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Default Extension="doc" ContentType="application/msword"/>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drawings/drawing1.xml" ContentType="application/vnd.openxmlformats-officedocument.drawingml.chartshapes+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5"/>
  </p:notesMasterIdLst>
  <p:handoutMasterIdLst>
    <p:handoutMasterId r:id="rId126"/>
  </p:handoutMasterIdLst>
  <p:sldIdLst>
    <p:sldId id="257" r:id="rId2"/>
    <p:sldId id="304" r:id="rId3"/>
    <p:sldId id="258" r:id="rId4"/>
    <p:sldId id="306" r:id="rId5"/>
    <p:sldId id="305"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4" r:id="rId93"/>
    <p:sldId id="355" r:id="rId94"/>
    <p:sldId id="356" r:id="rId95"/>
    <p:sldId id="357" r:id="rId96"/>
    <p:sldId id="385"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78" r:id="rId118"/>
    <p:sldId id="379" r:id="rId119"/>
    <p:sldId id="380" r:id="rId120"/>
    <p:sldId id="381" r:id="rId121"/>
    <p:sldId id="382" r:id="rId122"/>
    <p:sldId id="383" r:id="rId123"/>
    <p:sldId id="384" r:id="rId1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scatterChart>
        <c:scatterStyle val="smoothMarker"/>
        <c:ser>
          <c:idx val="0"/>
          <c:order val="0"/>
          <c:tx>
            <c:strRef>
              <c:f>Sheet1!$B$1</c:f>
              <c:strCache>
                <c:ptCount val="1"/>
                <c:pt idx="0">
                  <c:v>Concentration (mg/ml)</c:v>
                </c:pt>
              </c:strCache>
            </c:strRef>
          </c:tx>
          <c:spPr>
            <a:ln>
              <a:noFill/>
            </a:ln>
          </c:spPr>
          <c:marker>
            <c:symbol val="star"/>
            <c:size val="7"/>
          </c:marker>
          <c:trendline>
            <c:trendlineType val="linear"/>
            <c:forward val="3"/>
            <c:backward val="1"/>
          </c:trendline>
          <c:xVal>
            <c:numRef>
              <c:f>Sheet1!$A$2:$A$8</c:f>
              <c:numCache>
                <c:formatCode>General</c:formatCode>
                <c:ptCount val="7"/>
                <c:pt idx="0">
                  <c:v>2</c:v>
                </c:pt>
                <c:pt idx="1">
                  <c:v>3</c:v>
                </c:pt>
                <c:pt idx="2">
                  <c:v>5</c:v>
                </c:pt>
                <c:pt idx="3">
                  <c:v>7</c:v>
                </c:pt>
                <c:pt idx="4">
                  <c:v>8</c:v>
                </c:pt>
                <c:pt idx="5">
                  <c:v>12</c:v>
                </c:pt>
                <c:pt idx="6">
                  <c:v>15</c:v>
                </c:pt>
              </c:numCache>
            </c:numRef>
          </c:xVal>
          <c:yVal>
            <c:numRef>
              <c:f>Sheet1!$B$2:$B$8</c:f>
              <c:numCache>
                <c:formatCode>General</c:formatCode>
                <c:ptCount val="7"/>
                <c:pt idx="0">
                  <c:v>5</c:v>
                </c:pt>
                <c:pt idx="1">
                  <c:v>8</c:v>
                </c:pt>
                <c:pt idx="2">
                  <c:v>11</c:v>
                </c:pt>
                <c:pt idx="3">
                  <c:v>15</c:v>
                </c:pt>
                <c:pt idx="4">
                  <c:v>19</c:v>
                </c:pt>
                <c:pt idx="5">
                  <c:v>25</c:v>
                </c:pt>
                <c:pt idx="6">
                  <c:v>33</c:v>
                </c:pt>
              </c:numCache>
            </c:numRef>
          </c:yVal>
          <c:smooth val="1"/>
        </c:ser>
        <c:axId val="66864256"/>
        <c:axId val="67269760"/>
      </c:scatterChart>
      <c:valAx>
        <c:axId val="66864256"/>
        <c:scaling>
          <c:orientation val="minMax"/>
          <c:max val="20"/>
        </c:scaling>
        <c:axPos val="b"/>
        <c:majorGridlines/>
        <c:minorGridlines/>
        <c:title>
          <c:tx>
            <c:rich>
              <a:bodyPr/>
              <a:lstStyle/>
              <a:p>
                <a:pPr>
                  <a:defRPr/>
                </a:pPr>
                <a:r>
                  <a:rPr lang="en-US"/>
                  <a:t>Reading</a:t>
                </a:r>
              </a:p>
            </c:rich>
          </c:tx>
          <c:layout/>
        </c:title>
        <c:numFmt formatCode="General" sourceLinked="1"/>
        <c:tickLblPos val="nextTo"/>
        <c:crossAx val="67269760"/>
        <c:crosses val="autoZero"/>
        <c:crossBetween val="midCat"/>
      </c:valAx>
      <c:valAx>
        <c:axId val="67269760"/>
        <c:scaling>
          <c:orientation val="minMax"/>
          <c:max val="40"/>
        </c:scaling>
        <c:axPos val="l"/>
        <c:majorGridlines/>
        <c:minorGridlines/>
        <c:title>
          <c:tx>
            <c:rich>
              <a:bodyPr rot="-5400000" vert="horz"/>
              <a:lstStyle/>
              <a:p>
                <a:pPr>
                  <a:defRPr sz="1200"/>
                </a:pPr>
                <a:r>
                  <a:rPr lang="en-US" sz="1200"/>
                  <a:t>Concentration (mg/ml)</a:t>
                </a:r>
              </a:p>
            </c:rich>
          </c:tx>
          <c:layout>
            <c:manualLayout>
              <c:xMode val="edge"/>
              <c:yMode val="edge"/>
              <c:x val="4.1666666666666692E-2"/>
              <c:y val="0.12259623797025444"/>
            </c:manualLayout>
          </c:layout>
        </c:title>
        <c:numFmt formatCode="General" sourceLinked="1"/>
        <c:tickLblPos val="nextTo"/>
        <c:crossAx val="66864256"/>
        <c:crosses val="autoZero"/>
        <c:crossBetween val="midCat"/>
        <c:majorUnit val="10"/>
      </c:valAx>
    </c:plotArea>
    <c:plotVisOnly val="1"/>
  </c:chart>
  <c:externalData r:id="rId1"/>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2.wmf"/></Relationships>
</file>

<file path=ppt/drawings/drawing1.xml><?xml version="1.0" encoding="utf-8"?>
<c:userShapes xmlns:c="http://schemas.openxmlformats.org/drawingml/2006/chart">
  <cdr:relSizeAnchor xmlns:cdr="http://schemas.openxmlformats.org/drawingml/2006/chartDrawing">
    <cdr:from>
      <cdr:x>0.71667</cdr:x>
      <cdr:y>0.22222</cdr:y>
    </cdr:from>
    <cdr:to>
      <cdr:x>0.71702</cdr:x>
      <cdr:y>0.75</cdr:y>
    </cdr:to>
    <cdr:sp macro="" textlink="">
      <cdr:nvSpPr>
        <cdr:cNvPr id="11" name="Straight Arrow Connector 10"/>
        <cdr:cNvSpPr/>
      </cdr:nvSpPr>
      <cdr:spPr>
        <a:xfrm xmlns:a="http://schemas.openxmlformats.org/drawingml/2006/main" rot="5400000" flipH="1" flipV="1">
          <a:off x="2553497" y="1332703"/>
          <a:ext cx="1447807" cy="1600"/>
        </a:xfrm>
        <a:prstGeom xmlns:a="http://schemas.openxmlformats.org/drawingml/2006/main" prst="straightConnector1">
          <a:avLst/>
        </a:prstGeom>
        <a:ln xmlns:a="http://schemas.openxmlformats.org/drawingml/2006/main" w="25400">
          <a:solidFill>
            <a:srgbClr val="FF0000"/>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p xmlns:a="http://schemas.openxmlformats.org/drawingml/2006/main">
          <a:endParaRPr lang="en-US"/>
        </a:p>
      </cdr:txBody>
    </cdr:sp>
  </cdr:relSizeAnchor>
  <cdr:relSizeAnchor xmlns:cdr="http://schemas.openxmlformats.org/drawingml/2006/chartDrawing">
    <cdr:from>
      <cdr:x>0.15</cdr:x>
      <cdr:y>0.22222</cdr:y>
    </cdr:from>
    <cdr:to>
      <cdr:x>0.71667</cdr:x>
      <cdr:y>0.2228</cdr:y>
    </cdr:to>
    <cdr:sp macro="" textlink="">
      <cdr:nvSpPr>
        <cdr:cNvPr id="9" name="Straight Arrow Connector 8"/>
        <cdr:cNvSpPr/>
      </cdr:nvSpPr>
      <cdr:spPr>
        <a:xfrm xmlns:a="http://schemas.openxmlformats.org/drawingml/2006/main" rot="10800000">
          <a:off x="685800" y="609600"/>
          <a:ext cx="2590815" cy="1591"/>
        </a:xfrm>
        <a:prstGeom xmlns:a="http://schemas.openxmlformats.org/drawingml/2006/main" prst="straightConnector1">
          <a:avLst/>
        </a:prstGeom>
        <a:ln xmlns:a="http://schemas.openxmlformats.org/drawingml/2006/main" w="25400">
          <a:solidFill>
            <a:srgbClr val="FF0000"/>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6BF8BF-5FA4-4A43-A492-0722C04DD86C}" type="datetimeFigureOut">
              <a:rPr lang="en-US" smtClean="0"/>
              <a:pPr/>
              <a:t>11/1/2013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F40D6F9-313C-458A-93F7-8F41D2A4BC9B}"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6121D9-7497-44F7-89A4-A28A6D2989D7}" type="datetimeFigureOut">
              <a:rPr lang="en-US" smtClean="0"/>
              <a:pPr/>
              <a:t>11/1/2013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C2FF71-A199-4DD0-883E-8A060C25AC25}"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5EE600-C8E5-4D8B-B240-B3DE41C35758}" type="slidenum">
              <a:rPr lang="en-US" altLang="ko-KR"/>
              <a:pPr/>
              <a:t>1</a:t>
            </a:fld>
            <a:endParaRPr lang="en-US" altLang="ko-KR"/>
          </a:p>
        </p:txBody>
      </p:sp>
      <p:sp>
        <p:nvSpPr>
          <p:cNvPr id="32770" name="Rectangle 2"/>
          <p:cNvSpPr>
            <a:spLocks noGrp="1" noRot="1" noChangeAspect="1" noChangeArrowheads="1" noTextEdit="1"/>
          </p:cNvSpPr>
          <p:nvPr>
            <p:ph type="sldImg"/>
          </p:nvPr>
        </p:nvSpPr>
        <p:spPr>
          <a:xfrm>
            <a:off x="1143000" y="685800"/>
            <a:ext cx="4572000" cy="3429000"/>
          </a:xfrm>
          <a:ln/>
        </p:spPr>
      </p:sp>
      <p:sp>
        <p:nvSpPr>
          <p:cNvPr id="32771" name="Rectangle 3"/>
          <p:cNvSpPr>
            <a:spLocks noGrp="1" noChangeArrowheads="1"/>
          </p:cNvSpPr>
          <p:nvPr>
            <p:ph type="body" idx="1"/>
          </p:nvPr>
        </p:nvSpPr>
        <p:spPr>
          <a:xfrm>
            <a:off x="913991" y="4342940"/>
            <a:ext cx="5030018" cy="4114587"/>
          </a:xfr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C93B5D-E562-458C-AC83-02288558858B}" type="slidenum">
              <a:rPr lang="en-US" altLang="ko-KR"/>
              <a:pPr/>
              <a:t>35</a:t>
            </a:fld>
            <a:endParaRPr lang="en-US" altLang="ko-KR"/>
          </a:p>
        </p:txBody>
      </p:sp>
      <p:sp>
        <p:nvSpPr>
          <p:cNvPr id="5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5" name="Rectangle 3"/>
          <p:cNvSpPr>
            <a:spLocks noGrp="1" noChangeArrowheads="1"/>
          </p:cNvSpPr>
          <p:nvPr>
            <p:ph type="body" idx="1"/>
          </p:nvPr>
        </p:nvSpPr>
        <p:spPr bwMode="auto">
          <a:xfrm>
            <a:off x="914401"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D82EC-1C6F-41F3-B990-0C722F252D26}" type="slidenum">
              <a:rPr lang="en-US" altLang="ko-KR"/>
              <a:pPr/>
              <a:t>40</a:t>
            </a:fld>
            <a:endParaRPr lang="en-US" altLang="ko-KR"/>
          </a:p>
        </p:txBody>
      </p:sp>
      <p:sp>
        <p:nvSpPr>
          <p:cNvPr id="583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1" name="Rectangle 3"/>
          <p:cNvSpPr>
            <a:spLocks noGrp="1" noChangeArrowheads="1"/>
          </p:cNvSpPr>
          <p:nvPr>
            <p:ph type="body" idx="1"/>
          </p:nvPr>
        </p:nvSpPr>
        <p:spPr bwMode="auto">
          <a:xfrm>
            <a:off x="914401"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C8B020-01A4-4107-B903-36DC57002F57}" type="slidenum">
              <a:rPr lang="en-US" altLang="ko-KR"/>
              <a:pPr/>
              <a:t>42</a:t>
            </a:fld>
            <a:endParaRPr lang="en-US" altLang="ko-KR"/>
          </a:p>
        </p:txBody>
      </p:sp>
      <p:sp>
        <p:nvSpPr>
          <p:cNvPr id="6041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9" name="Rectangle 3"/>
          <p:cNvSpPr>
            <a:spLocks noGrp="1" noChangeArrowheads="1"/>
          </p:cNvSpPr>
          <p:nvPr>
            <p:ph type="body" idx="1"/>
          </p:nvPr>
        </p:nvSpPr>
        <p:spPr bwMode="auto">
          <a:xfrm>
            <a:off x="914401"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9ED7D2-9DA6-45DB-BB54-B69333E9BB95}" type="slidenum">
              <a:rPr lang="en-US" altLang="ko-KR"/>
              <a:pPr/>
              <a:t>43</a:t>
            </a:fld>
            <a:endParaRPr lang="en-US" altLang="ko-KR"/>
          </a:p>
        </p:txBody>
      </p:sp>
      <p:sp>
        <p:nvSpPr>
          <p:cNvPr id="624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7" name="Rectangle 3"/>
          <p:cNvSpPr>
            <a:spLocks noGrp="1" noChangeArrowheads="1"/>
          </p:cNvSpPr>
          <p:nvPr>
            <p:ph type="body" idx="1"/>
          </p:nvPr>
        </p:nvSpPr>
        <p:spPr bwMode="auto">
          <a:xfrm>
            <a:off x="914401"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B713E6-B0E6-4B7E-BEF1-74529B1366C8}" type="slidenum">
              <a:rPr lang="en-US" altLang="ko-KR"/>
              <a:pPr/>
              <a:t>46</a:t>
            </a:fld>
            <a:endParaRPr lang="en-US" altLang="ko-KR"/>
          </a:p>
        </p:txBody>
      </p:sp>
      <p:sp>
        <p:nvSpPr>
          <p:cNvPr id="51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123" name="Rectangle 3"/>
          <p:cNvSpPr>
            <a:spLocks noGrp="1" noChangeArrowheads="1"/>
          </p:cNvSpPr>
          <p:nvPr>
            <p:ph type="body" idx="1"/>
          </p:nvPr>
        </p:nvSpPr>
        <p:spPr bwMode="auto">
          <a:xfrm>
            <a:off x="914401"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9D9D64-61C4-449B-9D31-7B641001F59A}" type="slidenum">
              <a:rPr lang="en-US" altLang="ko-KR"/>
              <a:pPr/>
              <a:t>72</a:t>
            </a:fld>
            <a:endParaRPr lang="en-US" altLang="ko-KR"/>
          </a:p>
        </p:txBody>
      </p:sp>
      <p:sp>
        <p:nvSpPr>
          <p:cNvPr id="51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123" name="Rectangle 3"/>
          <p:cNvSpPr>
            <a:spLocks noGrp="1" noChangeArrowheads="1"/>
          </p:cNvSpPr>
          <p:nvPr>
            <p:ph type="body" idx="1"/>
          </p:nvPr>
        </p:nvSpPr>
        <p:spPr bwMode="auto">
          <a:xfrm>
            <a:off x="914401"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E4C9B6-4E77-4A71-BDBD-0C09344CF093}" type="slidenum">
              <a:rPr lang="en-US" altLang="ko-KR"/>
              <a:pPr/>
              <a:t>6</a:t>
            </a:fld>
            <a:endParaRPr lang="en-US" altLang="ko-KR"/>
          </a:p>
        </p:txBody>
      </p:sp>
      <p:sp>
        <p:nvSpPr>
          <p:cNvPr id="36866" name="Rectangle 2"/>
          <p:cNvSpPr>
            <a:spLocks noGrp="1" noRot="1" noChangeAspect="1" noChangeArrowheads="1" noTextEdit="1"/>
          </p:cNvSpPr>
          <p:nvPr>
            <p:ph type="sldImg"/>
          </p:nvPr>
        </p:nvSpPr>
        <p:spPr>
          <a:xfrm>
            <a:off x="1143000" y="685800"/>
            <a:ext cx="4572000" cy="3429000"/>
          </a:xfrm>
          <a:ln/>
        </p:spPr>
      </p:sp>
      <p:sp>
        <p:nvSpPr>
          <p:cNvPr id="36867" name="Rectangle 3"/>
          <p:cNvSpPr>
            <a:spLocks noGrp="1" noChangeArrowheads="1"/>
          </p:cNvSpPr>
          <p:nvPr>
            <p:ph type="body" idx="1"/>
          </p:nvPr>
        </p:nvSpPr>
        <p:spPr>
          <a:xfrm>
            <a:off x="913991" y="4342940"/>
            <a:ext cx="5030018" cy="4114587"/>
          </a:xfr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A55090-51D9-43A6-8B0E-292864C3E2F1}" type="slidenum">
              <a:rPr lang="en-US" altLang="ko-KR"/>
              <a:pPr/>
              <a:t>7</a:t>
            </a:fld>
            <a:endParaRPr lang="en-US" altLang="ko-KR"/>
          </a:p>
        </p:txBody>
      </p:sp>
      <p:sp>
        <p:nvSpPr>
          <p:cNvPr id="38914" name="Rectangle 2"/>
          <p:cNvSpPr>
            <a:spLocks noGrp="1" noRot="1" noChangeAspect="1" noChangeArrowheads="1" noTextEdit="1"/>
          </p:cNvSpPr>
          <p:nvPr>
            <p:ph type="sldImg"/>
          </p:nvPr>
        </p:nvSpPr>
        <p:spPr>
          <a:xfrm>
            <a:off x="1143000" y="685800"/>
            <a:ext cx="4572000" cy="3429000"/>
          </a:xfrm>
          <a:ln/>
        </p:spPr>
      </p:sp>
      <p:sp>
        <p:nvSpPr>
          <p:cNvPr id="38915" name="Rectangle 3"/>
          <p:cNvSpPr>
            <a:spLocks noGrp="1" noChangeArrowheads="1"/>
          </p:cNvSpPr>
          <p:nvPr>
            <p:ph type="body" idx="1"/>
          </p:nvPr>
        </p:nvSpPr>
        <p:spPr>
          <a:xfrm>
            <a:off x="913991" y="4342940"/>
            <a:ext cx="5030018" cy="4114587"/>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C54013-D2F6-4823-9F31-EEBAE908CABE}" type="slidenum">
              <a:rPr lang="en-US" altLang="ko-KR"/>
              <a:pPr/>
              <a:t>9</a:t>
            </a:fld>
            <a:endParaRPr lang="en-US" altLang="ko-KR"/>
          </a:p>
        </p:txBody>
      </p:sp>
      <p:sp>
        <p:nvSpPr>
          <p:cNvPr id="40962" name="Rectangle 2"/>
          <p:cNvSpPr>
            <a:spLocks noGrp="1" noRot="1" noChangeAspect="1" noChangeArrowheads="1" noTextEdit="1"/>
          </p:cNvSpPr>
          <p:nvPr>
            <p:ph type="sldImg"/>
          </p:nvPr>
        </p:nvSpPr>
        <p:spPr>
          <a:xfrm>
            <a:off x="1143000" y="685800"/>
            <a:ext cx="4572000" cy="3429000"/>
          </a:xfrm>
          <a:ln/>
        </p:spPr>
      </p:sp>
      <p:sp>
        <p:nvSpPr>
          <p:cNvPr id="40963" name="Rectangle 3"/>
          <p:cNvSpPr>
            <a:spLocks noGrp="1" noChangeArrowheads="1"/>
          </p:cNvSpPr>
          <p:nvPr>
            <p:ph type="body" idx="1"/>
          </p:nvPr>
        </p:nvSpPr>
        <p:spPr>
          <a:xfrm>
            <a:off x="913991" y="4342940"/>
            <a:ext cx="5030018" cy="4114587"/>
          </a:xfr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ED64DA-BCC7-42AD-AD7B-B355119E4D09}" type="slidenum">
              <a:rPr lang="en-US" altLang="ko-KR"/>
              <a:pPr/>
              <a:t>19</a:t>
            </a:fld>
            <a:endParaRPr lang="en-US" altLang="ko-KR"/>
          </a:p>
        </p:txBody>
      </p:sp>
      <p:sp>
        <p:nvSpPr>
          <p:cNvPr id="51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123" name="Rectangle 3"/>
          <p:cNvSpPr>
            <a:spLocks noGrp="1" noChangeArrowheads="1"/>
          </p:cNvSpPr>
          <p:nvPr>
            <p:ph type="body" idx="1"/>
          </p:nvPr>
        </p:nvSpPr>
        <p:spPr bwMode="auto">
          <a:xfrm>
            <a:off x="914401"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07B9C7-4832-46E4-8846-56F925A0D52A}" type="slidenum">
              <a:rPr lang="en-US" altLang="ko-KR"/>
              <a:pPr/>
              <a:t>24</a:t>
            </a:fld>
            <a:endParaRPr lang="en-US" altLang="ko-KR"/>
          </a:p>
        </p:txBody>
      </p:sp>
      <p:sp>
        <p:nvSpPr>
          <p:cNvPr id="317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747" name="Rectangle 3"/>
          <p:cNvSpPr>
            <a:spLocks noGrp="1" noChangeArrowheads="1"/>
          </p:cNvSpPr>
          <p:nvPr>
            <p:ph type="body" idx="1"/>
          </p:nvPr>
        </p:nvSpPr>
        <p:spPr bwMode="auto">
          <a:xfrm>
            <a:off x="914401"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148D5B-5A4A-49BE-A36C-C5B1699A268E}" type="slidenum">
              <a:rPr lang="en-US" altLang="ko-KR"/>
              <a:pPr/>
              <a:t>25</a:t>
            </a:fld>
            <a:endParaRPr lang="en-US" altLang="ko-KR"/>
          </a:p>
        </p:txBody>
      </p:sp>
      <p:sp>
        <p:nvSpPr>
          <p:cNvPr id="337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3795" name="Rectangle 3"/>
          <p:cNvSpPr>
            <a:spLocks noGrp="1" noChangeArrowheads="1"/>
          </p:cNvSpPr>
          <p:nvPr>
            <p:ph type="body" idx="1"/>
          </p:nvPr>
        </p:nvSpPr>
        <p:spPr bwMode="auto">
          <a:xfrm>
            <a:off x="914401"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9A4137-8246-4585-99BD-9A8D40C6EDB1}" type="slidenum">
              <a:rPr lang="en-US" altLang="ko-KR"/>
              <a:pPr/>
              <a:t>26</a:t>
            </a:fld>
            <a:endParaRPr lang="en-US" altLang="ko-KR"/>
          </a:p>
        </p:txBody>
      </p:sp>
      <p:sp>
        <p:nvSpPr>
          <p:cNvPr id="358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5843" name="Rectangle 3"/>
          <p:cNvSpPr>
            <a:spLocks noGrp="1" noChangeArrowheads="1"/>
          </p:cNvSpPr>
          <p:nvPr>
            <p:ph type="body" idx="1"/>
          </p:nvPr>
        </p:nvSpPr>
        <p:spPr bwMode="auto">
          <a:xfrm>
            <a:off x="914401"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B2B464-5C46-4C92-9C28-28B300A4454F}" type="slidenum">
              <a:rPr lang="en-US" altLang="ko-KR"/>
              <a:pPr/>
              <a:t>28</a:t>
            </a:fld>
            <a:endParaRPr lang="en-US" altLang="ko-KR"/>
          </a:p>
        </p:txBody>
      </p:sp>
      <p:sp>
        <p:nvSpPr>
          <p:cNvPr id="522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7" name="Rectangle 3"/>
          <p:cNvSpPr>
            <a:spLocks noGrp="1" noChangeArrowheads="1"/>
          </p:cNvSpPr>
          <p:nvPr>
            <p:ph type="body" idx="1"/>
          </p:nvPr>
        </p:nvSpPr>
        <p:spPr bwMode="auto">
          <a:xfrm>
            <a:off x="914401"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1A1C56-3805-4255-884A-B68867767A06}" type="datetime1">
              <a:rPr lang="en-US" smtClean="0"/>
              <a:pPr/>
              <a:t>11/1/2013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800" b="1">
                <a:latin typeface="+mj-lt"/>
              </a:defRPr>
            </a:lvl1pPr>
          </a:lstStyle>
          <a:p>
            <a:fld id="{B980AA17-9AAD-4CAE-A59E-97155A547452}"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E95970-5D74-407F-85B3-F48FD4498611}" type="datetime1">
              <a:rPr lang="en-US" smtClean="0"/>
              <a:pPr/>
              <a:t>11/1/2013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0AA17-9AAD-4CAE-A59E-97155A54745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F8F2E5-2DDE-479D-873F-CB7F538D0124}" type="datetime1">
              <a:rPr lang="en-US" smtClean="0"/>
              <a:pPr/>
              <a:t>11/1/2013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0AA17-9AAD-4CAE-A59E-97155A54745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25E11E-D69E-4521-8762-D295EFD4C9E9}" type="datetime1">
              <a:rPr lang="en-US" smtClean="0"/>
              <a:pPr/>
              <a:t>11/1/2013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800" b="1"/>
            </a:lvl1pPr>
          </a:lstStyle>
          <a:p>
            <a:fld id="{B980AA17-9AAD-4CAE-A59E-97155A54745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E3F3AE-0A68-40D5-8066-F446F310B849}" type="datetime1">
              <a:rPr lang="en-US" smtClean="0"/>
              <a:pPr/>
              <a:t>11/1/2013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0AA17-9AAD-4CAE-A59E-97155A54745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1B6AAAD-CA71-494B-82AC-7D1CCF36A311}" type="datetime1">
              <a:rPr lang="en-US" smtClean="0"/>
              <a:pPr/>
              <a:t>11/1/2013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0AA17-9AAD-4CAE-A59E-97155A54745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27CDE2-0725-4CC0-90B1-E9FB3C3EB9FE}" type="datetime1">
              <a:rPr lang="en-US" smtClean="0"/>
              <a:pPr/>
              <a:t>11/1/2013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80AA17-9AAD-4CAE-A59E-97155A54745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0772E6-E3D3-4BE1-BD11-B62A093AFB4E}" type="datetime1">
              <a:rPr lang="en-US" smtClean="0"/>
              <a:pPr/>
              <a:t>11/1/2013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sz="1800" b="1"/>
            </a:lvl1pPr>
          </a:lstStyle>
          <a:p>
            <a:fld id="{B980AA17-9AAD-4CAE-A59E-97155A547452}"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AD8F32-0D2E-4171-89E4-2EFB2272D7F1}" type="datetime1">
              <a:rPr lang="en-US" smtClean="0"/>
              <a:pPr/>
              <a:t>11/1/2013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sz="1800" b="1"/>
            </a:lvl1pPr>
          </a:lstStyle>
          <a:p>
            <a:fld id="{B980AA17-9AAD-4CAE-A59E-97155A547452}"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D0E9E4-2622-4BD2-ABE1-FE73F17FFD1B}" type="datetime1">
              <a:rPr lang="en-US" smtClean="0"/>
              <a:pPr/>
              <a:t>11/1/2013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0AA17-9AAD-4CAE-A59E-97155A54745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D361DA-9709-4769-AC2C-D6FE3427E20C}" type="datetime1">
              <a:rPr lang="en-US" smtClean="0"/>
              <a:pPr/>
              <a:t>11/1/2013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0AA17-9AAD-4CAE-A59E-97155A54745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4AF9F-BE8A-43BD-AC5B-5CE7BC0B4493}" type="datetime1">
              <a:rPr lang="en-US" smtClean="0"/>
              <a:pPr/>
              <a:t>11/1/2013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80AA17-9AAD-4CAE-A59E-97155A54745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8.vml"/></Relationships>
</file>

<file path=ppt/slides/_rels/slide10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13.bin"/></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11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2.v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3.v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4.v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www.kriss.re.kr/new2004/standard/mass_1.jsp" TargetMode="External"/><Relationship Id="rId2" Type="http://schemas.openxmlformats.org/officeDocument/2006/relationships/hyperlink" Target="http://www.setterfield.org/history.htm"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8.gif"/><Relationship Id="rId5" Type="http://schemas.openxmlformats.org/officeDocument/2006/relationships/oleObject" Target="../embeddings/Microsoft_Office_Word_97_-_2003_Document1.doc"/><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0.gif"/><Relationship Id="rId5" Type="http://schemas.openxmlformats.org/officeDocument/2006/relationships/oleObject" Target="../embeddings/Microsoft_Office_Word_97_-_2003_Document2.doc"/><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6.xml"/><Relationship Id="rId4" Type="http://schemas.openxmlformats.org/officeDocument/2006/relationships/image" Target="../media/image43.jpeg"/></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jpeg"/></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9" name="Picture 19" descr="C:\DOCUME~1\user\LOCALS~1\Temp\magic.gif"/>
          <p:cNvPicPr>
            <a:picLocks noChangeAspect="1" noChangeArrowheads="1"/>
          </p:cNvPicPr>
          <p:nvPr/>
        </p:nvPicPr>
        <p:blipFill>
          <a:blip r:embed="rId3" cstate="print"/>
          <a:srcRect/>
          <a:stretch>
            <a:fillRect/>
          </a:stretch>
        </p:blipFill>
        <p:spPr bwMode="auto">
          <a:xfrm>
            <a:off x="0" y="0"/>
            <a:ext cx="127000" cy="127000"/>
          </a:xfrm>
          <a:prstGeom prst="rect">
            <a:avLst/>
          </a:prstGeom>
          <a:noFill/>
          <a:ln w="9525">
            <a:noFill/>
            <a:miter lim="800000"/>
            <a:headEnd/>
            <a:tailEnd/>
          </a:ln>
          <a:effectLst/>
        </p:spPr>
      </p:pic>
      <p:grpSp>
        <p:nvGrpSpPr>
          <p:cNvPr id="2" name="Group 18"/>
          <p:cNvGrpSpPr>
            <a:grpSpLocks/>
          </p:cNvGrpSpPr>
          <p:nvPr/>
        </p:nvGrpSpPr>
        <p:grpSpPr bwMode="auto">
          <a:xfrm>
            <a:off x="0" y="44450"/>
            <a:ext cx="9144000" cy="6858000"/>
            <a:chOff x="0" y="28"/>
            <a:chExt cx="5760" cy="4320"/>
          </a:xfrm>
        </p:grpSpPr>
        <p:pic>
          <p:nvPicPr>
            <p:cNvPr id="30723" name="Picture 3"/>
            <p:cNvPicPr>
              <a:picLocks noChangeAspect="1" noChangeArrowheads="1"/>
            </p:cNvPicPr>
            <p:nvPr/>
          </p:nvPicPr>
          <p:blipFill>
            <a:blip r:embed="rId4" cstate="print"/>
            <a:srcRect/>
            <a:stretch>
              <a:fillRect/>
            </a:stretch>
          </p:blipFill>
          <p:spPr bwMode="auto">
            <a:xfrm>
              <a:off x="0" y="28"/>
              <a:ext cx="5760" cy="4320"/>
            </a:xfrm>
            <a:prstGeom prst="rect">
              <a:avLst/>
            </a:prstGeom>
            <a:noFill/>
            <a:ln w="9525">
              <a:noFill/>
              <a:miter lim="800000"/>
              <a:headEnd/>
              <a:tailEnd/>
            </a:ln>
            <a:effectLst/>
          </p:spPr>
        </p:pic>
        <p:grpSp>
          <p:nvGrpSpPr>
            <p:cNvPr id="3" name="Group 12"/>
            <p:cNvGrpSpPr>
              <a:grpSpLocks/>
            </p:cNvGrpSpPr>
            <p:nvPr/>
          </p:nvGrpSpPr>
          <p:grpSpPr bwMode="auto">
            <a:xfrm>
              <a:off x="158" y="332"/>
              <a:ext cx="1327" cy="1378"/>
              <a:chOff x="249" y="332"/>
              <a:chExt cx="1327" cy="1378"/>
            </a:xfrm>
          </p:grpSpPr>
          <p:pic>
            <p:nvPicPr>
              <p:cNvPr id="30729" name="Picture 9" descr="chemworld-1"/>
              <p:cNvPicPr>
                <a:picLocks noChangeAspect="1" noChangeArrowheads="1"/>
              </p:cNvPicPr>
              <p:nvPr/>
            </p:nvPicPr>
            <p:blipFill>
              <a:blip r:embed="rId5" cstate="print"/>
              <a:srcRect/>
              <a:stretch>
                <a:fillRect/>
              </a:stretch>
            </p:blipFill>
            <p:spPr bwMode="auto">
              <a:xfrm>
                <a:off x="249" y="332"/>
                <a:ext cx="1327" cy="1355"/>
              </a:xfrm>
              <a:prstGeom prst="rect">
                <a:avLst/>
              </a:prstGeom>
              <a:noFill/>
            </p:spPr>
          </p:pic>
          <p:sp>
            <p:nvSpPr>
              <p:cNvPr id="30730" name="Rectangle 10"/>
              <p:cNvSpPr>
                <a:spLocks noChangeArrowheads="1"/>
              </p:cNvSpPr>
              <p:nvPr/>
            </p:nvSpPr>
            <p:spPr bwMode="auto">
              <a:xfrm>
                <a:off x="249" y="346"/>
                <a:ext cx="1282" cy="1364"/>
              </a:xfrm>
              <a:prstGeom prst="rect">
                <a:avLst/>
              </a:prstGeom>
              <a:noFill/>
              <a:ln w="9525">
                <a:solidFill>
                  <a:schemeClr val="tx1"/>
                </a:solidFill>
                <a:miter lim="800000"/>
                <a:headEnd/>
                <a:tailEnd/>
              </a:ln>
              <a:effectLst/>
            </p:spPr>
            <p:txBody>
              <a:bodyPr wrap="none" anchor="ctr"/>
              <a:lstStyle/>
              <a:p>
                <a:endParaRPr lang="en-US"/>
              </a:p>
            </p:txBody>
          </p:sp>
        </p:grpSp>
      </p:grpSp>
      <p:sp>
        <p:nvSpPr>
          <p:cNvPr id="14" name="TextBox 13"/>
          <p:cNvSpPr txBox="1"/>
          <p:nvPr/>
        </p:nvSpPr>
        <p:spPr>
          <a:xfrm>
            <a:off x="2428860" y="928670"/>
            <a:ext cx="6357982" cy="1446550"/>
          </a:xfrm>
          <a:prstGeom prst="rect">
            <a:avLst/>
          </a:prstGeom>
          <a:noFill/>
        </p:spPr>
        <p:txBody>
          <a:bodyPr wrap="square" rtlCol="0">
            <a:spAutoFit/>
          </a:bodyPr>
          <a:lstStyle/>
          <a:p>
            <a:pPr algn="ctr"/>
            <a:r>
              <a:rPr lang="en-US" sz="4400" b="1" dirty="0" err="1" smtClean="0">
                <a:solidFill>
                  <a:srgbClr val="0000FF"/>
                </a:solidFill>
                <a:latin typeface="Times New Roman" pitchFamily="18" charset="0"/>
                <a:cs typeface="Times New Roman" pitchFamily="18" charset="0"/>
              </a:rPr>
              <a:t>ChE</a:t>
            </a:r>
            <a:r>
              <a:rPr lang="en-US" sz="4400" b="1" dirty="0" smtClean="0">
                <a:solidFill>
                  <a:srgbClr val="0000FF"/>
                </a:solidFill>
                <a:latin typeface="Times New Roman" pitchFamily="18" charset="0"/>
                <a:cs typeface="Times New Roman" pitchFamily="18" charset="0"/>
              </a:rPr>
              <a:t> </a:t>
            </a:r>
            <a:r>
              <a:rPr lang="en-US" sz="4000" b="1" dirty="0" smtClean="0">
                <a:solidFill>
                  <a:srgbClr val="0000FF"/>
                </a:solidFill>
                <a:latin typeface="Times New Roman" pitchFamily="18" charset="0"/>
                <a:cs typeface="Times New Roman" pitchFamily="18" charset="0"/>
              </a:rPr>
              <a:t> 257</a:t>
            </a:r>
          </a:p>
          <a:p>
            <a:pPr algn="ctr"/>
            <a:r>
              <a:rPr lang="en-US" sz="4400" b="1" dirty="0" smtClean="0">
                <a:solidFill>
                  <a:srgbClr val="0000FF"/>
                </a:solidFill>
                <a:latin typeface="Times New Roman" pitchFamily="18" charset="0"/>
                <a:cs typeface="Times New Roman" pitchFamily="18" charset="0"/>
              </a:rPr>
              <a:t>Analytical Chemistry</a:t>
            </a:r>
            <a:endParaRPr lang="en-US" sz="4400" b="1" dirty="0">
              <a:solidFill>
                <a:srgbClr val="0000FF"/>
              </a:solidFill>
              <a:latin typeface="Times New Roman" pitchFamily="18" charset="0"/>
              <a:cs typeface="Times New Roman" pitchFamily="18" charset="0"/>
            </a:endParaRPr>
          </a:p>
        </p:txBody>
      </p:sp>
      <p:sp>
        <p:nvSpPr>
          <p:cNvPr id="15" name="TextBox 14"/>
          <p:cNvSpPr txBox="1"/>
          <p:nvPr/>
        </p:nvSpPr>
        <p:spPr>
          <a:xfrm>
            <a:off x="3286116" y="4286256"/>
            <a:ext cx="4786346" cy="984885"/>
          </a:xfrm>
          <a:prstGeom prst="rect">
            <a:avLst/>
          </a:prstGeom>
          <a:noFill/>
        </p:spPr>
        <p:txBody>
          <a:bodyPr wrap="square" rtlCol="0">
            <a:spAutoFit/>
          </a:bodyPr>
          <a:lstStyle/>
          <a:p>
            <a:r>
              <a:rPr lang="en-US" sz="4000" b="1" i="1" dirty="0" smtClean="0">
                <a:solidFill>
                  <a:srgbClr val="C00000"/>
                </a:solidFill>
                <a:latin typeface="Times New Roman" pitchFamily="18" charset="0"/>
                <a:cs typeface="Times New Roman" pitchFamily="18" charset="0"/>
              </a:rPr>
              <a:t>E.G. </a:t>
            </a:r>
            <a:r>
              <a:rPr lang="en-US" sz="4000" b="1" i="1" dirty="0" err="1" smtClean="0">
                <a:solidFill>
                  <a:srgbClr val="C00000"/>
                </a:solidFill>
                <a:latin typeface="Times New Roman" pitchFamily="18" charset="0"/>
                <a:cs typeface="Times New Roman" pitchFamily="18" charset="0"/>
              </a:rPr>
              <a:t>Ankudey</a:t>
            </a:r>
            <a:r>
              <a:rPr lang="en-US" sz="4000" b="1" i="1" dirty="0" smtClean="0">
                <a:solidFill>
                  <a:srgbClr val="C00000"/>
                </a:solidFill>
                <a:latin typeface="Times New Roman" pitchFamily="18" charset="0"/>
                <a:cs typeface="Times New Roman" pitchFamily="18" charset="0"/>
              </a:rPr>
              <a:t>, PhD</a:t>
            </a:r>
          </a:p>
          <a:p>
            <a:r>
              <a:rPr lang="en-US" b="1" dirty="0" smtClean="0">
                <a:solidFill>
                  <a:srgbClr val="C00000"/>
                </a:solidFill>
                <a:latin typeface="Times New Roman" pitchFamily="18" charset="0"/>
                <a:cs typeface="Times New Roman" pitchFamily="18" charset="0"/>
              </a:rPr>
              <a:t>Dept of Chemical Engineering, KNUST</a:t>
            </a:r>
            <a:endParaRPr lang="en-US" b="1" dirty="0">
              <a:solidFill>
                <a:srgbClr val="C00000"/>
              </a:solidFill>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980AA17-9AAD-4CAE-A59E-97155A547452}"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3" name="Picture 7" descr="C:\DOCUME~1\user\LOCALS~1\Temp\magic.gif"/>
          <p:cNvPicPr>
            <a:picLocks noChangeAspect="1" noChangeArrowheads="1"/>
          </p:cNvPicPr>
          <p:nvPr/>
        </p:nvPicPr>
        <p:blipFill>
          <a:blip r:embed="rId2" cstate="print"/>
          <a:srcRect/>
          <a:stretch>
            <a:fillRect/>
          </a:stretch>
        </p:blipFill>
        <p:spPr bwMode="auto">
          <a:xfrm>
            <a:off x="0" y="0"/>
            <a:ext cx="127000" cy="127000"/>
          </a:xfrm>
          <a:prstGeom prst="rect">
            <a:avLst/>
          </a:prstGeom>
          <a:noFill/>
          <a:ln w="9525">
            <a:noFill/>
            <a:miter lim="800000"/>
            <a:headEnd/>
            <a:tailEnd/>
          </a:ln>
          <a:effectLst/>
        </p:spPr>
      </p:pic>
      <p:sp>
        <p:nvSpPr>
          <p:cNvPr id="55298" name="Text Box 2"/>
          <p:cNvSpPr txBox="1">
            <a:spLocks noChangeArrowheads="1"/>
          </p:cNvSpPr>
          <p:nvPr/>
        </p:nvSpPr>
        <p:spPr bwMode="auto">
          <a:xfrm>
            <a:off x="611188" y="333375"/>
            <a:ext cx="8064500" cy="1323439"/>
          </a:xfrm>
          <a:prstGeom prst="rect">
            <a:avLst/>
          </a:prstGeom>
          <a:noFill/>
          <a:ln w="9525">
            <a:noFill/>
            <a:miter lim="800000"/>
            <a:headEnd/>
            <a:tailEnd/>
          </a:ln>
          <a:effectLst/>
        </p:spPr>
        <p:txBody>
          <a:bodyPr>
            <a:spAutoFit/>
          </a:bodyPr>
          <a:lstStyle/>
          <a:p>
            <a:pPr algn="ctr">
              <a:spcBef>
                <a:spcPct val="50000"/>
              </a:spcBef>
            </a:pPr>
            <a:r>
              <a:rPr lang="en-US" altLang="ko-KR" sz="4000" b="1" dirty="0">
                <a:solidFill>
                  <a:srgbClr val="0000FF"/>
                </a:solidFill>
                <a:latin typeface="Times New Roman" pitchFamily="18" charset="0"/>
              </a:rPr>
              <a:t>The role of analytical chemistry: </a:t>
            </a:r>
            <a:endParaRPr lang="en-US" altLang="ko-KR" sz="4000" b="1" dirty="0" smtClean="0">
              <a:solidFill>
                <a:srgbClr val="0000FF"/>
              </a:solidFill>
              <a:latin typeface="Times New Roman" pitchFamily="18" charset="0"/>
            </a:endParaRPr>
          </a:p>
          <a:p>
            <a:pPr algn="ctr"/>
            <a:r>
              <a:rPr lang="en-US" altLang="ko-KR" sz="4000" b="1" dirty="0" smtClean="0">
                <a:solidFill>
                  <a:srgbClr val="0000FF"/>
                </a:solidFill>
                <a:latin typeface="Times New Roman" pitchFamily="18" charset="0"/>
              </a:rPr>
              <a:t>central science</a:t>
            </a:r>
            <a:endParaRPr lang="en-US" altLang="ko-KR" sz="4000" b="1" dirty="0">
              <a:solidFill>
                <a:srgbClr val="0000FF"/>
              </a:solidFill>
              <a:latin typeface="Times New Roman" pitchFamily="18" charset="0"/>
            </a:endParaRPr>
          </a:p>
        </p:txBody>
      </p:sp>
      <p:sp>
        <p:nvSpPr>
          <p:cNvPr id="55299" name="Text Box 3"/>
          <p:cNvSpPr txBox="1">
            <a:spLocks noChangeArrowheads="1"/>
          </p:cNvSpPr>
          <p:nvPr/>
        </p:nvSpPr>
        <p:spPr bwMode="auto">
          <a:xfrm>
            <a:off x="22225" y="3352800"/>
            <a:ext cx="1425575" cy="707886"/>
          </a:xfrm>
          <a:prstGeom prst="rect">
            <a:avLst/>
          </a:prstGeom>
          <a:noFill/>
          <a:ln w="9525">
            <a:solidFill>
              <a:srgbClr val="FF0000"/>
            </a:solidFill>
            <a:miter lim="800000"/>
            <a:headEnd/>
            <a:tailEnd/>
          </a:ln>
          <a:effectLst/>
        </p:spPr>
        <p:txBody>
          <a:bodyPr wrap="square">
            <a:spAutoFit/>
          </a:bodyPr>
          <a:lstStyle/>
          <a:p>
            <a:r>
              <a:rPr lang="en-US" altLang="ko-KR" sz="2000" b="1">
                <a:solidFill>
                  <a:srgbClr val="0000FF"/>
                </a:solidFill>
                <a:latin typeface="Arial" charset="0"/>
              </a:rPr>
              <a:t>Analytical</a:t>
            </a:r>
          </a:p>
          <a:p>
            <a:r>
              <a:rPr lang="en-US" altLang="ko-KR" sz="2000" b="1">
                <a:solidFill>
                  <a:srgbClr val="0000FF"/>
                </a:solidFill>
                <a:latin typeface="Arial" charset="0"/>
              </a:rPr>
              <a:t>chemistry</a:t>
            </a:r>
          </a:p>
        </p:txBody>
      </p:sp>
      <p:sp>
        <p:nvSpPr>
          <p:cNvPr id="55300" name="Text Box 4"/>
          <p:cNvSpPr txBox="1">
            <a:spLocks noChangeArrowheads="1"/>
          </p:cNvSpPr>
          <p:nvPr/>
        </p:nvSpPr>
        <p:spPr bwMode="auto">
          <a:xfrm>
            <a:off x="6064250" y="3290888"/>
            <a:ext cx="184150" cy="366712"/>
          </a:xfrm>
          <a:prstGeom prst="rect">
            <a:avLst/>
          </a:prstGeom>
          <a:noFill/>
          <a:ln w="9525">
            <a:noFill/>
            <a:miter lim="800000"/>
            <a:headEnd/>
            <a:tailEnd/>
          </a:ln>
          <a:effectLst/>
        </p:spPr>
        <p:txBody>
          <a:bodyPr wrap="none">
            <a:spAutoFit/>
          </a:bodyPr>
          <a:lstStyle/>
          <a:p>
            <a:endParaRPr lang="en-US"/>
          </a:p>
        </p:txBody>
      </p:sp>
      <p:sp>
        <p:nvSpPr>
          <p:cNvPr id="55301" name="Text Box 5"/>
          <p:cNvSpPr txBox="1">
            <a:spLocks noChangeArrowheads="1"/>
          </p:cNvSpPr>
          <p:nvPr/>
        </p:nvSpPr>
        <p:spPr bwMode="auto">
          <a:xfrm>
            <a:off x="1905000" y="1676400"/>
            <a:ext cx="7086600" cy="4862870"/>
          </a:xfrm>
          <a:prstGeom prst="rect">
            <a:avLst/>
          </a:prstGeom>
          <a:noFill/>
          <a:ln w="9525">
            <a:solidFill>
              <a:srgbClr val="3366FF"/>
            </a:solidFill>
            <a:miter lim="800000"/>
            <a:headEnd/>
            <a:tailEnd/>
          </a:ln>
          <a:effectLst/>
        </p:spPr>
        <p:txBody>
          <a:bodyPr wrap="square">
            <a:spAutoFit/>
          </a:bodyPr>
          <a:lstStyle/>
          <a:p>
            <a:r>
              <a:rPr lang="en-US" altLang="ko-KR" sz="2000" dirty="0">
                <a:latin typeface="Times New Roman" pitchFamily="18" charset="0"/>
              </a:rPr>
              <a:t>Chemistry  :   Biological,  Inorganic,  Organic,  Physical</a:t>
            </a:r>
          </a:p>
          <a:p>
            <a:pPr>
              <a:spcBef>
                <a:spcPct val="50000"/>
              </a:spcBef>
            </a:pPr>
            <a:r>
              <a:rPr lang="en-US" altLang="ko-KR" sz="2000" dirty="0">
                <a:latin typeface="Times New Roman" pitchFamily="18" charset="0"/>
              </a:rPr>
              <a:t>Physics : Astrophysics, Astronomy, Biophysics</a:t>
            </a:r>
          </a:p>
          <a:p>
            <a:pPr>
              <a:spcBef>
                <a:spcPct val="50000"/>
              </a:spcBef>
            </a:pPr>
            <a:r>
              <a:rPr lang="en-US" altLang="ko-KR" sz="2000" dirty="0">
                <a:latin typeface="Times New Roman" pitchFamily="18" charset="0"/>
              </a:rPr>
              <a:t>Biology </a:t>
            </a:r>
            <a:r>
              <a:rPr lang="en-US" altLang="ko-KR" sz="2000" dirty="0"/>
              <a:t>: </a:t>
            </a:r>
            <a:r>
              <a:rPr lang="en-US" altLang="ko-KR" sz="2000" dirty="0">
                <a:latin typeface="Times New Roman" pitchFamily="18" charset="0"/>
              </a:rPr>
              <a:t>Botany, Genetics, Microbiology, Molecular biology, Zoology</a:t>
            </a:r>
          </a:p>
          <a:p>
            <a:pPr>
              <a:spcBef>
                <a:spcPct val="50000"/>
              </a:spcBef>
            </a:pPr>
            <a:r>
              <a:rPr lang="en-US" altLang="ko-KR" sz="2000" dirty="0">
                <a:latin typeface="Times New Roman" pitchFamily="18" charset="0"/>
              </a:rPr>
              <a:t>Geology : Geophysics, Geochemistry, Paleontology, </a:t>
            </a:r>
            <a:r>
              <a:rPr lang="en-US" altLang="ko-KR" sz="2000" dirty="0" err="1">
                <a:latin typeface="Times New Roman" pitchFamily="18" charset="0"/>
              </a:rPr>
              <a:t>Paleobiology</a:t>
            </a:r>
            <a:endParaRPr lang="en-US" altLang="ko-KR" sz="2000" dirty="0">
              <a:latin typeface="Times New Roman" pitchFamily="18" charset="0"/>
            </a:endParaRPr>
          </a:p>
          <a:p>
            <a:pPr>
              <a:spcBef>
                <a:spcPct val="50000"/>
              </a:spcBef>
            </a:pPr>
            <a:r>
              <a:rPr lang="en-US" altLang="ko-KR" sz="2000" dirty="0">
                <a:latin typeface="Times New Roman" pitchFamily="18" charset="0"/>
              </a:rPr>
              <a:t>Environmental science : Ecology, Meteorology, Oceanography</a:t>
            </a:r>
          </a:p>
          <a:p>
            <a:pPr>
              <a:spcBef>
                <a:spcPct val="50000"/>
              </a:spcBef>
            </a:pPr>
            <a:r>
              <a:rPr lang="en-US" altLang="ko-KR" sz="2000" dirty="0">
                <a:latin typeface="Times New Roman" pitchFamily="18" charset="0"/>
              </a:rPr>
              <a:t>Medicine : Clinical, Medicinal, Pharmacy, Toxicology</a:t>
            </a:r>
          </a:p>
          <a:p>
            <a:pPr>
              <a:spcBef>
                <a:spcPct val="50000"/>
              </a:spcBef>
            </a:pPr>
            <a:r>
              <a:rPr lang="en-US" altLang="ko-KR" sz="2000" dirty="0">
                <a:latin typeface="Times New Roman" pitchFamily="18" charset="0"/>
              </a:rPr>
              <a:t>Material science : Metallurgy, Polymers, Solid state</a:t>
            </a:r>
          </a:p>
          <a:p>
            <a:pPr>
              <a:spcBef>
                <a:spcPct val="50000"/>
              </a:spcBef>
            </a:pPr>
            <a:r>
              <a:rPr lang="en-US" altLang="ko-KR" sz="2000" dirty="0">
                <a:latin typeface="Times New Roman" pitchFamily="18" charset="0"/>
              </a:rPr>
              <a:t>Engineering : Civil, Chemical, </a:t>
            </a:r>
            <a:r>
              <a:rPr lang="en-US" altLang="ko-KR" sz="2000" dirty="0" err="1">
                <a:latin typeface="Times New Roman" pitchFamily="18" charset="0"/>
              </a:rPr>
              <a:t>Electronical</a:t>
            </a:r>
            <a:r>
              <a:rPr lang="en-US" altLang="ko-KR" sz="2000" dirty="0">
                <a:latin typeface="Times New Roman" pitchFamily="18" charset="0"/>
              </a:rPr>
              <a:t>, Mechanical</a:t>
            </a:r>
          </a:p>
          <a:p>
            <a:pPr>
              <a:spcBef>
                <a:spcPct val="50000"/>
              </a:spcBef>
            </a:pPr>
            <a:r>
              <a:rPr lang="en-US" altLang="ko-KR" sz="2000" dirty="0">
                <a:latin typeface="Times New Roman" pitchFamily="18" charset="0"/>
              </a:rPr>
              <a:t>Agriculture : Agronomy, Animal, Crop, Food, Horticulture, Soil</a:t>
            </a:r>
          </a:p>
          <a:p>
            <a:pPr>
              <a:spcBef>
                <a:spcPct val="50000"/>
              </a:spcBef>
            </a:pPr>
            <a:r>
              <a:rPr lang="en-US" altLang="ko-KR" sz="2000" dirty="0">
                <a:latin typeface="Times New Roman" pitchFamily="18" charset="0"/>
              </a:rPr>
              <a:t>Social Science : Archeology, Anthropology, Forensics</a:t>
            </a:r>
          </a:p>
        </p:txBody>
      </p:sp>
      <p:sp>
        <p:nvSpPr>
          <p:cNvPr id="55302" name="Line 6"/>
          <p:cNvSpPr>
            <a:spLocks noChangeShapeType="1"/>
          </p:cNvSpPr>
          <p:nvPr/>
        </p:nvSpPr>
        <p:spPr bwMode="auto">
          <a:xfrm>
            <a:off x="1524000" y="3657600"/>
            <a:ext cx="431800" cy="0"/>
          </a:xfrm>
          <a:prstGeom prst="line">
            <a:avLst/>
          </a:prstGeom>
          <a:noFill/>
          <a:ln w="38100">
            <a:solidFill>
              <a:schemeClr val="tx1"/>
            </a:solidFill>
            <a:round/>
            <a:headEnd type="triangle" w="med" len="med"/>
            <a:tailEnd type="triangle" w="med" len="med"/>
          </a:ln>
          <a:effectLst/>
        </p:spPr>
        <p:txBody>
          <a:bodyPr/>
          <a:lstStyle/>
          <a:p>
            <a:endParaRPr lang="en-US"/>
          </a:p>
        </p:txBody>
      </p:sp>
      <p:sp>
        <p:nvSpPr>
          <p:cNvPr id="8" name="Slide Number Placeholder 7"/>
          <p:cNvSpPr>
            <a:spLocks noGrp="1"/>
          </p:cNvSpPr>
          <p:nvPr>
            <p:ph type="sldNum" sz="quarter" idx="12"/>
          </p:nvPr>
        </p:nvSpPr>
        <p:spPr/>
        <p:txBody>
          <a:bodyPr/>
          <a:lstStyle/>
          <a:p>
            <a:fld id="{B980AA17-9AAD-4CAE-A59E-97155A547452}" type="slidenum">
              <a:rPr lang="en-US" smtClean="0"/>
              <a:pPr/>
              <a:t>10</a:t>
            </a:fld>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hidden="1"/>
          <p:cNvSpPr>
            <a:spLocks noGrp="1" noChangeArrowheads="1"/>
          </p:cNvSpPr>
          <p:nvPr>
            <p:ph type="title"/>
          </p:nvPr>
        </p:nvSpPr>
        <p:spPr/>
        <p:txBody>
          <a:bodyPr/>
          <a:lstStyle/>
          <a:p>
            <a:endParaRPr lang="en-US"/>
          </a:p>
        </p:txBody>
      </p:sp>
      <p:sp>
        <p:nvSpPr>
          <p:cNvPr id="517123" name="Rectangle 3" descr="1203"/>
          <p:cNvSpPr>
            <a:spLocks noGrp="1" noChangeAspect="1" noChangeArrowheads="1"/>
          </p:cNvSpPr>
          <p:nvPr/>
        </p:nvSpPr>
        <p:spPr bwMode="auto">
          <a:xfrm>
            <a:off x="533400" y="533400"/>
            <a:ext cx="3986213" cy="5181600"/>
          </a:xfrm>
          <a:prstGeom prst="rect">
            <a:avLst/>
          </a:prstGeom>
          <a:blipFill dpi="0" rotWithShape="1">
            <a:blip r:embed="rId2" cstate="print"/>
            <a:srcRect/>
            <a:stretch>
              <a:fillRect r="-17"/>
            </a:stretch>
          </a:blipFill>
          <a:ln w="9525">
            <a:noFill/>
            <a:miter lim="800000"/>
            <a:headEnd/>
            <a:tailEnd/>
          </a:ln>
          <a:effectLst/>
        </p:spPr>
        <p:txBody>
          <a:bodyPr/>
          <a:lstStyle/>
          <a:p>
            <a:endParaRPr lang="en-US"/>
          </a:p>
        </p:txBody>
      </p:sp>
      <p:sp>
        <p:nvSpPr>
          <p:cNvPr id="517125" name="Text Box 5"/>
          <p:cNvSpPr txBox="1">
            <a:spLocks noChangeArrowheads="1"/>
          </p:cNvSpPr>
          <p:nvPr/>
        </p:nvSpPr>
        <p:spPr bwMode="auto">
          <a:xfrm>
            <a:off x="4876800" y="609600"/>
            <a:ext cx="3962400" cy="4555093"/>
          </a:xfrm>
          <a:prstGeom prst="rect">
            <a:avLst/>
          </a:prstGeom>
          <a:noFill/>
          <a:ln w="9525">
            <a:noFill/>
            <a:miter lim="800000"/>
            <a:headEnd/>
            <a:tailEnd/>
          </a:ln>
          <a:effectLst/>
        </p:spPr>
        <p:txBody>
          <a:bodyPr>
            <a:spAutoFit/>
          </a:bodyPr>
          <a:lstStyle/>
          <a:p>
            <a:pPr>
              <a:spcBef>
                <a:spcPct val="50000"/>
              </a:spcBef>
            </a:pPr>
            <a:r>
              <a:rPr lang="en-US" altLang="ko-KR" sz="2000" dirty="0">
                <a:latin typeface="Arial" pitchFamily="34" charset="0"/>
                <a:cs typeface="Arial" pitchFamily="34" charset="0"/>
              </a:rPr>
              <a:t>The electrical double layer of a colloid consists of a layer of charge adsorbed on the surface of the particle (the primary adsorption layer) and a layer of opposite charge (the counter-ion layer) in the solution surrounding the particle. </a:t>
            </a:r>
          </a:p>
          <a:p>
            <a:pPr>
              <a:spcBef>
                <a:spcPct val="50000"/>
              </a:spcBef>
            </a:pPr>
            <a:r>
              <a:rPr lang="en-US" altLang="ko-KR" sz="2000" dirty="0">
                <a:latin typeface="Arial" pitchFamily="34" charset="0"/>
                <a:cs typeface="Arial" pitchFamily="34" charset="0"/>
              </a:rPr>
              <a:t>Increasing the electrolyte concentration has the effect of decreasing the volume of the counter-ion layer, thereby increasing the chance for coagulation.</a:t>
            </a:r>
          </a:p>
        </p:txBody>
      </p:sp>
      <p:sp>
        <p:nvSpPr>
          <p:cNvPr id="5" name="Slide Number Placeholder 4"/>
          <p:cNvSpPr>
            <a:spLocks noGrp="1"/>
          </p:cNvSpPr>
          <p:nvPr>
            <p:ph type="sldNum" sz="quarter" idx="12"/>
          </p:nvPr>
        </p:nvSpPr>
        <p:spPr/>
        <p:txBody>
          <a:bodyPr/>
          <a:lstStyle/>
          <a:p>
            <a:fld id="{45DC9A1E-1B4E-41EF-B39C-C05FFD273733}" type="slidenum">
              <a:rPr lang="en-US" smtClean="0"/>
              <a:pPr/>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780157"/>
            <a:ext cx="8001000" cy="5016758"/>
          </a:xfrm>
          <a:prstGeom prst="rect">
            <a:avLst/>
          </a:prstGeom>
        </p:spPr>
        <p:txBody>
          <a:bodyPr wrap="square">
            <a:spAutoFit/>
          </a:bodyPr>
          <a:lstStyle/>
          <a:p>
            <a:r>
              <a:rPr lang="en-US" sz="2000" dirty="0" smtClean="0">
                <a:latin typeface="Arial" pitchFamily="34" charset="0"/>
                <a:cs typeface="Arial" pitchFamily="34" charset="0"/>
              </a:rPr>
              <a:t>Coagulation can be induced in two ways: </a:t>
            </a:r>
          </a:p>
          <a:p>
            <a:pPr marL="457200" indent="-457200">
              <a:buAutoNum type="alphaLcParenBoth"/>
            </a:pPr>
            <a:r>
              <a:rPr lang="en-US" sz="2000" dirty="0" smtClean="0">
                <a:latin typeface="Arial" pitchFamily="34" charset="0"/>
                <a:cs typeface="Arial" pitchFamily="34" charset="0"/>
              </a:rPr>
              <a:t>increasing the concentration of the ions responsible for the  </a:t>
            </a:r>
          </a:p>
          <a:p>
            <a:pPr marL="457200" indent="-457200"/>
            <a:r>
              <a:rPr lang="en-US" sz="2000" dirty="0" smtClean="0">
                <a:latin typeface="Arial" pitchFamily="34" charset="0"/>
                <a:cs typeface="Arial" pitchFamily="34" charset="0"/>
              </a:rPr>
              <a:t>       secondary adsorption layer </a:t>
            </a:r>
          </a:p>
          <a:p>
            <a:r>
              <a:rPr lang="en-US" sz="2000" dirty="0" smtClean="0">
                <a:latin typeface="Arial" pitchFamily="34" charset="0"/>
                <a:cs typeface="Arial" pitchFamily="34" charset="0"/>
              </a:rPr>
              <a:t>(b)   by heating the solution.</a:t>
            </a:r>
          </a:p>
          <a:p>
            <a:endParaRPr lang="en-US" sz="2000" dirty="0" smtClean="0">
              <a:latin typeface="Arial" pitchFamily="34" charset="0"/>
              <a:cs typeface="Arial" pitchFamily="34" charset="0"/>
            </a:endParaRPr>
          </a:p>
          <a:p>
            <a:pPr>
              <a:buClr>
                <a:srgbClr val="FF0000"/>
              </a:buClr>
              <a:buFont typeface="Wingdings" pitchFamily="2" charset="2"/>
              <a:buChar char="Ø"/>
            </a:pPr>
            <a:r>
              <a:rPr lang="en-US" sz="2000" dirty="0" smtClean="0">
                <a:latin typeface="Arial" pitchFamily="34" charset="0"/>
                <a:cs typeface="Arial" pitchFamily="34" charset="0"/>
              </a:rPr>
              <a:t>The addition of an inert electrolyte that increases the concentration of ions in the secondary adsorption layer.</a:t>
            </a:r>
          </a:p>
          <a:p>
            <a:pPr>
              <a:buClr>
                <a:srgbClr val="FF0000"/>
              </a:buClr>
            </a:pPr>
            <a:endParaRPr lang="en-US" sz="2000" dirty="0" smtClean="0">
              <a:latin typeface="Arial" pitchFamily="34" charset="0"/>
              <a:cs typeface="Arial" pitchFamily="34" charset="0"/>
            </a:endParaRPr>
          </a:p>
          <a:p>
            <a:pPr>
              <a:buClr>
                <a:srgbClr val="FF0000"/>
              </a:buClr>
              <a:buFont typeface="Wingdings" pitchFamily="2" charset="2"/>
              <a:buChar char="Ø"/>
            </a:pPr>
            <a:r>
              <a:rPr lang="en-US" sz="2000" dirty="0" smtClean="0">
                <a:latin typeface="Arial" pitchFamily="34" charset="0"/>
                <a:cs typeface="Arial" pitchFamily="34" charset="0"/>
              </a:rPr>
              <a:t> With more ions available, the thickness of the secondary adsorption layer decreases. </a:t>
            </a:r>
          </a:p>
          <a:p>
            <a:pPr>
              <a:buClr>
                <a:srgbClr val="FF0000"/>
              </a:buClr>
            </a:pPr>
            <a:endParaRPr lang="en-US" sz="2000" dirty="0" smtClean="0">
              <a:latin typeface="Arial" pitchFamily="34" charset="0"/>
              <a:cs typeface="Arial" pitchFamily="34" charset="0"/>
            </a:endParaRPr>
          </a:p>
          <a:p>
            <a:pPr>
              <a:buClr>
                <a:srgbClr val="FF0000"/>
              </a:buClr>
              <a:buFont typeface="Wingdings" pitchFamily="2" charset="2"/>
              <a:buChar char="Ø"/>
            </a:pPr>
            <a:r>
              <a:rPr lang="en-US" sz="2000" dirty="0" smtClean="0">
                <a:latin typeface="Arial" pitchFamily="34" charset="0"/>
                <a:cs typeface="Arial" pitchFamily="34" charset="0"/>
              </a:rPr>
              <a:t>Particles of precipitate may now approach one another more closely, allowing the precipitate to coagulate. </a:t>
            </a:r>
          </a:p>
          <a:p>
            <a:pPr>
              <a:buClr>
                <a:srgbClr val="FF0000"/>
              </a:buClr>
            </a:pPr>
            <a:endParaRPr lang="en-US" sz="2000" dirty="0" smtClean="0">
              <a:latin typeface="Arial" pitchFamily="34" charset="0"/>
              <a:cs typeface="Arial" pitchFamily="34" charset="0"/>
            </a:endParaRPr>
          </a:p>
          <a:p>
            <a:pPr>
              <a:buClr>
                <a:srgbClr val="FF0000"/>
              </a:buClr>
              <a:buFont typeface="Wingdings" pitchFamily="2" charset="2"/>
              <a:buChar char="Ø"/>
            </a:pPr>
            <a:r>
              <a:rPr lang="en-US" sz="2000" dirty="0" smtClean="0">
                <a:latin typeface="Arial" pitchFamily="34" charset="0"/>
                <a:cs typeface="Arial" pitchFamily="34" charset="0"/>
              </a:rPr>
              <a:t>The amount of electrolyte needed to cause spontaneous coagulation is called the critical coagulation concentration.</a:t>
            </a:r>
            <a:endParaRPr lang="en-US" sz="2000" dirty="0">
              <a:latin typeface="Arial" pitchFamily="34" charset="0"/>
              <a:cs typeface="Arial" pitchFamily="34" charset="0"/>
            </a:endParaRPr>
          </a:p>
        </p:txBody>
      </p:sp>
      <p:sp>
        <p:nvSpPr>
          <p:cNvPr id="3" name="TextBox 2"/>
          <p:cNvSpPr txBox="1"/>
          <p:nvPr/>
        </p:nvSpPr>
        <p:spPr>
          <a:xfrm>
            <a:off x="1981200" y="0"/>
            <a:ext cx="3352800" cy="707886"/>
          </a:xfrm>
          <a:prstGeom prst="rect">
            <a:avLst/>
          </a:prstGeom>
          <a:noFill/>
        </p:spPr>
        <p:txBody>
          <a:bodyPr wrap="square" rtlCol="0">
            <a:spAutoFit/>
          </a:bodyPr>
          <a:lstStyle/>
          <a:p>
            <a:r>
              <a:rPr lang="en-US" sz="4000" b="1" i="1" dirty="0" smtClean="0">
                <a:solidFill>
                  <a:srgbClr val="0000FF"/>
                </a:solidFill>
                <a:latin typeface="Arial" pitchFamily="34" charset="0"/>
                <a:cs typeface="Arial" pitchFamily="34" charset="0"/>
              </a:rPr>
              <a:t>Coagulation</a:t>
            </a:r>
            <a:endParaRPr lang="en-US" sz="4000" b="1" i="1" dirty="0">
              <a:solidFill>
                <a:srgbClr val="0000FF"/>
              </a:solidFill>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45DC9A1E-1B4E-41EF-B39C-C05FFD273733}" type="slidenum">
              <a:rPr lang="en-US" smtClean="0"/>
              <a:pPr/>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179016"/>
            <a:ext cx="7772400" cy="4154984"/>
          </a:xfrm>
          <a:prstGeom prst="rect">
            <a:avLst/>
          </a:prstGeom>
        </p:spPr>
        <p:txBody>
          <a:bodyPr wrap="square">
            <a:spAutoFit/>
          </a:bodyPr>
          <a:lstStyle/>
          <a:p>
            <a:pPr marL="519113" indent="-519113">
              <a:buClr>
                <a:srgbClr val="FF0000"/>
              </a:buClr>
              <a:buFont typeface="Wingdings" pitchFamily="2" charset="2"/>
              <a:buChar char="Ø"/>
            </a:pPr>
            <a:r>
              <a:rPr lang="en-US" sz="2400" dirty="0" smtClean="0">
                <a:latin typeface="Arial" pitchFamily="34" charset="0"/>
                <a:cs typeface="Arial" pitchFamily="34" charset="0"/>
              </a:rPr>
              <a:t>Heating the solution and precipitate provides a second way to induce  coagulation</a:t>
            </a:r>
          </a:p>
          <a:p>
            <a:pPr marL="519113" indent="-519113">
              <a:buClr>
                <a:srgbClr val="FF0000"/>
              </a:buClr>
              <a:buFont typeface="Wingdings" pitchFamily="2" charset="2"/>
              <a:buChar char="Ø"/>
            </a:pPr>
            <a:endParaRPr lang="en-US" sz="2400" dirty="0" smtClean="0">
              <a:latin typeface="Arial" pitchFamily="34" charset="0"/>
              <a:cs typeface="Arial" pitchFamily="34" charset="0"/>
            </a:endParaRPr>
          </a:p>
          <a:p>
            <a:pPr marL="519113" indent="-519113">
              <a:buClr>
                <a:srgbClr val="FF0000"/>
              </a:buClr>
              <a:buFont typeface="Wingdings" pitchFamily="2" charset="2"/>
              <a:buChar char="Ø"/>
            </a:pPr>
            <a:r>
              <a:rPr lang="en-US" sz="2400" dirty="0" smtClean="0">
                <a:latin typeface="Arial" pitchFamily="34" charset="0"/>
                <a:cs typeface="Arial" pitchFamily="34" charset="0"/>
              </a:rPr>
              <a:t>As the temperature increases, the number of ions in the primary adsorption layer decreases, lowering the precipitate’s surface charge</a:t>
            </a:r>
          </a:p>
          <a:p>
            <a:pPr marL="519113" indent="-519113">
              <a:buClr>
                <a:srgbClr val="FF0000"/>
              </a:buClr>
              <a:buFont typeface="Wingdings" pitchFamily="2" charset="2"/>
              <a:buChar char="Ø"/>
            </a:pPr>
            <a:endParaRPr lang="en-US" sz="2400" dirty="0" smtClean="0">
              <a:latin typeface="Arial" pitchFamily="34" charset="0"/>
              <a:cs typeface="Arial" pitchFamily="34" charset="0"/>
            </a:endParaRPr>
          </a:p>
          <a:p>
            <a:pPr marL="519113" indent="-519113">
              <a:buClr>
                <a:srgbClr val="FF0000"/>
              </a:buClr>
              <a:buFont typeface="Wingdings" pitchFamily="2" charset="2"/>
              <a:buChar char="Ø"/>
            </a:pPr>
            <a:r>
              <a:rPr lang="en-US" sz="2400" dirty="0" smtClean="0">
                <a:latin typeface="Arial" pitchFamily="34" charset="0"/>
                <a:cs typeface="Arial" pitchFamily="34" charset="0"/>
              </a:rPr>
              <a:t>In addition, increasing the particle’s kinetic energy may be sufficient to overcome the electrostatic repulsion preventing coagulation at lower temperatures</a:t>
            </a:r>
            <a:endParaRPr lang="en-US" sz="2400" dirty="0">
              <a:latin typeface="Arial" pitchFamily="34" charset="0"/>
              <a:cs typeface="Arial" pitchFamily="34" charset="0"/>
            </a:endParaRPr>
          </a:p>
        </p:txBody>
      </p:sp>
      <p:sp>
        <p:nvSpPr>
          <p:cNvPr id="5" name="TextBox 4"/>
          <p:cNvSpPr txBox="1"/>
          <p:nvPr/>
        </p:nvSpPr>
        <p:spPr>
          <a:xfrm>
            <a:off x="2286000" y="130314"/>
            <a:ext cx="3352800" cy="707886"/>
          </a:xfrm>
          <a:prstGeom prst="rect">
            <a:avLst/>
          </a:prstGeom>
          <a:noFill/>
        </p:spPr>
        <p:txBody>
          <a:bodyPr wrap="square" rtlCol="0">
            <a:spAutoFit/>
          </a:bodyPr>
          <a:lstStyle/>
          <a:p>
            <a:r>
              <a:rPr lang="en-US" sz="4000" b="1" i="1" dirty="0" smtClean="0">
                <a:solidFill>
                  <a:srgbClr val="0000FF"/>
                </a:solidFill>
                <a:latin typeface="Arial" pitchFamily="34" charset="0"/>
                <a:cs typeface="Arial" pitchFamily="34" charset="0"/>
              </a:rPr>
              <a:t>Coagulation</a:t>
            </a:r>
            <a:endParaRPr lang="en-US" sz="4000" b="1" i="1" dirty="0">
              <a:solidFill>
                <a:srgbClr val="0000FF"/>
              </a:solidFill>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45DC9A1E-1B4E-41EF-B39C-C05FFD273733}" type="slidenum">
              <a:rPr lang="en-US" smtClean="0"/>
              <a:pPr/>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28600" y="1143000"/>
            <a:ext cx="8686800" cy="3323987"/>
          </a:xfrm>
          <a:prstGeom prst="rect">
            <a:avLst/>
          </a:prstGeom>
          <a:noFill/>
          <a:ln w="9525">
            <a:noFill/>
            <a:miter lim="800000"/>
            <a:headEnd/>
            <a:tailEnd/>
          </a:ln>
        </p:spPr>
        <p:txBody>
          <a:bodyPr>
            <a:spAutoFit/>
          </a:bodyPr>
          <a:lstStyle/>
          <a:p>
            <a:pPr>
              <a:spcBef>
                <a:spcPct val="50000"/>
              </a:spcBef>
            </a:pPr>
            <a:r>
              <a:rPr lang="en-US" altLang="ko-KR" sz="2000" b="1" dirty="0" err="1">
                <a:solidFill>
                  <a:srgbClr val="FF0000"/>
                </a:solidFill>
                <a:latin typeface="+mj-lt"/>
              </a:rPr>
              <a:t>Peptization</a:t>
            </a:r>
            <a:r>
              <a:rPr lang="en-US" altLang="ko-KR" sz="2000" b="1" dirty="0">
                <a:latin typeface="+mj-lt"/>
              </a:rPr>
              <a:t>: </a:t>
            </a:r>
            <a:r>
              <a:rPr lang="en-US" altLang="ko-KR" sz="2000" b="1" dirty="0" smtClean="0">
                <a:latin typeface="+mj-lt"/>
              </a:rPr>
              <a:t> </a:t>
            </a:r>
            <a:r>
              <a:rPr lang="en-US" altLang="ko-KR" sz="2000" dirty="0" smtClean="0">
                <a:latin typeface="+mj-lt"/>
              </a:rPr>
              <a:t>a </a:t>
            </a:r>
            <a:r>
              <a:rPr lang="en-US" altLang="ko-KR" sz="2000" dirty="0">
                <a:latin typeface="+mj-lt"/>
              </a:rPr>
              <a:t>process by which a coagulated colloid returns to its dispersed state.</a:t>
            </a:r>
          </a:p>
          <a:p>
            <a:pPr>
              <a:spcBef>
                <a:spcPct val="50000"/>
              </a:spcBef>
            </a:pPr>
            <a:r>
              <a:rPr lang="en-US" altLang="ko-KR" sz="2000" b="1" dirty="0">
                <a:solidFill>
                  <a:srgbClr val="FF0000"/>
                </a:solidFill>
                <a:latin typeface="+mj-lt"/>
              </a:rPr>
              <a:t>Digestion</a:t>
            </a:r>
            <a:r>
              <a:rPr lang="en-US" altLang="ko-KR" sz="2000" dirty="0">
                <a:solidFill>
                  <a:srgbClr val="FF0000"/>
                </a:solidFill>
                <a:latin typeface="+mj-lt"/>
              </a:rPr>
              <a:t> </a:t>
            </a:r>
            <a:r>
              <a:rPr lang="en-US" altLang="ko-KR" sz="2000" dirty="0">
                <a:latin typeface="+mj-lt"/>
              </a:rPr>
              <a:t>: </a:t>
            </a:r>
            <a:r>
              <a:rPr lang="en-US" altLang="ko-KR" sz="2000" dirty="0" smtClean="0">
                <a:latin typeface="+mj-lt"/>
              </a:rPr>
              <a:t> </a:t>
            </a:r>
            <a:r>
              <a:rPr lang="en-US" altLang="ko-KR" sz="2000" dirty="0">
                <a:latin typeface="+mj-lt"/>
              </a:rPr>
              <a:t>for a period of standing with heating the precipitate in contact with its mother liquor </a:t>
            </a:r>
            <a:r>
              <a:rPr lang="en-US" altLang="ko-KR" sz="2000" dirty="0" smtClean="0">
                <a:latin typeface="+mj-lt"/>
              </a:rPr>
              <a:t>to improve filterability </a:t>
            </a:r>
            <a:r>
              <a:rPr lang="en-US" altLang="ko-KR" sz="2000" dirty="0">
                <a:latin typeface="+mj-lt"/>
              </a:rPr>
              <a:t>of </a:t>
            </a:r>
            <a:r>
              <a:rPr lang="en-US" altLang="ko-KR" sz="2000" dirty="0" smtClean="0">
                <a:latin typeface="+mj-lt"/>
              </a:rPr>
              <a:t>the crystalline </a:t>
            </a:r>
            <a:r>
              <a:rPr lang="en-US" altLang="ko-KR" sz="2000" dirty="0">
                <a:latin typeface="+mj-lt"/>
              </a:rPr>
              <a:t>particles.</a:t>
            </a:r>
          </a:p>
          <a:p>
            <a:pPr>
              <a:spcBef>
                <a:spcPct val="50000"/>
              </a:spcBef>
            </a:pPr>
            <a:endParaRPr lang="en-US" altLang="ko-KR" sz="2000" dirty="0">
              <a:latin typeface="+mj-lt"/>
            </a:endParaRPr>
          </a:p>
          <a:p>
            <a:pPr>
              <a:spcBef>
                <a:spcPct val="50000"/>
              </a:spcBef>
            </a:pPr>
            <a:r>
              <a:rPr lang="en-US" altLang="ko-KR" sz="2000" b="1" dirty="0">
                <a:solidFill>
                  <a:srgbClr val="FF0000"/>
                </a:solidFill>
                <a:latin typeface="+mj-lt"/>
              </a:rPr>
              <a:t>Washing</a:t>
            </a:r>
          </a:p>
          <a:p>
            <a:pPr>
              <a:spcBef>
                <a:spcPct val="50000"/>
              </a:spcBef>
            </a:pPr>
            <a:endParaRPr lang="en-US" altLang="ko-KR" sz="2000" b="1" dirty="0">
              <a:solidFill>
                <a:srgbClr val="FF0000"/>
              </a:solidFill>
              <a:latin typeface="+mj-lt"/>
            </a:endParaRPr>
          </a:p>
          <a:p>
            <a:pPr>
              <a:spcBef>
                <a:spcPct val="50000"/>
              </a:spcBef>
            </a:pPr>
            <a:r>
              <a:rPr lang="en-US" altLang="ko-KR" sz="2000" b="1" dirty="0" smtClean="0">
                <a:solidFill>
                  <a:srgbClr val="FF0000"/>
                </a:solidFill>
                <a:latin typeface="+mj-lt"/>
              </a:rPr>
              <a:t>Re-precipitation</a:t>
            </a:r>
            <a:endParaRPr lang="en-US" altLang="ko-KR" sz="2000" dirty="0">
              <a:solidFill>
                <a:srgbClr val="FF0000"/>
              </a:solidFill>
              <a:latin typeface="+mj-lt"/>
            </a:endParaRPr>
          </a:p>
        </p:txBody>
      </p:sp>
      <p:grpSp>
        <p:nvGrpSpPr>
          <p:cNvPr id="2" name="Group 13"/>
          <p:cNvGrpSpPr>
            <a:grpSpLocks/>
          </p:cNvGrpSpPr>
          <p:nvPr/>
        </p:nvGrpSpPr>
        <p:grpSpPr bwMode="auto">
          <a:xfrm>
            <a:off x="3505200" y="3962400"/>
            <a:ext cx="4648200" cy="2225675"/>
            <a:chOff x="2736" y="2640"/>
            <a:chExt cx="2928" cy="1402"/>
          </a:xfrm>
        </p:grpSpPr>
        <p:sp>
          <p:nvSpPr>
            <p:cNvPr id="29701" name="Line 3"/>
            <p:cNvSpPr>
              <a:spLocks noChangeShapeType="1"/>
            </p:cNvSpPr>
            <p:nvPr/>
          </p:nvSpPr>
          <p:spPr bwMode="auto">
            <a:xfrm>
              <a:off x="3552" y="2736"/>
              <a:ext cx="0" cy="768"/>
            </a:xfrm>
            <a:prstGeom prst="line">
              <a:avLst/>
            </a:prstGeom>
            <a:noFill/>
            <a:ln w="9525">
              <a:solidFill>
                <a:schemeClr val="tx1"/>
              </a:solidFill>
              <a:round/>
              <a:headEnd/>
              <a:tailEnd/>
            </a:ln>
          </p:spPr>
          <p:txBody>
            <a:bodyPr wrap="none" anchor="ctr"/>
            <a:lstStyle/>
            <a:p>
              <a:endParaRPr lang="en-US"/>
            </a:p>
          </p:txBody>
        </p:sp>
        <p:sp>
          <p:nvSpPr>
            <p:cNvPr id="29702" name="Line 4"/>
            <p:cNvSpPr>
              <a:spLocks noChangeShapeType="1"/>
            </p:cNvSpPr>
            <p:nvPr/>
          </p:nvSpPr>
          <p:spPr bwMode="auto">
            <a:xfrm>
              <a:off x="4512" y="2736"/>
              <a:ext cx="0" cy="816"/>
            </a:xfrm>
            <a:prstGeom prst="line">
              <a:avLst/>
            </a:prstGeom>
            <a:noFill/>
            <a:ln w="9525">
              <a:solidFill>
                <a:schemeClr val="tx1"/>
              </a:solidFill>
              <a:round/>
              <a:headEnd/>
              <a:tailEnd/>
            </a:ln>
          </p:spPr>
          <p:txBody>
            <a:bodyPr wrap="none" anchor="ctr"/>
            <a:lstStyle/>
            <a:p>
              <a:endParaRPr lang="en-US"/>
            </a:p>
          </p:txBody>
        </p:sp>
        <p:sp>
          <p:nvSpPr>
            <p:cNvPr id="29703" name="Oval 5"/>
            <p:cNvSpPr>
              <a:spLocks noChangeArrowheads="1"/>
            </p:cNvSpPr>
            <p:nvPr/>
          </p:nvSpPr>
          <p:spPr bwMode="auto">
            <a:xfrm>
              <a:off x="3552" y="2640"/>
              <a:ext cx="960" cy="192"/>
            </a:xfrm>
            <a:prstGeom prst="ellipse">
              <a:avLst/>
            </a:prstGeom>
            <a:noFill/>
            <a:ln w="9525">
              <a:solidFill>
                <a:schemeClr val="tx1"/>
              </a:solidFill>
              <a:round/>
              <a:headEnd/>
              <a:tailEnd/>
            </a:ln>
          </p:spPr>
          <p:txBody>
            <a:bodyPr wrap="none" anchor="ctr"/>
            <a:lstStyle/>
            <a:p>
              <a:endParaRPr lang="en-US">
                <a:latin typeface="Calibri" pitchFamily="34" charset="0"/>
              </a:endParaRPr>
            </a:p>
          </p:txBody>
        </p:sp>
        <p:sp>
          <p:nvSpPr>
            <p:cNvPr id="29704" name="Freeform 6"/>
            <p:cNvSpPr>
              <a:spLocks/>
            </p:cNvSpPr>
            <p:nvPr/>
          </p:nvSpPr>
          <p:spPr bwMode="auto">
            <a:xfrm>
              <a:off x="3549" y="3497"/>
              <a:ext cx="960" cy="189"/>
            </a:xfrm>
            <a:custGeom>
              <a:avLst/>
              <a:gdLst>
                <a:gd name="T0" fmla="*/ 0 w 960"/>
                <a:gd name="T1" fmla="*/ 0 h 189"/>
                <a:gd name="T2" fmla="*/ 34 w 960"/>
                <a:gd name="T3" fmla="*/ 52 h 189"/>
                <a:gd name="T4" fmla="*/ 377 w 960"/>
                <a:gd name="T5" fmla="*/ 189 h 189"/>
                <a:gd name="T6" fmla="*/ 788 w 960"/>
                <a:gd name="T7" fmla="*/ 172 h 189"/>
                <a:gd name="T8" fmla="*/ 891 w 960"/>
                <a:gd name="T9" fmla="*/ 137 h 189"/>
                <a:gd name="T10" fmla="*/ 960 w 960"/>
                <a:gd name="T11" fmla="*/ 34 h 189"/>
                <a:gd name="T12" fmla="*/ 0 60000 65536"/>
                <a:gd name="T13" fmla="*/ 0 60000 65536"/>
                <a:gd name="T14" fmla="*/ 0 60000 65536"/>
                <a:gd name="T15" fmla="*/ 0 60000 65536"/>
                <a:gd name="T16" fmla="*/ 0 60000 65536"/>
                <a:gd name="T17" fmla="*/ 0 60000 65536"/>
                <a:gd name="T18" fmla="*/ 0 w 960"/>
                <a:gd name="T19" fmla="*/ 0 h 189"/>
                <a:gd name="T20" fmla="*/ 960 w 960"/>
                <a:gd name="T21" fmla="*/ 189 h 189"/>
              </a:gdLst>
              <a:ahLst/>
              <a:cxnLst>
                <a:cxn ang="T12">
                  <a:pos x="T0" y="T1"/>
                </a:cxn>
                <a:cxn ang="T13">
                  <a:pos x="T2" y="T3"/>
                </a:cxn>
                <a:cxn ang="T14">
                  <a:pos x="T4" y="T5"/>
                </a:cxn>
                <a:cxn ang="T15">
                  <a:pos x="T6" y="T7"/>
                </a:cxn>
                <a:cxn ang="T16">
                  <a:pos x="T8" y="T9"/>
                </a:cxn>
                <a:cxn ang="T17">
                  <a:pos x="T10" y="T11"/>
                </a:cxn>
              </a:cxnLst>
              <a:rect l="T18" t="T19" r="T20" b="T21"/>
              <a:pathLst>
                <a:path w="960" h="189">
                  <a:moveTo>
                    <a:pt x="0" y="0"/>
                  </a:moveTo>
                  <a:cubicBezTo>
                    <a:pt x="11" y="17"/>
                    <a:pt x="20" y="36"/>
                    <a:pt x="34" y="52"/>
                  </a:cubicBezTo>
                  <a:cubicBezTo>
                    <a:pt x="147" y="181"/>
                    <a:pt x="211" y="171"/>
                    <a:pt x="377" y="189"/>
                  </a:cubicBezTo>
                  <a:cubicBezTo>
                    <a:pt x="514" y="183"/>
                    <a:pt x="652" y="186"/>
                    <a:pt x="788" y="172"/>
                  </a:cubicBezTo>
                  <a:cubicBezTo>
                    <a:pt x="824" y="168"/>
                    <a:pt x="891" y="137"/>
                    <a:pt x="891" y="137"/>
                  </a:cubicBezTo>
                  <a:cubicBezTo>
                    <a:pt x="907" y="113"/>
                    <a:pt x="960" y="60"/>
                    <a:pt x="960" y="34"/>
                  </a:cubicBezTo>
                </a:path>
              </a:pathLst>
            </a:custGeom>
            <a:noFill/>
            <a:ln w="9525">
              <a:solidFill>
                <a:schemeClr val="tx1"/>
              </a:solidFill>
              <a:round/>
              <a:headEnd/>
              <a:tailEnd/>
            </a:ln>
          </p:spPr>
          <p:txBody>
            <a:bodyPr wrap="none" anchor="ctr"/>
            <a:lstStyle/>
            <a:p>
              <a:endParaRPr lang="en-US">
                <a:latin typeface="Calibri" pitchFamily="34" charset="0"/>
              </a:endParaRPr>
            </a:p>
          </p:txBody>
        </p:sp>
        <p:sp>
          <p:nvSpPr>
            <p:cNvPr id="29705" name="Line 7"/>
            <p:cNvSpPr>
              <a:spLocks noChangeShapeType="1"/>
            </p:cNvSpPr>
            <p:nvPr/>
          </p:nvSpPr>
          <p:spPr bwMode="auto">
            <a:xfrm>
              <a:off x="3552" y="3216"/>
              <a:ext cx="912" cy="384"/>
            </a:xfrm>
            <a:prstGeom prst="line">
              <a:avLst/>
            </a:prstGeom>
            <a:noFill/>
            <a:ln w="9525">
              <a:solidFill>
                <a:schemeClr val="tx1"/>
              </a:solidFill>
              <a:round/>
              <a:headEnd/>
              <a:tailEnd/>
            </a:ln>
          </p:spPr>
          <p:txBody>
            <a:bodyPr wrap="none" anchor="ctr"/>
            <a:lstStyle/>
            <a:p>
              <a:endParaRPr lang="en-US"/>
            </a:p>
          </p:txBody>
        </p:sp>
        <p:sp>
          <p:nvSpPr>
            <p:cNvPr id="29706" name="Line 8"/>
            <p:cNvSpPr>
              <a:spLocks noChangeShapeType="1"/>
            </p:cNvSpPr>
            <p:nvPr/>
          </p:nvSpPr>
          <p:spPr bwMode="auto">
            <a:xfrm>
              <a:off x="3552" y="2976"/>
              <a:ext cx="960" cy="0"/>
            </a:xfrm>
            <a:prstGeom prst="line">
              <a:avLst/>
            </a:prstGeom>
            <a:noFill/>
            <a:ln w="9525">
              <a:solidFill>
                <a:schemeClr val="tx1"/>
              </a:solidFill>
              <a:round/>
              <a:headEnd/>
              <a:tailEnd/>
            </a:ln>
          </p:spPr>
          <p:txBody>
            <a:bodyPr wrap="none" anchor="ctr"/>
            <a:lstStyle/>
            <a:p>
              <a:endParaRPr lang="en-US"/>
            </a:p>
          </p:txBody>
        </p:sp>
        <p:sp>
          <p:nvSpPr>
            <p:cNvPr id="29707" name="Line 9"/>
            <p:cNvSpPr>
              <a:spLocks noChangeShapeType="1"/>
            </p:cNvSpPr>
            <p:nvPr/>
          </p:nvSpPr>
          <p:spPr bwMode="auto">
            <a:xfrm flipV="1">
              <a:off x="3120" y="3408"/>
              <a:ext cx="624" cy="384"/>
            </a:xfrm>
            <a:prstGeom prst="line">
              <a:avLst/>
            </a:prstGeom>
            <a:noFill/>
            <a:ln w="9525">
              <a:solidFill>
                <a:schemeClr val="tx1"/>
              </a:solidFill>
              <a:round/>
              <a:headEnd/>
              <a:tailEnd type="triangle" w="med" len="med"/>
            </a:ln>
          </p:spPr>
          <p:txBody>
            <a:bodyPr wrap="none" anchor="ctr"/>
            <a:lstStyle/>
            <a:p>
              <a:endParaRPr lang="en-US"/>
            </a:p>
          </p:txBody>
        </p:sp>
        <p:sp>
          <p:nvSpPr>
            <p:cNvPr id="29708" name="Line 10"/>
            <p:cNvSpPr>
              <a:spLocks noChangeShapeType="1"/>
            </p:cNvSpPr>
            <p:nvPr/>
          </p:nvSpPr>
          <p:spPr bwMode="auto">
            <a:xfrm>
              <a:off x="4320" y="3216"/>
              <a:ext cx="480" cy="0"/>
            </a:xfrm>
            <a:prstGeom prst="line">
              <a:avLst/>
            </a:prstGeom>
            <a:noFill/>
            <a:ln w="9525">
              <a:solidFill>
                <a:schemeClr val="tx1"/>
              </a:solidFill>
              <a:round/>
              <a:headEnd type="triangle" w="med" len="med"/>
              <a:tailEnd/>
            </a:ln>
          </p:spPr>
          <p:txBody>
            <a:bodyPr wrap="none" anchor="ctr"/>
            <a:lstStyle/>
            <a:p>
              <a:endParaRPr lang="en-US"/>
            </a:p>
          </p:txBody>
        </p:sp>
        <p:sp>
          <p:nvSpPr>
            <p:cNvPr id="29709" name="Text Box 11"/>
            <p:cNvSpPr txBox="1">
              <a:spLocks noChangeArrowheads="1"/>
            </p:cNvSpPr>
            <p:nvPr/>
          </p:nvSpPr>
          <p:spPr bwMode="auto">
            <a:xfrm>
              <a:off x="2736" y="3792"/>
              <a:ext cx="528" cy="250"/>
            </a:xfrm>
            <a:prstGeom prst="rect">
              <a:avLst/>
            </a:prstGeom>
            <a:noFill/>
            <a:ln w="9525">
              <a:noFill/>
              <a:miter lim="800000"/>
              <a:headEnd/>
              <a:tailEnd/>
            </a:ln>
          </p:spPr>
          <p:txBody>
            <a:bodyPr>
              <a:spAutoFit/>
            </a:bodyPr>
            <a:lstStyle/>
            <a:p>
              <a:pPr>
                <a:spcBef>
                  <a:spcPct val="50000"/>
                </a:spcBef>
              </a:pPr>
              <a:r>
                <a:rPr lang="en-US" altLang="ko-KR" sz="2000">
                  <a:latin typeface="Times New Roman" pitchFamily="18" charset="0"/>
                </a:rPr>
                <a:t>ppt</a:t>
              </a:r>
            </a:p>
          </p:txBody>
        </p:sp>
        <p:sp>
          <p:nvSpPr>
            <p:cNvPr id="29710" name="Text Box 12"/>
            <p:cNvSpPr txBox="1">
              <a:spLocks noChangeArrowheads="1"/>
            </p:cNvSpPr>
            <p:nvPr/>
          </p:nvSpPr>
          <p:spPr bwMode="auto">
            <a:xfrm>
              <a:off x="4848" y="3120"/>
              <a:ext cx="816" cy="538"/>
            </a:xfrm>
            <a:prstGeom prst="rect">
              <a:avLst/>
            </a:prstGeom>
            <a:noFill/>
            <a:ln w="9525">
              <a:noFill/>
              <a:miter lim="800000"/>
              <a:headEnd/>
              <a:tailEnd/>
            </a:ln>
          </p:spPr>
          <p:txBody>
            <a:bodyPr>
              <a:spAutoFit/>
            </a:bodyPr>
            <a:lstStyle/>
            <a:p>
              <a:pPr>
                <a:spcBef>
                  <a:spcPct val="50000"/>
                </a:spcBef>
              </a:pPr>
              <a:r>
                <a:rPr lang="en-US" altLang="ko-KR" sz="2000">
                  <a:latin typeface="Times New Roman" pitchFamily="18" charset="0"/>
                </a:rPr>
                <a:t>Mother</a:t>
              </a:r>
            </a:p>
            <a:p>
              <a:pPr>
                <a:spcBef>
                  <a:spcPct val="50000"/>
                </a:spcBef>
              </a:pPr>
              <a:r>
                <a:rPr lang="en-US" altLang="ko-KR" sz="2000">
                  <a:latin typeface="Times New Roman" pitchFamily="18" charset="0"/>
                </a:rPr>
                <a:t>liquor</a:t>
              </a:r>
            </a:p>
          </p:txBody>
        </p:sp>
      </p:grpSp>
      <p:sp>
        <p:nvSpPr>
          <p:cNvPr id="29700" name="TextBox 13"/>
          <p:cNvSpPr txBox="1">
            <a:spLocks noChangeArrowheads="1"/>
          </p:cNvSpPr>
          <p:nvPr/>
        </p:nvSpPr>
        <p:spPr bwMode="auto">
          <a:xfrm>
            <a:off x="838200" y="228600"/>
            <a:ext cx="7467600" cy="708025"/>
          </a:xfrm>
          <a:prstGeom prst="rect">
            <a:avLst/>
          </a:prstGeom>
          <a:noFill/>
          <a:ln w="9525">
            <a:noFill/>
            <a:miter lim="800000"/>
            <a:headEnd/>
            <a:tailEnd/>
          </a:ln>
        </p:spPr>
        <p:txBody>
          <a:bodyPr>
            <a:spAutoFit/>
          </a:bodyPr>
          <a:lstStyle/>
          <a:p>
            <a:r>
              <a:rPr lang="en-US" altLang="ko-KR" sz="4000" b="1" i="1" dirty="0">
                <a:solidFill>
                  <a:srgbClr val="0000FF"/>
                </a:solidFill>
                <a:latin typeface="+mj-lt"/>
              </a:rPr>
              <a:t>Treatments after precipitation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3"/>
          <p:cNvSpPr txBox="1">
            <a:spLocks noChangeArrowheads="1"/>
          </p:cNvSpPr>
          <p:nvPr/>
        </p:nvSpPr>
        <p:spPr bwMode="auto">
          <a:xfrm>
            <a:off x="304800" y="1219200"/>
            <a:ext cx="3886200" cy="4954588"/>
          </a:xfrm>
          <a:prstGeom prst="rect">
            <a:avLst/>
          </a:prstGeom>
          <a:noFill/>
          <a:ln w="9525">
            <a:noFill/>
            <a:miter lim="800000"/>
            <a:headEnd/>
            <a:tailEnd/>
          </a:ln>
        </p:spPr>
        <p:txBody>
          <a:bodyPr>
            <a:spAutoFit/>
          </a:bodyPr>
          <a:lstStyle/>
          <a:p>
            <a:pPr>
              <a:spcBef>
                <a:spcPct val="50000"/>
              </a:spcBef>
            </a:pPr>
            <a:r>
              <a:rPr lang="en-US" altLang="ko-KR" sz="2800" b="1" dirty="0">
                <a:solidFill>
                  <a:srgbClr val="FF0000"/>
                </a:solidFill>
                <a:latin typeface="+mj-lt"/>
              </a:rPr>
              <a:t>co-precipitation</a:t>
            </a:r>
            <a:endParaRPr lang="en-US" altLang="ko-KR" sz="2800" dirty="0">
              <a:solidFill>
                <a:srgbClr val="FF0000"/>
              </a:solidFill>
              <a:latin typeface="+mj-lt"/>
            </a:endParaRPr>
          </a:p>
          <a:p>
            <a:pPr>
              <a:spcBef>
                <a:spcPct val="50000"/>
              </a:spcBef>
            </a:pPr>
            <a:r>
              <a:rPr lang="en-US" altLang="ko-KR" sz="2000" dirty="0">
                <a:latin typeface="+mj-lt"/>
              </a:rPr>
              <a:t>1) </a:t>
            </a:r>
            <a:r>
              <a:rPr lang="en-US" altLang="ko-KR" sz="2000" b="1" dirty="0">
                <a:latin typeface="+mj-lt"/>
              </a:rPr>
              <a:t>surface adsorption</a:t>
            </a:r>
            <a:endParaRPr lang="en-US" altLang="ko-KR" sz="2000" dirty="0">
              <a:latin typeface="+mj-lt"/>
            </a:endParaRPr>
          </a:p>
          <a:p>
            <a:pPr>
              <a:spcBef>
                <a:spcPct val="50000"/>
              </a:spcBef>
            </a:pPr>
            <a:r>
              <a:rPr lang="en-US" altLang="ko-KR" sz="2000" dirty="0">
                <a:latin typeface="+mj-lt"/>
              </a:rPr>
              <a:t>2)</a:t>
            </a:r>
            <a:r>
              <a:rPr lang="en-US" altLang="ko-KR" sz="2000" b="1" dirty="0">
                <a:latin typeface="+mj-lt"/>
              </a:rPr>
              <a:t> mixed-crystal formation: inclusions</a:t>
            </a:r>
            <a:r>
              <a:rPr lang="en-US" altLang="ko-KR" sz="2000" dirty="0">
                <a:latin typeface="+mj-lt"/>
              </a:rPr>
              <a:t>:</a:t>
            </a:r>
          </a:p>
          <a:p>
            <a:pPr>
              <a:lnSpc>
                <a:spcPct val="80000"/>
              </a:lnSpc>
              <a:spcBef>
                <a:spcPct val="50000"/>
              </a:spcBef>
            </a:pPr>
            <a:r>
              <a:rPr lang="en-US" altLang="ko-KR" sz="2000" dirty="0">
                <a:latin typeface="+mj-lt"/>
              </a:rPr>
              <a:t>    impurity ions that  </a:t>
            </a:r>
          </a:p>
          <a:p>
            <a:pPr>
              <a:lnSpc>
                <a:spcPct val="80000"/>
              </a:lnSpc>
              <a:spcBef>
                <a:spcPct val="50000"/>
              </a:spcBef>
            </a:pPr>
            <a:r>
              <a:rPr lang="en-US" altLang="ko-KR" sz="2000" dirty="0">
                <a:latin typeface="+mj-lt"/>
              </a:rPr>
              <a:t>    randomly occupy</a:t>
            </a:r>
          </a:p>
          <a:p>
            <a:pPr>
              <a:lnSpc>
                <a:spcPct val="80000"/>
              </a:lnSpc>
              <a:spcBef>
                <a:spcPct val="50000"/>
              </a:spcBef>
            </a:pPr>
            <a:r>
              <a:rPr lang="en-US" altLang="ko-KR" sz="2000" dirty="0">
                <a:latin typeface="+mj-lt"/>
              </a:rPr>
              <a:t>     crystal lattice</a:t>
            </a:r>
          </a:p>
          <a:p>
            <a:pPr>
              <a:spcBef>
                <a:spcPct val="50000"/>
              </a:spcBef>
            </a:pPr>
            <a:r>
              <a:rPr lang="en-US" altLang="ko-KR" sz="2000" dirty="0">
                <a:latin typeface="+mj-lt"/>
              </a:rPr>
              <a:t>3) </a:t>
            </a:r>
            <a:r>
              <a:rPr lang="en-US" altLang="ko-KR" sz="2000" b="1" dirty="0">
                <a:latin typeface="+mj-lt"/>
              </a:rPr>
              <a:t>occlusions</a:t>
            </a:r>
            <a:r>
              <a:rPr lang="en-US" altLang="ko-KR" sz="2000" dirty="0">
                <a:latin typeface="+mj-lt"/>
              </a:rPr>
              <a:t> :</a:t>
            </a:r>
          </a:p>
          <a:p>
            <a:pPr>
              <a:spcBef>
                <a:spcPct val="50000"/>
              </a:spcBef>
            </a:pPr>
            <a:r>
              <a:rPr lang="en-US" altLang="ko-KR" sz="2000" dirty="0">
                <a:latin typeface="+mj-lt"/>
              </a:rPr>
              <a:t>    pockets of impurities that are literally trapped inside the growing crystal</a:t>
            </a:r>
          </a:p>
          <a:p>
            <a:pPr>
              <a:spcBef>
                <a:spcPct val="50000"/>
              </a:spcBef>
            </a:pPr>
            <a:r>
              <a:rPr lang="en-US" altLang="ko-KR" sz="2000" dirty="0">
                <a:latin typeface="+mj-lt"/>
              </a:rPr>
              <a:t>4) </a:t>
            </a:r>
            <a:r>
              <a:rPr lang="en-US" altLang="ko-KR" sz="2000" b="1" dirty="0">
                <a:latin typeface="+mj-lt"/>
              </a:rPr>
              <a:t>mechanical entrapment</a:t>
            </a:r>
          </a:p>
        </p:txBody>
      </p:sp>
      <p:grpSp>
        <p:nvGrpSpPr>
          <p:cNvPr id="2" name="Group 13"/>
          <p:cNvGrpSpPr>
            <a:grpSpLocks/>
          </p:cNvGrpSpPr>
          <p:nvPr/>
        </p:nvGrpSpPr>
        <p:grpSpPr bwMode="auto">
          <a:xfrm>
            <a:off x="4654550" y="2057400"/>
            <a:ext cx="4184650" cy="3581400"/>
            <a:chOff x="2688" y="336"/>
            <a:chExt cx="2636" cy="2256"/>
          </a:xfrm>
        </p:grpSpPr>
        <p:graphicFrame>
          <p:nvGraphicFramePr>
            <p:cNvPr id="3074" name="Object 2"/>
            <p:cNvGraphicFramePr>
              <a:graphicFrameLocks noChangeAspect="1"/>
            </p:cNvGraphicFramePr>
            <p:nvPr/>
          </p:nvGraphicFramePr>
          <p:xfrm>
            <a:off x="2688" y="336"/>
            <a:ext cx="2636" cy="2254"/>
          </p:xfrm>
          <a:graphic>
            <a:graphicData uri="http://schemas.openxmlformats.org/presentationml/2006/ole">
              <p:oleObj spid="_x0000_s124930" name="Image" r:id="rId3" imgW="6996825" imgH="5980952" progId="">
                <p:embed/>
              </p:oleObj>
            </a:graphicData>
          </a:graphic>
        </p:graphicFrame>
        <p:sp>
          <p:nvSpPr>
            <p:cNvPr id="3078" name="Text Box 9"/>
            <p:cNvSpPr txBox="1">
              <a:spLocks noChangeArrowheads="1"/>
            </p:cNvSpPr>
            <p:nvPr/>
          </p:nvSpPr>
          <p:spPr bwMode="auto">
            <a:xfrm>
              <a:off x="3072" y="1248"/>
              <a:ext cx="240" cy="250"/>
            </a:xfrm>
            <a:prstGeom prst="rect">
              <a:avLst/>
            </a:prstGeom>
            <a:noFill/>
            <a:ln w="9525">
              <a:noFill/>
              <a:miter lim="800000"/>
              <a:headEnd/>
              <a:tailEnd/>
            </a:ln>
          </p:spPr>
          <p:txBody>
            <a:bodyPr>
              <a:spAutoFit/>
            </a:bodyPr>
            <a:lstStyle/>
            <a:p>
              <a:pPr>
                <a:spcBef>
                  <a:spcPct val="50000"/>
                </a:spcBef>
              </a:pPr>
              <a:r>
                <a:rPr lang="en-US" altLang="ko-KR" sz="2000">
                  <a:latin typeface="Times New Roman" pitchFamily="18" charset="0"/>
                </a:rPr>
                <a:t>A</a:t>
              </a:r>
            </a:p>
          </p:txBody>
        </p:sp>
        <p:sp>
          <p:nvSpPr>
            <p:cNvPr id="3079" name="Text Box 10"/>
            <p:cNvSpPr txBox="1">
              <a:spLocks noChangeArrowheads="1"/>
            </p:cNvSpPr>
            <p:nvPr/>
          </p:nvSpPr>
          <p:spPr bwMode="auto">
            <a:xfrm>
              <a:off x="4656" y="1248"/>
              <a:ext cx="240" cy="250"/>
            </a:xfrm>
            <a:prstGeom prst="rect">
              <a:avLst/>
            </a:prstGeom>
            <a:noFill/>
            <a:ln w="9525">
              <a:noFill/>
              <a:miter lim="800000"/>
              <a:headEnd/>
              <a:tailEnd/>
            </a:ln>
          </p:spPr>
          <p:txBody>
            <a:bodyPr>
              <a:spAutoFit/>
            </a:bodyPr>
            <a:lstStyle/>
            <a:p>
              <a:pPr>
                <a:spcBef>
                  <a:spcPct val="50000"/>
                </a:spcBef>
              </a:pPr>
              <a:r>
                <a:rPr lang="en-US" altLang="ko-KR" sz="2000">
                  <a:latin typeface="Times New Roman" pitchFamily="18" charset="0"/>
                </a:rPr>
                <a:t>B</a:t>
              </a:r>
            </a:p>
          </p:txBody>
        </p:sp>
        <p:sp>
          <p:nvSpPr>
            <p:cNvPr id="3080" name="Text Box 11"/>
            <p:cNvSpPr txBox="1">
              <a:spLocks noChangeArrowheads="1"/>
            </p:cNvSpPr>
            <p:nvPr/>
          </p:nvSpPr>
          <p:spPr bwMode="auto">
            <a:xfrm>
              <a:off x="3072" y="2342"/>
              <a:ext cx="240" cy="250"/>
            </a:xfrm>
            <a:prstGeom prst="rect">
              <a:avLst/>
            </a:prstGeom>
            <a:noFill/>
            <a:ln w="9525">
              <a:noFill/>
              <a:miter lim="800000"/>
              <a:headEnd/>
              <a:tailEnd/>
            </a:ln>
          </p:spPr>
          <p:txBody>
            <a:bodyPr>
              <a:spAutoFit/>
            </a:bodyPr>
            <a:lstStyle/>
            <a:p>
              <a:pPr>
                <a:spcBef>
                  <a:spcPct val="50000"/>
                </a:spcBef>
              </a:pPr>
              <a:r>
                <a:rPr lang="en-US" altLang="ko-KR" sz="2000">
                  <a:latin typeface="Times New Roman" pitchFamily="18" charset="0"/>
                </a:rPr>
                <a:t>C</a:t>
              </a:r>
            </a:p>
          </p:txBody>
        </p:sp>
        <p:sp>
          <p:nvSpPr>
            <p:cNvPr id="3081" name="Text Box 12"/>
            <p:cNvSpPr txBox="1">
              <a:spLocks noChangeArrowheads="1"/>
            </p:cNvSpPr>
            <p:nvPr/>
          </p:nvSpPr>
          <p:spPr bwMode="auto">
            <a:xfrm>
              <a:off x="4656" y="2342"/>
              <a:ext cx="240" cy="250"/>
            </a:xfrm>
            <a:prstGeom prst="rect">
              <a:avLst/>
            </a:prstGeom>
            <a:noFill/>
            <a:ln w="9525">
              <a:noFill/>
              <a:miter lim="800000"/>
              <a:headEnd/>
              <a:tailEnd/>
            </a:ln>
          </p:spPr>
          <p:txBody>
            <a:bodyPr>
              <a:spAutoFit/>
            </a:bodyPr>
            <a:lstStyle/>
            <a:p>
              <a:pPr>
                <a:spcBef>
                  <a:spcPct val="50000"/>
                </a:spcBef>
              </a:pPr>
              <a:r>
                <a:rPr lang="en-US" altLang="ko-KR" sz="2000">
                  <a:latin typeface="Times New Roman" pitchFamily="18" charset="0"/>
                </a:rPr>
                <a:t>D</a:t>
              </a:r>
            </a:p>
          </p:txBody>
        </p:sp>
      </p:grpSp>
      <p:sp>
        <p:nvSpPr>
          <p:cNvPr id="3077" name="TextBox 9"/>
          <p:cNvSpPr txBox="1">
            <a:spLocks noChangeArrowheads="1"/>
          </p:cNvSpPr>
          <p:nvPr/>
        </p:nvSpPr>
        <p:spPr bwMode="auto">
          <a:xfrm>
            <a:off x="1143000" y="228600"/>
            <a:ext cx="4800600" cy="708025"/>
          </a:xfrm>
          <a:prstGeom prst="rect">
            <a:avLst/>
          </a:prstGeom>
          <a:noFill/>
          <a:ln w="9525">
            <a:noFill/>
            <a:miter lim="800000"/>
            <a:headEnd/>
            <a:tailEnd/>
          </a:ln>
        </p:spPr>
        <p:txBody>
          <a:bodyPr wrap="square">
            <a:spAutoFit/>
          </a:bodyPr>
          <a:lstStyle/>
          <a:p>
            <a:r>
              <a:rPr lang="en-US" altLang="ko-KR" sz="4000" b="1" i="1" dirty="0">
                <a:solidFill>
                  <a:srgbClr val="0000FF"/>
                </a:solidFill>
                <a:latin typeface="+mj-lt"/>
              </a:rPr>
              <a:t>Impurities of </a:t>
            </a:r>
            <a:r>
              <a:rPr lang="en-US" altLang="ko-KR" sz="4000" b="1" i="1" dirty="0" err="1">
                <a:solidFill>
                  <a:srgbClr val="0000FF"/>
                </a:solidFill>
                <a:latin typeface="+mj-lt"/>
              </a:rPr>
              <a:t>ppt</a:t>
            </a:r>
            <a:endParaRPr lang="en-US" altLang="ko-KR" sz="4000" b="1" i="1" dirty="0">
              <a:solidFill>
                <a:srgbClr val="0000FF"/>
              </a:solidFill>
              <a:latin typeface="+mj-l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533400" y="685800"/>
            <a:ext cx="8229600" cy="4832350"/>
          </a:xfrm>
          <a:prstGeom prst="rect">
            <a:avLst/>
          </a:prstGeom>
          <a:noFill/>
          <a:ln w="9525">
            <a:noFill/>
            <a:miter lim="800000"/>
            <a:headEnd/>
            <a:tailEnd/>
          </a:ln>
        </p:spPr>
        <p:txBody>
          <a:bodyPr>
            <a:spAutoFit/>
          </a:bodyPr>
          <a:lstStyle/>
          <a:p>
            <a:pPr marL="339725" indent="-339725">
              <a:buClr>
                <a:srgbClr val="FF0000"/>
              </a:buClr>
              <a:buFont typeface="Wingdings" pitchFamily="2" charset="2"/>
              <a:buChar char="Ø"/>
            </a:pPr>
            <a:r>
              <a:rPr lang="en-US" sz="2200" dirty="0">
                <a:latin typeface="+mj-lt"/>
              </a:rPr>
              <a:t>Potential interfering ions whose size and charge are similar to a lattice ion may substitute into the lattice structure</a:t>
            </a:r>
          </a:p>
          <a:p>
            <a:pPr marL="339725" indent="-339725">
              <a:buClr>
                <a:srgbClr val="FF0000"/>
              </a:buClr>
            </a:pPr>
            <a:r>
              <a:rPr lang="en-US" sz="2200" dirty="0">
                <a:latin typeface="+mj-lt"/>
              </a:rPr>
              <a:t> </a:t>
            </a:r>
          </a:p>
          <a:p>
            <a:pPr marL="339725" indent="-339725">
              <a:buClr>
                <a:srgbClr val="FF0000"/>
              </a:buClr>
              <a:buFont typeface="Wingdings" pitchFamily="2" charset="2"/>
              <a:buChar char="Ø"/>
            </a:pPr>
            <a:r>
              <a:rPr lang="en-US" sz="2200" dirty="0">
                <a:latin typeface="+mj-lt"/>
              </a:rPr>
              <a:t>The </a:t>
            </a:r>
            <a:r>
              <a:rPr lang="en-US" sz="2200" dirty="0" err="1">
                <a:latin typeface="+mj-lt"/>
              </a:rPr>
              <a:t>interferent</a:t>
            </a:r>
            <a:r>
              <a:rPr lang="en-US" sz="2200" dirty="0">
                <a:latin typeface="+mj-lt"/>
              </a:rPr>
              <a:t> precipitates with the same crystal structure</a:t>
            </a:r>
          </a:p>
          <a:p>
            <a:pPr marL="339725" indent="-339725">
              <a:buClr>
                <a:srgbClr val="FF0000"/>
              </a:buClr>
            </a:pPr>
            <a:endParaRPr lang="en-US" sz="2200" dirty="0">
              <a:latin typeface="+mj-lt"/>
            </a:endParaRPr>
          </a:p>
          <a:p>
            <a:pPr marL="339725" indent="-339725">
              <a:buClr>
                <a:srgbClr val="FF0000"/>
              </a:buClr>
              <a:buFont typeface="Wingdings" pitchFamily="2" charset="2"/>
              <a:buChar char="Ø"/>
            </a:pPr>
            <a:r>
              <a:rPr lang="en-US" sz="2200" dirty="0">
                <a:latin typeface="+mj-lt"/>
              </a:rPr>
              <a:t>The probability of forming an inclusion is greatest when the interfering ion is present at substantially higher concentrations than the dissolved lattice ion</a:t>
            </a:r>
          </a:p>
          <a:p>
            <a:pPr marL="339725" indent="-339725">
              <a:buClr>
                <a:srgbClr val="FF0000"/>
              </a:buClr>
            </a:pPr>
            <a:endParaRPr lang="en-US" sz="2200" dirty="0">
              <a:latin typeface="+mj-lt"/>
            </a:endParaRPr>
          </a:p>
          <a:p>
            <a:pPr marL="339725" indent="-339725">
              <a:buClr>
                <a:srgbClr val="FF0000"/>
              </a:buClr>
              <a:buFont typeface="Wingdings" pitchFamily="2" charset="2"/>
              <a:buChar char="Ø"/>
            </a:pPr>
            <a:r>
              <a:rPr lang="en-US" sz="2200" dirty="0">
                <a:latin typeface="+mj-lt"/>
              </a:rPr>
              <a:t>The presence of an inclusion does not decrease the amount of </a:t>
            </a:r>
            <a:r>
              <a:rPr lang="en-US" sz="2200" dirty="0" err="1">
                <a:latin typeface="+mj-lt"/>
              </a:rPr>
              <a:t>analyte</a:t>
            </a:r>
            <a:r>
              <a:rPr lang="en-US" sz="2200" dirty="0">
                <a:latin typeface="+mj-lt"/>
              </a:rPr>
              <a:t> that precipitates</a:t>
            </a:r>
          </a:p>
          <a:p>
            <a:pPr marL="339725" indent="-339725">
              <a:buClr>
                <a:srgbClr val="FF0000"/>
              </a:buClr>
            </a:pPr>
            <a:endParaRPr lang="en-US" sz="2200" dirty="0">
              <a:latin typeface="+mj-lt"/>
            </a:endParaRPr>
          </a:p>
          <a:p>
            <a:pPr marL="339725" indent="-339725">
              <a:buClr>
                <a:srgbClr val="FF0000"/>
              </a:buClr>
              <a:buFont typeface="Wingdings" pitchFamily="2" charset="2"/>
              <a:buChar char="Ø"/>
            </a:pPr>
            <a:r>
              <a:rPr lang="en-US" sz="2200" dirty="0">
                <a:latin typeface="+mj-lt"/>
              </a:rPr>
              <a:t>Thus, the precipitate’s mass is always larger than expected</a:t>
            </a:r>
          </a:p>
          <a:p>
            <a:pPr marL="339725" indent="-339725">
              <a:buClr>
                <a:srgbClr val="FF0000"/>
              </a:buClr>
            </a:pPr>
            <a:endParaRPr lang="en-US" sz="2200" dirty="0">
              <a:latin typeface="+mj-lt"/>
            </a:endParaRPr>
          </a:p>
        </p:txBody>
      </p:sp>
      <p:sp>
        <p:nvSpPr>
          <p:cNvPr id="30723" name="TextBox 4"/>
          <p:cNvSpPr txBox="1">
            <a:spLocks noChangeArrowheads="1"/>
          </p:cNvSpPr>
          <p:nvPr/>
        </p:nvSpPr>
        <p:spPr bwMode="auto">
          <a:xfrm>
            <a:off x="2819400" y="76200"/>
            <a:ext cx="2971800" cy="707886"/>
          </a:xfrm>
          <a:prstGeom prst="rect">
            <a:avLst/>
          </a:prstGeom>
          <a:noFill/>
          <a:ln w="9525">
            <a:noFill/>
            <a:miter lim="800000"/>
            <a:headEnd/>
            <a:tailEnd/>
          </a:ln>
        </p:spPr>
        <p:txBody>
          <a:bodyPr wrap="square">
            <a:spAutoFit/>
          </a:bodyPr>
          <a:lstStyle/>
          <a:p>
            <a:r>
              <a:rPr lang="en-US" sz="4000" b="1" i="1" dirty="0">
                <a:solidFill>
                  <a:srgbClr val="0000FF"/>
                </a:solidFill>
                <a:latin typeface="+mj-lt"/>
              </a:rPr>
              <a:t>Inclusions</a:t>
            </a:r>
          </a:p>
        </p:txBody>
      </p:sp>
      <p:pic>
        <p:nvPicPr>
          <p:cNvPr id="30724" name="Picture 2"/>
          <p:cNvPicPr>
            <a:picLocks noChangeAspect="1" noChangeArrowheads="1"/>
          </p:cNvPicPr>
          <p:nvPr/>
        </p:nvPicPr>
        <p:blipFill>
          <a:blip r:embed="rId2" cstate="print"/>
          <a:srcRect/>
          <a:stretch>
            <a:fillRect/>
          </a:stretch>
        </p:blipFill>
        <p:spPr bwMode="auto">
          <a:xfrm>
            <a:off x="3505200" y="5268913"/>
            <a:ext cx="3048000" cy="1589087"/>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ChangeArrowheads="1"/>
          </p:cNvSpPr>
          <p:nvPr/>
        </p:nvSpPr>
        <p:spPr bwMode="auto">
          <a:xfrm>
            <a:off x="533400" y="1087437"/>
            <a:ext cx="8382000" cy="5846763"/>
          </a:xfrm>
          <a:prstGeom prst="rect">
            <a:avLst/>
          </a:prstGeom>
          <a:noFill/>
          <a:ln w="9525">
            <a:noFill/>
            <a:miter lim="800000"/>
            <a:headEnd/>
            <a:tailEnd/>
          </a:ln>
        </p:spPr>
        <p:txBody>
          <a:bodyPr>
            <a:spAutoFit/>
          </a:bodyPr>
          <a:lstStyle/>
          <a:p>
            <a:pPr marL="339725" indent="-339725">
              <a:buClr>
                <a:srgbClr val="FF0000"/>
              </a:buClr>
              <a:buFont typeface="Wingdings" pitchFamily="2" charset="2"/>
              <a:buChar char="Ø"/>
            </a:pPr>
            <a:r>
              <a:rPr lang="en-US" sz="2200" dirty="0">
                <a:latin typeface="+mj-lt"/>
              </a:rPr>
              <a:t>Inclusions are difficult to remove since the included material is chemically part of the crystal lattice</a:t>
            </a:r>
          </a:p>
          <a:p>
            <a:pPr marL="339725" indent="-339725">
              <a:buClr>
                <a:srgbClr val="FF0000"/>
              </a:buClr>
            </a:pPr>
            <a:endParaRPr lang="en-US" sz="2200" dirty="0">
              <a:latin typeface="+mj-lt"/>
            </a:endParaRPr>
          </a:p>
          <a:p>
            <a:pPr marL="339725" indent="-339725">
              <a:buClr>
                <a:srgbClr val="FF0000"/>
              </a:buClr>
              <a:buFont typeface="Wingdings" pitchFamily="2" charset="2"/>
              <a:buChar char="Ø"/>
            </a:pPr>
            <a:r>
              <a:rPr lang="en-US" sz="2200" dirty="0">
                <a:latin typeface="+mj-lt"/>
              </a:rPr>
              <a:t>The only way to remove included material is through re-precipitation</a:t>
            </a:r>
          </a:p>
          <a:p>
            <a:pPr marL="339725" indent="-339725">
              <a:buClr>
                <a:srgbClr val="FF0000"/>
              </a:buClr>
            </a:pPr>
            <a:endParaRPr lang="en-US" sz="2200" dirty="0">
              <a:latin typeface="+mj-lt"/>
            </a:endParaRPr>
          </a:p>
          <a:p>
            <a:pPr marL="339725" indent="-339725">
              <a:buClr>
                <a:srgbClr val="FF0000"/>
              </a:buClr>
              <a:buFont typeface="Wingdings" pitchFamily="2" charset="2"/>
              <a:buChar char="Ø"/>
            </a:pPr>
            <a:r>
              <a:rPr lang="en-US" sz="2200" dirty="0">
                <a:latin typeface="+mj-lt"/>
              </a:rPr>
              <a:t>After isolating the precipitate from the supernatant solution, it is dissolved in a small portion of a suitable solvent at an elevated temperature. </a:t>
            </a:r>
          </a:p>
          <a:p>
            <a:pPr marL="339725" indent="-339725">
              <a:buClr>
                <a:srgbClr val="FF0000"/>
              </a:buClr>
            </a:pPr>
            <a:endParaRPr lang="en-US" sz="2200" dirty="0">
              <a:latin typeface="+mj-lt"/>
            </a:endParaRPr>
          </a:p>
          <a:p>
            <a:pPr marL="339725" indent="-339725">
              <a:buClr>
                <a:srgbClr val="FF0000"/>
              </a:buClr>
              <a:buFont typeface="Wingdings" pitchFamily="2" charset="2"/>
              <a:buChar char="Ø"/>
            </a:pPr>
            <a:r>
              <a:rPr lang="en-US" sz="2200" dirty="0">
                <a:latin typeface="+mj-lt"/>
              </a:rPr>
              <a:t>The solution is then cooled to re-form the precipitate</a:t>
            </a:r>
          </a:p>
          <a:p>
            <a:pPr marL="339725" indent="-339725">
              <a:buClr>
                <a:srgbClr val="FF0000"/>
              </a:buClr>
            </a:pPr>
            <a:endParaRPr lang="en-US" sz="2200" dirty="0">
              <a:latin typeface="+mj-lt"/>
            </a:endParaRPr>
          </a:p>
          <a:p>
            <a:pPr marL="339725" indent="-339725">
              <a:buClr>
                <a:srgbClr val="FF0000"/>
              </a:buClr>
              <a:buFont typeface="Wingdings" pitchFamily="2" charset="2"/>
              <a:buChar char="Ø"/>
            </a:pPr>
            <a:r>
              <a:rPr lang="en-US" sz="2200" dirty="0">
                <a:latin typeface="+mj-lt"/>
              </a:rPr>
              <a:t>Since the concentration ratio of </a:t>
            </a:r>
            <a:r>
              <a:rPr lang="en-US" sz="2200" dirty="0" err="1">
                <a:latin typeface="+mj-lt"/>
              </a:rPr>
              <a:t>interferent</a:t>
            </a:r>
            <a:r>
              <a:rPr lang="en-US" sz="2200" dirty="0">
                <a:latin typeface="+mj-lt"/>
              </a:rPr>
              <a:t> to </a:t>
            </a:r>
            <a:r>
              <a:rPr lang="en-US" sz="2200" dirty="0" err="1">
                <a:latin typeface="+mj-lt"/>
              </a:rPr>
              <a:t>analyte</a:t>
            </a:r>
            <a:r>
              <a:rPr lang="en-US" sz="2200" dirty="0">
                <a:latin typeface="+mj-lt"/>
              </a:rPr>
              <a:t> is lower in the new solution than in the original supernatant solution, the mass percent of included material in the precipitate decreases</a:t>
            </a:r>
          </a:p>
          <a:p>
            <a:pPr marL="339725" indent="-339725">
              <a:buClr>
                <a:srgbClr val="FF0000"/>
              </a:buClr>
            </a:pPr>
            <a:endParaRPr lang="en-US" sz="2200" dirty="0">
              <a:latin typeface="+mj-lt"/>
            </a:endParaRPr>
          </a:p>
          <a:p>
            <a:pPr marL="339725" indent="-339725">
              <a:buClr>
                <a:srgbClr val="FF0000"/>
              </a:buClr>
              <a:buFont typeface="Wingdings" pitchFamily="2" charset="2"/>
              <a:buChar char="Ø"/>
            </a:pPr>
            <a:endParaRPr lang="en-US" sz="2200" dirty="0">
              <a:latin typeface="+mj-lt"/>
            </a:endParaRPr>
          </a:p>
        </p:txBody>
      </p:sp>
      <p:sp>
        <p:nvSpPr>
          <p:cNvPr id="31747" name="TextBox 4"/>
          <p:cNvSpPr txBox="1">
            <a:spLocks noChangeArrowheads="1"/>
          </p:cNvSpPr>
          <p:nvPr/>
        </p:nvSpPr>
        <p:spPr bwMode="auto">
          <a:xfrm>
            <a:off x="2895600" y="268288"/>
            <a:ext cx="2819400" cy="707886"/>
          </a:xfrm>
          <a:prstGeom prst="rect">
            <a:avLst/>
          </a:prstGeom>
          <a:noFill/>
          <a:ln w="9525">
            <a:noFill/>
            <a:miter lim="800000"/>
            <a:headEnd/>
            <a:tailEnd/>
          </a:ln>
        </p:spPr>
        <p:txBody>
          <a:bodyPr wrap="square">
            <a:spAutoFit/>
          </a:bodyPr>
          <a:lstStyle/>
          <a:p>
            <a:r>
              <a:rPr lang="en-US" sz="4000" b="1" i="1" dirty="0">
                <a:solidFill>
                  <a:srgbClr val="0000FF"/>
                </a:solidFill>
                <a:latin typeface="+mj-lt"/>
              </a:rPr>
              <a:t>Inclusions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ChangeArrowheads="1"/>
          </p:cNvSpPr>
          <p:nvPr/>
        </p:nvSpPr>
        <p:spPr bwMode="auto">
          <a:xfrm>
            <a:off x="762000" y="1471613"/>
            <a:ext cx="7848600" cy="3786187"/>
          </a:xfrm>
          <a:prstGeom prst="rect">
            <a:avLst/>
          </a:prstGeom>
          <a:noFill/>
          <a:ln w="9525">
            <a:noFill/>
            <a:miter lim="800000"/>
            <a:headEnd/>
            <a:tailEnd/>
          </a:ln>
        </p:spPr>
        <p:txBody>
          <a:bodyPr>
            <a:spAutoFit/>
          </a:bodyPr>
          <a:lstStyle/>
          <a:p>
            <a:pPr marL="339725" indent="-339725">
              <a:buClr>
                <a:srgbClr val="FF0000"/>
              </a:buClr>
              <a:buFont typeface="Wingdings" pitchFamily="2" charset="2"/>
              <a:buChar char="Ø"/>
            </a:pPr>
            <a:r>
              <a:rPr lang="en-US" sz="2400" dirty="0">
                <a:latin typeface="+mj-lt"/>
              </a:rPr>
              <a:t>This process of re-precipitation is repeated as needed to completely remove the inclusion</a:t>
            </a:r>
          </a:p>
          <a:p>
            <a:pPr marL="339725" indent="-339725">
              <a:buClr>
                <a:srgbClr val="FF0000"/>
              </a:buClr>
            </a:pPr>
            <a:endParaRPr lang="en-US" sz="2400" dirty="0">
              <a:latin typeface="+mj-lt"/>
            </a:endParaRPr>
          </a:p>
          <a:p>
            <a:pPr marL="339725" indent="-339725">
              <a:buClr>
                <a:srgbClr val="FF0000"/>
              </a:buClr>
              <a:buFont typeface="Wingdings" pitchFamily="2" charset="2"/>
              <a:buChar char="Ø"/>
            </a:pPr>
            <a:r>
              <a:rPr lang="en-US" sz="2400" dirty="0">
                <a:latin typeface="+mj-lt"/>
              </a:rPr>
              <a:t>Potential solubility losses of the </a:t>
            </a:r>
            <a:r>
              <a:rPr lang="en-US" sz="2400" dirty="0" err="1">
                <a:latin typeface="+mj-lt"/>
              </a:rPr>
              <a:t>analyte</a:t>
            </a:r>
            <a:r>
              <a:rPr lang="en-US" sz="2400" dirty="0">
                <a:latin typeface="+mj-lt"/>
              </a:rPr>
              <a:t>, however, cannot be ignored</a:t>
            </a:r>
          </a:p>
          <a:p>
            <a:pPr marL="339725" indent="-339725">
              <a:buClr>
                <a:srgbClr val="FF0000"/>
              </a:buClr>
            </a:pPr>
            <a:endParaRPr lang="en-US" sz="2400" dirty="0">
              <a:latin typeface="+mj-lt"/>
            </a:endParaRPr>
          </a:p>
          <a:p>
            <a:pPr marL="339725" indent="-339725">
              <a:buClr>
                <a:srgbClr val="FF0000"/>
              </a:buClr>
              <a:buFont typeface="Wingdings" pitchFamily="2" charset="2"/>
              <a:buChar char="Ø"/>
            </a:pPr>
            <a:r>
              <a:rPr lang="en-US" sz="2400" dirty="0">
                <a:latin typeface="+mj-lt"/>
              </a:rPr>
              <a:t>Thus, </a:t>
            </a:r>
            <a:r>
              <a:rPr lang="en-US" sz="2400" dirty="0" smtClean="0">
                <a:latin typeface="+mj-lt"/>
              </a:rPr>
              <a:t>re-precipitation </a:t>
            </a:r>
            <a:r>
              <a:rPr lang="en-US" sz="2400" dirty="0">
                <a:latin typeface="+mj-lt"/>
              </a:rPr>
              <a:t>requires a precipitate of low solubility, and a solvent for which there is a significant difference in the precipitate’s solubility as a function of temperature</a:t>
            </a:r>
          </a:p>
        </p:txBody>
      </p:sp>
      <p:sp>
        <p:nvSpPr>
          <p:cNvPr id="32771" name="TextBox 4"/>
          <p:cNvSpPr txBox="1">
            <a:spLocks noChangeArrowheads="1"/>
          </p:cNvSpPr>
          <p:nvPr/>
        </p:nvSpPr>
        <p:spPr bwMode="auto">
          <a:xfrm>
            <a:off x="2971800" y="268288"/>
            <a:ext cx="3200400" cy="707886"/>
          </a:xfrm>
          <a:prstGeom prst="rect">
            <a:avLst/>
          </a:prstGeom>
          <a:noFill/>
          <a:ln w="9525">
            <a:noFill/>
            <a:miter lim="800000"/>
            <a:headEnd/>
            <a:tailEnd/>
          </a:ln>
        </p:spPr>
        <p:txBody>
          <a:bodyPr wrap="square">
            <a:spAutoFit/>
          </a:bodyPr>
          <a:lstStyle/>
          <a:p>
            <a:r>
              <a:rPr lang="en-US" sz="4000" b="1" i="1" dirty="0">
                <a:solidFill>
                  <a:srgbClr val="0000FF"/>
                </a:solidFill>
                <a:latin typeface="+mj-lt"/>
              </a:rPr>
              <a:t>Inclusions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66800"/>
            <a:ext cx="8534400" cy="5508625"/>
          </a:xfrm>
          <a:prstGeom prst="rect">
            <a:avLst/>
          </a:prstGeom>
        </p:spPr>
        <p:txBody>
          <a:bodyPr>
            <a:spAutoFit/>
          </a:bodyPr>
          <a:lstStyle/>
          <a:p>
            <a:pPr marL="515938" indent="-515938" fontAlgn="auto">
              <a:spcBef>
                <a:spcPts val="0"/>
              </a:spcBef>
              <a:spcAft>
                <a:spcPts val="0"/>
              </a:spcAft>
              <a:buClr>
                <a:srgbClr val="FF0000"/>
              </a:buClr>
              <a:buFont typeface="Wingdings" pitchFamily="2" charset="2"/>
              <a:buChar char="Ø"/>
              <a:defRPr/>
            </a:pPr>
            <a:r>
              <a:rPr lang="en-US" sz="2200" dirty="0">
                <a:latin typeface="+mj-lt"/>
              </a:rPr>
              <a:t>Occlusions  occur when physically adsorbed interfering ions become trapped within the growing precipitate</a:t>
            </a:r>
          </a:p>
          <a:p>
            <a:pPr marL="515938" indent="-515938" fontAlgn="auto">
              <a:spcBef>
                <a:spcPts val="0"/>
              </a:spcBef>
              <a:spcAft>
                <a:spcPts val="0"/>
              </a:spcAft>
              <a:buClr>
                <a:srgbClr val="FF0000"/>
              </a:buClr>
              <a:defRPr/>
            </a:pPr>
            <a:endParaRPr lang="en-US" sz="2200" dirty="0">
              <a:latin typeface="+mj-lt"/>
            </a:endParaRPr>
          </a:p>
          <a:p>
            <a:pPr marL="515938" indent="-515938" fontAlgn="auto">
              <a:spcBef>
                <a:spcPts val="0"/>
              </a:spcBef>
              <a:spcAft>
                <a:spcPts val="0"/>
              </a:spcAft>
              <a:buClr>
                <a:srgbClr val="FF0000"/>
              </a:buClr>
              <a:buFont typeface="Wingdings" pitchFamily="2" charset="2"/>
              <a:buChar char="Ø"/>
              <a:defRPr/>
            </a:pPr>
            <a:r>
              <a:rPr lang="en-US" sz="2200" dirty="0">
                <a:latin typeface="+mj-lt"/>
              </a:rPr>
              <a:t>The most common mechanism occurs when physically adsorbed ions are surrounded by additional precipitate before they can be desorbed or displaced  </a:t>
            </a:r>
          </a:p>
          <a:p>
            <a:pPr marL="515938" indent="-515938" fontAlgn="auto">
              <a:spcBef>
                <a:spcPts val="0"/>
              </a:spcBef>
              <a:spcAft>
                <a:spcPts val="0"/>
              </a:spcAft>
              <a:buClr>
                <a:srgbClr val="FF0000"/>
              </a:buClr>
              <a:defRPr/>
            </a:pPr>
            <a:endParaRPr lang="en-US" sz="2200" dirty="0">
              <a:latin typeface="+mj-lt"/>
            </a:endParaRPr>
          </a:p>
          <a:p>
            <a:pPr marL="515938" indent="-515938" fontAlgn="auto">
              <a:spcBef>
                <a:spcPts val="0"/>
              </a:spcBef>
              <a:spcAft>
                <a:spcPts val="0"/>
              </a:spcAft>
              <a:buClr>
                <a:srgbClr val="FF0000"/>
              </a:buClr>
              <a:buFont typeface="Wingdings" pitchFamily="2" charset="2"/>
              <a:buChar char="Ø"/>
              <a:defRPr/>
            </a:pPr>
            <a:r>
              <a:rPr lang="en-US" sz="2200" dirty="0">
                <a:latin typeface="+mj-lt"/>
              </a:rPr>
              <a:t>In this case the precipitate’s mass is always greater than expected</a:t>
            </a:r>
          </a:p>
          <a:p>
            <a:pPr marL="515938" indent="-515938" fontAlgn="auto">
              <a:spcBef>
                <a:spcPts val="0"/>
              </a:spcBef>
              <a:spcAft>
                <a:spcPts val="0"/>
              </a:spcAft>
              <a:buClr>
                <a:srgbClr val="FF0000"/>
              </a:buClr>
              <a:defRPr/>
            </a:pPr>
            <a:r>
              <a:rPr lang="en-US" sz="2200" dirty="0">
                <a:latin typeface="+mj-lt"/>
              </a:rPr>
              <a:t> </a:t>
            </a:r>
          </a:p>
          <a:p>
            <a:pPr marL="515938" indent="-515938" fontAlgn="auto">
              <a:spcBef>
                <a:spcPts val="0"/>
              </a:spcBef>
              <a:spcAft>
                <a:spcPts val="0"/>
              </a:spcAft>
              <a:buClr>
                <a:srgbClr val="FF0000"/>
              </a:buClr>
              <a:buFont typeface="Wingdings" pitchFamily="2" charset="2"/>
              <a:buChar char="Ø"/>
              <a:defRPr/>
            </a:pPr>
            <a:r>
              <a:rPr lang="en-US" sz="2200" dirty="0">
                <a:latin typeface="+mj-lt"/>
              </a:rPr>
              <a:t>Occlusions also form when rapid precipitation traps a pocket of solution within the growing precipitate  </a:t>
            </a:r>
          </a:p>
          <a:p>
            <a:pPr marL="515938" indent="-515938" fontAlgn="auto">
              <a:spcBef>
                <a:spcPts val="0"/>
              </a:spcBef>
              <a:spcAft>
                <a:spcPts val="0"/>
              </a:spcAft>
              <a:buClr>
                <a:srgbClr val="FF0000"/>
              </a:buClr>
              <a:defRPr/>
            </a:pPr>
            <a:endParaRPr lang="en-US" sz="2200" dirty="0">
              <a:latin typeface="+mj-lt"/>
            </a:endParaRPr>
          </a:p>
          <a:p>
            <a:pPr marL="515938" indent="-515938" fontAlgn="auto">
              <a:spcBef>
                <a:spcPts val="0"/>
              </a:spcBef>
              <a:spcAft>
                <a:spcPts val="0"/>
              </a:spcAft>
              <a:buClr>
                <a:srgbClr val="FF0000"/>
              </a:buClr>
              <a:buFont typeface="Wingdings" pitchFamily="2" charset="2"/>
              <a:buChar char="Ø"/>
              <a:defRPr/>
            </a:pPr>
            <a:r>
              <a:rPr lang="en-US" sz="2200" dirty="0">
                <a:latin typeface="+mj-lt"/>
              </a:rPr>
              <a:t>Since the trapped solution contains dissolved solids, the precipitate’s mass normally increases. </a:t>
            </a:r>
          </a:p>
          <a:p>
            <a:pPr fontAlgn="auto">
              <a:spcBef>
                <a:spcPts val="0"/>
              </a:spcBef>
              <a:spcAft>
                <a:spcPts val="0"/>
              </a:spcAft>
              <a:defRPr/>
            </a:pPr>
            <a:endParaRPr lang="en-US" sz="2200" dirty="0">
              <a:latin typeface="+mj-lt"/>
            </a:endParaRPr>
          </a:p>
        </p:txBody>
      </p:sp>
      <p:sp>
        <p:nvSpPr>
          <p:cNvPr id="33795" name="TextBox 4"/>
          <p:cNvSpPr txBox="1">
            <a:spLocks noChangeArrowheads="1"/>
          </p:cNvSpPr>
          <p:nvPr/>
        </p:nvSpPr>
        <p:spPr bwMode="auto">
          <a:xfrm>
            <a:off x="3200400" y="152400"/>
            <a:ext cx="3200400" cy="708025"/>
          </a:xfrm>
          <a:prstGeom prst="rect">
            <a:avLst/>
          </a:prstGeom>
          <a:noFill/>
          <a:ln w="9525">
            <a:noFill/>
            <a:miter lim="800000"/>
            <a:headEnd/>
            <a:tailEnd/>
          </a:ln>
        </p:spPr>
        <p:txBody>
          <a:bodyPr>
            <a:spAutoFit/>
          </a:bodyPr>
          <a:lstStyle/>
          <a:p>
            <a:r>
              <a:rPr lang="en-US" sz="4000" b="1" i="1" dirty="0">
                <a:solidFill>
                  <a:srgbClr val="0000FF"/>
                </a:solidFill>
                <a:latin typeface="+mj-lt"/>
              </a:rPr>
              <a:t>Occlusions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ChangeArrowheads="1"/>
          </p:cNvSpPr>
          <p:nvPr/>
        </p:nvSpPr>
        <p:spPr bwMode="auto">
          <a:xfrm>
            <a:off x="457200" y="685800"/>
            <a:ext cx="8458200" cy="6186488"/>
          </a:xfrm>
          <a:prstGeom prst="rect">
            <a:avLst/>
          </a:prstGeom>
          <a:noFill/>
          <a:ln w="9525">
            <a:noFill/>
            <a:miter lim="800000"/>
            <a:headEnd/>
            <a:tailEnd/>
          </a:ln>
        </p:spPr>
        <p:txBody>
          <a:bodyPr>
            <a:spAutoFit/>
          </a:bodyPr>
          <a:lstStyle/>
          <a:p>
            <a:pPr marL="280988" indent="-280988">
              <a:buClr>
                <a:srgbClr val="FF0000"/>
              </a:buClr>
              <a:buFont typeface="Wingdings" pitchFamily="2" charset="2"/>
              <a:buChar char="Ø"/>
            </a:pPr>
            <a:r>
              <a:rPr lang="en-US" sz="2200" dirty="0">
                <a:latin typeface="+mj-lt"/>
              </a:rPr>
              <a:t>The mass of the precipitate may be less than expected, however, if the occluded material consists primarily of the </a:t>
            </a:r>
            <a:r>
              <a:rPr lang="en-US" sz="2200" dirty="0" err="1">
                <a:latin typeface="+mj-lt"/>
              </a:rPr>
              <a:t>analyte</a:t>
            </a:r>
            <a:r>
              <a:rPr lang="en-US" sz="2200" dirty="0">
                <a:latin typeface="+mj-lt"/>
              </a:rPr>
              <a:t> in a lower-molecular-weight form from that of the precipitate</a:t>
            </a:r>
          </a:p>
          <a:p>
            <a:pPr marL="280988" indent="-280988">
              <a:buClr>
                <a:srgbClr val="FF0000"/>
              </a:buClr>
            </a:pPr>
            <a:endParaRPr lang="en-US" sz="2200" dirty="0">
              <a:latin typeface="+mj-lt"/>
            </a:endParaRPr>
          </a:p>
          <a:p>
            <a:pPr marL="280988" indent="-280988">
              <a:buClr>
                <a:srgbClr val="FF0000"/>
              </a:buClr>
              <a:buFont typeface="Wingdings" pitchFamily="2" charset="2"/>
              <a:buChar char="Ø"/>
            </a:pPr>
            <a:r>
              <a:rPr lang="en-US" sz="2200" dirty="0">
                <a:latin typeface="+mj-lt"/>
              </a:rPr>
              <a:t>Occlusions are minimized by maintaining the precipitate in equilibrium with its supernatant solution for an extended time</a:t>
            </a:r>
          </a:p>
          <a:p>
            <a:pPr marL="280988" indent="-280988">
              <a:buClr>
                <a:srgbClr val="FF0000"/>
              </a:buClr>
            </a:pPr>
            <a:endParaRPr lang="en-US" sz="2200" dirty="0">
              <a:latin typeface="+mj-lt"/>
            </a:endParaRPr>
          </a:p>
          <a:p>
            <a:pPr marL="280988" indent="-280988">
              <a:buClr>
                <a:srgbClr val="FF0000"/>
              </a:buClr>
              <a:buFont typeface="Wingdings" pitchFamily="2" charset="2"/>
              <a:buChar char="Ø"/>
            </a:pPr>
            <a:r>
              <a:rPr lang="en-US" sz="2200" dirty="0">
                <a:latin typeface="+mj-lt"/>
              </a:rPr>
              <a:t>This process is called </a:t>
            </a:r>
            <a:r>
              <a:rPr lang="en-US" sz="2200" b="1" dirty="0">
                <a:solidFill>
                  <a:srgbClr val="C00000"/>
                </a:solidFill>
                <a:latin typeface="+mj-lt"/>
              </a:rPr>
              <a:t>digestion</a:t>
            </a:r>
            <a:r>
              <a:rPr lang="en-US" sz="2200" b="1" dirty="0">
                <a:latin typeface="+mj-lt"/>
              </a:rPr>
              <a:t> </a:t>
            </a:r>
            <a:r>
              <a:rPr lang="en-US" sz="2200" dirty="0">
                <a:latin typeface="+mj-lt"/>
              </a:rPr>
              <a:t>and may be carried out at room temperature or at an elevated temperature</a:t>
            </a:r>
          </a:p>
          <a:p>
            <a:pPr marL="280988" indent="-280988">
              <a:buClr>
                <a:srgbClr val="FF0000"/>
              </a:buClr>
            </a:pPr>
            <a:endParaRPr lang="en-US" sz="2200" dirty="0">
              <a:latin typeface="+mj-lt"/>
            </a:endParaRPr>
          </a:p>
          <a:p>
            <a:pPr marL="280988" indent="-280988">
              <a:buClr>
                <a:srgbClr val="FF0000"/>
              </a:buClr>
              <a:buFont typeface="Wingdings" pitchFamily="2" charset="2"/>
              <a:buChar char="Ø"/>
            </a:pPr>
            <a:r>
              <a:rPr lang="en-US" sz="2200" dirty="0">
                <a:latin typeface="+mj-lt"/>
              </a:rPr>
              <a:t>During digestion, the dynamic nature of the solubility–precipitation equilibrium, in which the precipitate dissolves and re-forms, ensures that occluded material is eventually exposed to the supernatant solution</a:t>
            </a:r>
          </a:p>
          <a:p>
            <a:pPr marL="280988" indent="-280988">
              <a:buClr>
                <a:srgbClr val="FF0000"/>
              </a:buClr>
            </a:pPr>
            <a:endParaRPr lang="en-US" sz="2200" dirty="0">
              <a:latin typeface="+mj-lt"/>
            </a:endParaRPr>
          </a:p>
          <a:p>
            <a:pPr marL="280988" indent="-280988">
              <a:buClr>
                <a:srgbClr val="FF0000"/>
              </a:buClr>
              <a:buFont typeface="Wingdings" pitchFamily="2" charset="2"/>
              <a:buChar char="Ø"/>
            </a:pPr>
            <a:r>
              <a:rPr lang="en-US" sz="2200" dirty="0">
                <a:latin typeface="+mj-lt"/>
              </a:rPr>
              <a:t>Since the rate of dissolution and </a:t>
            </a:r>
            <a:r>
              <a:rPr lang="en-US" sz="2200" dirty="0" smtClean="0">
                <a:latin typeface="+mj-lt"/>
              </a:rPr>
              <a:t>re-precipitation </a:t>
            </a:r>
            <a:r>
              <a:rPr lang="en-US" sz="2200" dirty="0">
                <a:latin typeface="+mj-lt"/>
              </a:rPr>
              <a:t>are slow, the chance of forming new occlusions is minimal.</a:t>
            </a:r>
          </a:p>
        </p:txBody>
      </p:sp>
      <p:sp>
        <p:nvSpPr>
          <p:cNvPr id="34819" name="TextBox 4"/>
          <p:cNvSpPr txBox="1">
            <a:spLocks noChangeArrowheads="1"/>
          </p:cNvSpPr>
          <p:nvPr/>
        </p:nvSpPr>
        <p:spPr bwMode="auto">
          <a:xfrm>
            <a:off x="3200400" y="0"/>
            <a:ext cx="3200400" cy="708025"/>
          </a:xfrm>
          <a:prstGeom prst="rect">
            <a:avLst/>
          </a:prstGeom>
          <a:noFill/>
          <a:ln w="9525">
            <a:noFill/>
            <a:miter lim="800000"/>
            <a:headEnd/>
            <a:tailEnd/>
          </a:ln>
        </p:spPr>
        <p:txBody>
          <a:bodyPr>
            <a:spAutoFit/>
          </a:bodyPr>
          <a:lstStyle/>
          <a:p>
            <a:r>
              <a:rPr lang="en-US" sz="4000" b="1" i="1" dirty="0">
                <a:solidFill>
                  <a:srgbClr val="0000FF"/>
                </a:solidFill>
                <a:latin typeface="+mj-lt"/>
              </a:rPr>
              <a:t>Occlusions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descr="C:\DOCUME~1\user\LOCALS~1\Temp\magic.gif"/>
          <p:cNvPicPr>
            <a:picLocks noChangeAspect="1" noChangeArrowheads="1"/>
          </p:cNvPicPr>
          <p:nvPr/>
        </p:nvPicPr>
        <p:blipFill>
          <a:blip r:embed="rId2" cstate="print"/>
          <a:srcRect/>
          <a:stretch>
            <a:fillRect/>
          </a:stretch>
        </p:blipFill>
        <p:spPr bwMode="auto">
          <a:xfrm>
            <a:off x="0" y="0"/>
            <a:ext cx="127000" cy="127000"/>
          </a:xfrm>
          <a:prstGeom prst="rect">
            <a:avLst/>
          </a:prstGeom>
          <a:noFill/>
          <a:ln w="9525">
            <a:noFill/>
            <a:miter lim="800000"/>
            <a:headEnd/>
            <a:tailEnd/>
          </a:ln>
          <a:effectLst/>
        </p:spPr>
      </p:pic>
      <p:sp>
        <p:nvSpPr>
          <p:cNvPr id="57346" name="Text Box 2"/>
          <p:cNvSpPr txBox="1">
            <a:spLocks noChangeArrowheads="1"/>
          </p:cNvSpPr>
          <p:nvPr/>
        </p:nvSpPr>
        <p:spPr bwMode="auto">
          <a:xfrm>
            <a:off x="171450" y="228600"/>
            <a:ext cx="8820150" cy="6586418"/>
          </a:xfrm>
          <a:prstGeom prst="rect">
            <a:avLst/>
          </a:prstGeom>
          <a:noFill/>
          <a:ln w="9525">
            <a:noFill/>
            <a:miter lim="800000"/>
            <a:headEnd/>
            <a:tailEnd/>
          </a:ln>
          <a:effectLst/>
        </p:spPr>
        <p:txBody>
          <a:bodyPr wrap="square">
            <a:spAutoFit/>
          </a:bodyPr>
          <a:lstStyle/>
          <a:p>
            <a:pPr marL="342900" indent="-342900" algn="ctr"/>
            <a:r>
              <a:rPr lang="en-US" altLang="ko-KR" sz="4400" b="1" dirty="0">
                <a:solidFill>
                  <a:srgbClr val="0000FF"/>
                </a:solidFill>
                <a:latin typeface="Times New Roman" pitchFamily="18" charset="0"/>
                <a:cs typeface="Times New Roman" pitchFamily="18" charset="0"/>
              </a:rPr>
              <a:t>Several different areas of analytical </a:t>
            </a:r>
            <a:r>
              <a:rPr lang="en-US" altLang="ko-KR" sz="4400" b="1" dirty="0" smtClean="0">
                <a:solidFill>
                  <a:srgbClr val="0000FF"/>
                </a:solidFill>
                <a:latin typeface="Times New Roman" pitchFamily="18" charset="0"/>
                <a:cs typeface="Times New Roman" pitchFamily="18" charset="0"/>
              </a:rPr>
              <a:t>chemistry</a:t>
            </a:r>
            <a:r>
              <a:rPr lang="en-US" altLang="ko-KR" sz="4400" b="0" dirty="0" smtClean="0">
                <a:solidFill>
                  <a:srgbClr val="0000FF"/>
                </a:solidFill>
                <a:latin typeface="Times New Roman" pitchFamily="18" charset="0"/>
                <a:cs typeface="Times New Roman" pitchFamily="18" charset="0"/>
              </a:rPr>
              <a:t> </a:t>
            </a:r>
            <a:r>
              <a:rPr lang="en-US" altLang="ko-KR" b="0" dirty="0"/>
              <a:t/>
            </a:r>
            <a:br>
              <a:rPr lang="en-US" altLang="ko-KR" b="0" dirty="0"/>
            </a:br>
            <a:r>
              <a:rPr lang="en-US" altLang="ko-KR" b="0" dirty="0">
                <a:latin typeface="Arial"/>
              </a:rPr>
              <a:t> </a:t>
            </a:r>
            <a:r>
              <a:rPr lang="en-US" altLang="ko-KR" b="0" dirty="0"/>
              <a:t> </a:t>
            </a:r>
          </a:p>
          <a:p>
            <a:pPr marL="342900" indent="-342900">
              <a:buFontTx/>
              <a:buAutoNum type="arabicPeriod"/>
            </a:pPr>
            <a:r>
              <a:rPr lang="en-US" altLang="ko-KR" sz="2000" dirty="0">
                <a:latin typeface="Times New Roman" pitchFamily="18" charset="0"/>
              </a:rPr>
              <a:t>Clinical</a:t>
            </a:r>
            <a:r>
              <a:rPr lang="en-US" altLang="ko-KR" sz="2000" b="0" dirty="0">
                <a:latin typeface="Times New Roman" pitchFamily="18" charset="0"/>
              </a:rPr>
              <a:t> analysis - blood, urine, feces, cellular fluids, etc., for use in diagnosis.</a:t>
            </a:r>
          </a:p>
          <a:p>
            <a:pPr marL="342900" indent="-342900">
              <a:buFontTx/>
              <a:buAutoNum type="arabicPeriod"/>
            </a:pPr>
            <a:endParaRPr lang="en-US" altLang="ko-KR" sz="2000" b="0" dirty="0">
              <a:latin typeface="Times New Roman" pitchFamily="18" charset="0"/>
            </a:endParaRPr>
          </a:p>
          <a:p>
            <a:pPr marL="342900" indent="-342900">
              <a:buFontTx/>
              <a:buAutoNum type="arabicPeriod"/>
            </a:pPr>
            <a:r>
              <a:rPr lang="en-US" altLang="ko-KR" sz="2000" dirty="0">
                <a:latin typeface="Times New Roman" pitchFamily="18" charset="0"/>
              </a:rPr>
              <a:t>Pharmaceutical</a:t>
            </a:r>
            <a:r>
              <a:rPr lang="en-US" altLang="ko-KR" sz="2000" b="0" dirty="0">
                <a:latin typeface="Times New Roman" pitchFamily="18" charset="0"/>
              </a:rPr>
              <a:t> analysis - establish the physical properties, toxicity, metabolites, quality control, etc. </a:t>
            </a:r>
          </a:p>
          <a:p>
            <a:pPr marL="342900" indent="-342900">
              <a:buFontTx/>
              <a:buAutoNum type="arabicPeriod"/>
            </a:pPr>
            <a:endParaRPr lang="en-US" altLang="ko-KR" sz="2000" b="0" dirty="0">
              <a:latin typeface="Times New Roman" pitchFamily="18" charset="0"/>
            </a:endParaRPr>
          </a:p>
          <a:p>
            <a:pPr marL="342900" indent="-342900"/>
            <a:r>
              <a:rPr lang="en-US" altLang="ko-KR" sz="2000" b="0" dirty="0">
                <a:latin typeface="Times New Roman" pitchFamily="18" charset="0"/>
              </a:rPr>
              <a:t>3.  </a:t>
            </a:r>
            <a:r>
              <a:rPr lang="en-US" altLang="ko-KR" sz="2000" dirty="0">
                <a:latin typeface="Times New Roman" pitchFamily="18" charset="0"/>
              </a:rPr>
              <a:t>Environmental</a:t>
            </a:r>
            <a:r>
              <a:rPr lang="en-US" altLang="ko-KR" sz="2000" b="0" dirty="0">
                <a:latin typeface="Times New Roman" pitchFamily="18" charset="0"/>
              </a:rPr>
              <a:t> analysis - pollutants, soil and water analysis, pesticides. </a:t>
            </a:r>
          </a:p>
          <a:p>
            <a:pPr marL="342900" indent="-342900"/>
            <a:endParaRPr lang="en-US" altLang="ko-KR" sz="2000" b="0" dirty="0">
              <a:latin typeface="Times New Roman" pitchFamily="18" charset="0"/>
            </a:endParaRPr>
          </a:p>
          <a:p>
            <a:pPr marL="342900" indent="-342900"/>
            <a:r>
              <a:rPr lang="en-US" altLang="ko-KR" sz="2000" b="0" dirty="0">
                <a:latin typeface="Times New Roman" pitchFamily="18" charset="0"/>
              </a:rPr>
              <a:t>4.  </a:t>
            </a:r>
            <a:r>
              <a:rPr lang="en-US" altLang="ko-KR" sz="2000" dirty="0">
                <a:latin typeface="Times New Roman" pitchFamily="18" charset="0"/>
              </a:rPr>
              <a:t>Forensic</a:t>
            </a:r>
            <a:r>
              <a:rPr lang="en-US" altLang="ko-KR" sz="2000" b="0" dirty="0">
                <a:latin typeface="Times New Roman" pitchFamily="18" charset="0"/>
              </a:rPr>
              <a:t> analysis - analysis related to criminology; DNA finger printing, finger print detection; blood analysis.</a:t>
            </a:r>
          </a:p>
          <a:p>
            <a:pPr marL="342900" indent="-342900"/>
            <a:r>
              <a:rPr lang="en-US" altLang="ko-KR" sz="2000" b="0" dirty="0">
                <a:latin typeface="Times New Roman" pitchFamily="18" charset="0"/>
              </a:rPr>
              <a:t> </a:t>
            </a:r>
          </a:p>
          <a:p>
            <a:pPr marL="342900" indent="-342900"/>
            <a:r>
              <a:rPr lang="en-US" altLang="ko-KR" sz="2000" b="0" dirty="0">
                <a:latin typeface="Times New Roman" pitchFamily="18" charset="0"/>
              </a:rPr>
              <a:t>5.  Industrial </a:t>
            </a:r>
            <a:r>
              <a:rPr lang="en-US" altLang="ko-KR" sz="2000" dirty="0">
                <a:latin typeface="Times New Roman" pitchFamily="18" charset="0"/>
              </a:rPr>
              <a:t>quality control</a:t>
            </a:r>
            <a:r>
              <a:rPr lang="en-US" altLang="ko-KR" sz="2000" b="0" dirty="0">
                <a:latin typeface="Times New Roman" pitchFamily="18" charset="0"/>
              </a:rPr>
              <a:t> - required by most companies to control product quality. </a:t>
            </a:r>
          </a:p>
          <a:p>
            <a:pPr marL="342900" indent="-342900"/>
            <a:endParaRPr lang="en-US" altLang="ko-KR" sz="2000" b="0" dirty="0">
              <a:latin typeface="Times New Roman" pitchFamily="18" charset="0"/>
            </a:endParaRPr>
          </a:p>
          <a:p>
            <a:pPr marL="342900" indent="-342900"/>
            <a:r>
              <a:rPr lang="en-US" altLang="ko-KR" sz="2000" b="0" dirty="0">
                <a:latin typeface="Times New Roman" pitchFamily="18" charset="0"/>
              </a:rPr>
              <a:t>6.  </a:t>
            </a:r>
            <a:r>
              <a:rPr lang="en-US" altLang="ko-KR" sz="2000" dirty="0" err="1">
                <a:latin typeface="Times New Roman" pitchFamily="18" charset="0"/>
              </a:rPr>
              <a:t>Bioanalytical</a:t>
            </a:r>
            <a:r>
              <a:rPr lang="en-US" altLang="ko-KR" sz="2000" dirty="0">
                <a:latin typeface="Times New Roman" pitchFamily="18" charset="0"/>
              </a:rPr>
              <a:t> </a:t>
            </a:r>
            <a:r>
              <a:rPr lang="en-US" altLang="ko-KR" sz="2000" b="0" dirty="0">
                <a:latin typeface="Times New Roman" pitchFamily="18" charset="0"/>
              </a:rPr>
              <a:t>chemistry and analysis - detection and/or analysis of biological components</a:t>
            </a:r>
            <a:r>
              <a:rPr lang="en-US" altLang="ko-KR" b="0" dirty="0">
                <a:latin typeface="Times New Roman" pitchFamily="18" charset="0"/>
              </a:rPr>
              <a:t> (i.e., proteins, DNA, RNA, carbohydrates, metabolites, etc.). </a:t>
            </a:r>
          </a:p>
          <a:p>
            <a:pPr marL="342900" indent="-342900"/>
            <a:r>
              <a:rPr lang="en-US" altLang="ko-KR" b="0" dirty="0">
                <a:latin typeface="Times New Roman" pitchFamily="18" charset="0"/>
              </a:rPr>
              <a:t>      This often overlaps many areas.</a:t>
            </a:r>
          </a:p>
          <a:p>
            <a:pPr marL="342900" indent="-342900"/>
            <a:r>
              <a:rPr lang="en-US" altLang="ko-KR" b="0" dirty="0">
                <a:latin typeface="Times New Roman" pitchFamily="18" charset="0"/>
              </a:rPr>
              <a:t>      Develop new tools for basic and clinical research. </a:t>
            </a:r>
          </a:p>
        </p:txBody>
      </p:sp>
      <p:sp>
        <p:nvSpPr>
          <p:cNvPr id="4" name="Slide Number Placeholder 3"/>
          <p:cNvSpPr>
            <a:spLocks noGrp="1"/>
          </p:cNvSpPr>
          <p:nvPr>
            <p:ph type="sldNum" sz="quarter" idx="12"/>
          </p:nvPr>
        </p:nvSpPr>
        <p:spPr/>
        <p:txBody>
          <a:bodyPr/>
          <a:lstStyle/>
          <a:p>
            <a:fld id="{B980AA17-9AAD-4CAE-A59E-97155A547452}" type="slidenum">
              <a:rPr lang="en-US" smtClean="0"/>
              <a:pPr/>
              <a:t>11</a:t>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print"/>
          <a:srcRect/>
          <a:stretch>
            <a:fillRect/>
          </a:stretch>
        </p:blipFill>
        <p:spPr bwMode="auto">
          <a:xfrm>
            <a:off x="1066800" y="838200"/>
            <a:ext cx="2832100" cy="1690688"/>
          </a:xfrm>
          <a:prstGeom prst="rect">
            <a:avLst/>
          </a:prstGeom>
          <a:noFill/>
          <a:ln w="9525">
            <a:noFill/>
            <a:miter lim="800000"/>
            <a:headEnd/>
            <a:tailEnd/>
          </a:ln>
        </p:spPr>
      </p:pic>
      <p:pic>
        <p:nvPicPr>
          <p:cNvPr id="35843" name="Picture 3"/>
          <p:cNvPicPr>
            <a:picLocks noChangeAspect="1" noChangeArrowheads="1"/>
          </p:cNvPicPr>
          <p:nvPr/>
        </p:nvPicPr>
        <p:blipFill>
          <a:blip r:embed="rId3" cstate="print"/>
          <a:srcRect/>
          <a:stretch>
            <a:fillRect/>
          </a:stretch>
        </p:blipFill>
        <p:spPr bwMode="auto">
          <a:xfrm>
            <a:off x="4876800" y="1066800"/>
            <a:ext cx="2933700" cy="1447800"/>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ChangeArrowheads="1"/>
          </p:cNvSpPr>
          <p:nvPr/>
        </p:nvSpPr>
        <p:spPr bwMode="auto">
          <a:xfrm>
            <a:off x="457200" y="1601788"/>
            <a:ext cx="7620000" cy="4494212"/>
          </a:xfrm>
          <a:prstGeom prst="rect">
            <a:avLst/>
          </a:prstGeom>
          <a:noFill/>
          <a:ln w="9525">
            <a:noFill/>
            <a:miter lim="800000"/>
            <a:headEnd/>
            <a:tailEnd/>
          </a:ln>
        </p:spPr>
        <p:txBody>
          <a:bodyPr>
            <a:spAutoFit/>
          </a:bodyPr>
          <a:lstStyle/>
          <a:p>
            <a:pPr marL="515938" indent="-515938">
              <a:buClr>
                <a:srgbClr val="FF0000"/>
              </a:buClr>
              <a:buFont typeface="Wingdings" pitchFamily="2" charset="2"/>
              <a:buChar char="Ø"/>
            </a:pPr>
            <a:r>
              <a:rPr lang="en-US" sz="2200" dirty="0">
                <a:latin typeface="+mj-lt"/>
              </a:rPr>
              <a:t>Another source of impurities occurs when other species in solution precipitate under the conditions of the analysis. </a:t>
            </a:r>
          </a:p>
          <a:p>
            <a:pPr marL="515938" indent="-515938">
              <a:buClr>
                <a:srgbClr val="FF0000"/>
              </a:buClr>
              <a:buFont typeface="Wingdings" pitchFamily="2" charset="2"/>
              <a:buChar char="Ø"/>
            </a:pPr>
            <a:endParaRPr lang="en-US" sz="2200" dirty="0">
              <a:latin typeface="+mj-lt"/>
            </a:endParaRPr>
          </a:p>
          <a:p>
            <a:pPr marL="515938" indent="-515938">
              <a:buClr>
                <a:srgbClr val="FF0000"/>
              </a:buClr>
              <a:buFont typeface="Wingdings" pitchFamily="2" charset="2"/>
              <a:buChar char="Ø"/>
            </a:pPr>
            <a:r>
              <a:rPr lang="en-US" sz="2200" dirty="0">
                <a:latin typeface="+mj-lt"/>
              </a:rPr>
              <a:t>Solution conditions necessary to minimize the solubility of a desired precipitate may lead to the formation of an additional precipitate that interferes in the analysis</a:t>
            </a:r>
          </a:p>
          <a:p>
            <a:pPr marL="515938" indent="-515938">
              <a:buClr>
                <a:srgbClr val="FF0000"/>
              </a:buClr>
            </a:pPr>
            <a:endParaRPr lang="en-US" sz="2200" dirty="0">
              <a:latin typeface="+mj-lt"/>
            </a:endParaRPr>
          </a:p>
          <a:p>
            <a:pPr marL="515938" indent="-515938">
              <a:buClr>
                <a:srgbClr val="FF0000"/>
              </a:buClr>
              <a:buFont typeface="Wingdings" pitchFamily="2" charset="2"/>
              <a:buChar char="Ø"/>
            </a:pPr>
            <a:r>
              <a:rPr lang="en-US" sz="2200" dirty="0">
                <a:latin typeface="+mj-lt"/>
              </a:rPr>
              <a:t>For example, the precipitation of nickel </a:t>
            </a:r>
            <a:r>
              <a:rPr lang="en-US" sz="2200" dirty="0" err="1">
                <a:latin typeface="+mj-lt"/>
              </a:rPr>
              <a:t>dimethylgloxime</a:t>
            </a:r>
            <a:r>
              <a:rPr lang="en-US" sz="2200" dirty="0">
                <a:latin typeface="+mj-lt"/>
              </a:rPr>
              <a:t> requires a pH that is slightly basic. Under these conditions, however, any Fe</a:t>
            </a:r>
            <a:r>
              <a:rPr lang="en-US" sz="2200" baseline="30000" dirty="0">
                <a:latin typeface="+mj-lt"/>
              </a:rPr>
              <a:t>3+</a:t>
            </a:r>
            <a:r>
              <a:rPr lang="en-US" sz="2200" dirty="0">
                <a:latin typeface="+mj-lt"/>
              </a:rPr>
              <a:t> that might be present precipitates as Fe(OH)</a:t>
            </a:r>
            <a:r>
              <a:rPr lang="en-US" sz="2200" baseline="-25000" dirty="0">
                <a:latin typeface="+mj-lt"/>
              </a:rPr>
              <a:t>3</a:t>
            </a:r>
            <a:r>
              <a:rPr lang="en-US" sz="2200" dirty="0">
                <a:latin typeface="+mj-lt"/>
              </a:rPr>
              <a:t>. </a:t>
            </a:r>
          </a:p>
          <a:p>
            <a:pPr marL="515938" indent="-515938">
              <a:buClr>
                <a:srgbClr val="FF0000"/>
              </a:buClr>
              <a:buFont typeface="Wingdings" pitchFamily="2" charset="2"/>
              <a:buChar char="Ø"/>
            </a:pPr>
            <a:endParaRPr lang="en-US" sz="2200" dirty="0">
              <a:latin typeface="+mj-lt"/>
            </a:endParaRPr>
          </a:p>
        </p:txBody>
      </p:sp>
      <p:sp>
        <p:nvSpPr>
          <p:cNvPr id="36867" name="TextBox 2"/>
          <p:cNvSpPr txBox="1">
            <a:spLocks noChangeArrowheads="1"/>
          </p:cNvSpPr>
          <p:nvPr/>
        </p:nvSpPr>
        <p:spPr bwMode="auto">
          <a:xfrm>
            <a:off x="1524000" y="304800"/>
            <a:ext cx="4572000" cy="708025"/>
          </a:xfrm>
          <a:prstGeom prst="rect">
            <a:avLst/>
          </a:prstGeom>
          <a:noFill/>
          <a:ln w="9525">
            <a:noFill/>
            <a:miter lim="800000"/>
            <a:headEnd/>
            <a:tailEnd/>
          </a:ln>
        </p:spPr>
        <p:txBody>
          <a:bodyPr>
            <a:spAutoFit/>
          </a:bodyPr>
          <a:lstStyle/>
          <a:p>
            <a:r>
              <a:rPr lang="en-US" sz="4000" b="1" i="1" dirty="0">
                <a:solidFill>
                  <a:srgbClr val="0000FF"/>
                </a:solidFill>
                <a:latin typeface="+mj-lt"/>
              </a:rPr>
              <a:t>Other Impurities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ChangeArrowheads="1"/>
          </p:cNvSpPr>
          <p:nvPr/>
        </p:nvSpPr>
        <p:spPr bwMode="auto">
          <a:xfrm>
            <a:off x="457200" y="1444625"/>
            <a:ext cx="8077200" cy="3476625"/>
          </a:xfrm>
          <a:prstGeom prst="rect">
            <a:avLst/>
          </a:prstGeom>
          <a:noFill/>
          <a:ln w="9525">
            <a:noFill/>
            <a:miter lim="800000"/>
            <a:headEnd/>
            <a:tailEnd/>
          </a:ln>
        </p:spPr>
        <p:txBody>
          <a:bodyPr>
            <a:spAutoFit/>
          </a:bodyPr>
          <a:lstStyle/>
          <a:p>
            <a:pPr marL="515938" indent="-515938">
              <a:buClr>
                <a:srgbClr val="FF0000"/>
              </a:buClr>
              <a:buFont typeface="Wingdings" pitchFamily="2" charset="2"/>
              <a:buChar char="Ø"/>
            </a:pPr>
            <a:r>
              <a:rPr lang="en-US" sz="2200" dirty="0">
                <a:latin typeface="+mj-lt"/>
              </a:rPr>
              <a:t>Finally, since most precipitants are not selective toward a single </a:t>
            </a:r>
            <a:r>
              <a:rPr lang="en-US" sz="2200" dirty="0" err="1">
                <a:latin typeface="+mj-lt"/>
              </a:rPr>
              <a:t>analyte</a:t>
            </a:r>
            <a:r>
              <a:rPr lang="en-US" sz="2200" dirty="0">
                <a:latin typeface="+mj-lt"/>
              </a:rPr>
              <a:t>, there is always a risk that the precipitant will react, sequentially, with more than one species</a:t>
            </a:r>
          </a:p>
          <a:p>
            <a:pPr marL="515938" indent="-515938">
              <a:buClr>
                <a:srgbClr val="FF0000"/>
              </a:buClr>
            </a:pPr>
            <a:endParaRPr lang="en-US" sz="2200" dirty="0">
              <a:latin typeface="+mj-lt"/>
            </a:endParaRPr>
          </a:p>
          <a:p>
            <a:pPr marL="515938" indent="-515938">
              <a:buClr>
                <a:srgbClr val="FF0000"/>
              </a:buClr>
              <a:buFont typeface="Wingdings" pitchFamily="2" charset="2"/>
              <a:buChar char="Ø"/>
            </a:pPr>
            <a:r>
              <a:rPr lang="en-US" sz="2200" dirty="0">
                <a:latin typeface="+mj-lt"/>
              </a:rPr>
              <a:t>The formation of these additional precipitates can usually be minimized by carefully controlling solution conditions</a:t>
            </a:r>
          </a:p>
          <a:p>
            <a:pPr marL="515938" indent="-515938">
              <a:buClr>
                <a:srgbClr val="FF0000"/>
              </a:buClr>
            </a:pPr>
            <a:endParaRPr lang="en-US" sz="2200" dirty="0">
              <a:latin typeface="+mj-lt"/>
            </a:endParaRPr>
          </a:p>
          <a:p>
            <a:pPr marL="515938" indent="-515938">
              <a:buClr>
                <a:srgbClr val="FF0000"/>
              </a:buClr>
              <a:buFont typeface="Wingdings" pitchFamily="2" charset="2"/>
              <a:buChar char="Ø"/>
            </a:pPr>
            <a:r>
              <a:rPr lang="en-US" sz="2200" dirty="0" err="1">
                <a:latin typeface="+mj-lt"/>
              </a:rPr>
              <a:t>Interferents</a:t>
            </a:r>
            <a:r>
              <a:rPr lang="en-US" sz="2200" dirty="0">
                <a:latin typeface="+mj-lt"/>
              </a:rPr>
              <a:t> forming precipitates that are less soluble than the </a:t>
            </a:r>
            <a:r>
              <a:rPr lang="en-US" sz="2200" dirty="0" err="1">
                <a:latin typeface="+mj-lt"/>
              </a:rPr>
              <a:t>analyte</a:t>
            </a:r>
            <a:r>
              <a:rPr lang="en-US" sz="2200" dirty="0">
                <a:latin typeface="+mj-lt"/>
              </a:rPr>
              <a:t> may be precipitated and removed by filtration, leaving the </a:t>
            </a:r>
            <a:r>
              <a:rPr lang="en-US" sz="2200" dirty="0" err="1">
                <a:latin typeface="+mj-lt"/>
              </a:rPr>
              <a:t>analyte</a:t>
            </a:r>
            <a:r>
              <a:rPr lang="en-US" sz="2200" dirty="0">
                <a:latin typeface="+mj-lt"/>
              </a:rPr>
              <a:t> behind in solution. </a:t>
            </a:r>
          </a:p>
        </p:txBody>
      </p:sp>
      <p:sp>
        <p:nvSpPr>
          <p:cNvPr id="3" name="TextBox 2"/>
          <p:cNvSpPr txBox="1">
            <a:spLocks noChangeArrowheads="1"/>
          </p:cNvSpPr>
          <p:nvPr/>
        </p:nvSpPr>
        <p:spPr bwMode="auto">
          <a:xfrm>
            <a:off x="1524000" y="304800"/>
            <a:ext cx="4572000" cy="708025"/>
          </a:xfrm>
          <a:prstGeom prst="rect">
            <a:avLst/>
          </a:prstGeom>
          <a:noFill/>
          <a:ln w="9525">
            <a:noFill/>
            <a:miter lim="800000"/>
            <a:headEnd/>
            <a:tailEnd/>
          </a:ln>
        </p:spPr>
        <p:txBody>
          <a:bodyPr>
            <a:spAutoFit/>
          </a:bodyPr>
          <a:lstStyle/>
          <a:p>
            <a:r>
              <a:rPr lang="en-US" sz="4000" b="1" i="1" dirty="0">
                <a:solidFill>
                  <a:srgbClr val="0000FF"/>
                </a:solidFill>
                <a:latin typeface="+mj-lt"/>
              </a:rPr>
              <a:t>Other Impurities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14400"/>
            <a:ext cx="8001000" cy="6186488"/>
          </a:xfrm>
          <a:prstGeom prst="rect">
            <a:avLst/>
          </a:prstGeom>
        </p:spPr>
        <p:txBody>
          <a:bodyPr>
            <a:spAutoFit/>
          </a:bodyPr>
          <a:lstStyle/>
          <a:p>
            <a:pPr marL="398463" indent="-398463" fontAlgn="auto">
              <a:spcBef>
                <a:spcPts val="0"/>
              </a:spcBef>
              <a:spcAft>
                <a:spcPts val="0"/>
              </a:spcAft>
              <a:buClr>
                <a:srgbClr val="FF0000"/>
              </a:buClr>
              <a:buFont typeface="Wingdings" pitchFamily="2" charset="2"/>
              <a:buChar char="Ø"/>
              <a:defRPr/>
            </a:pPr>
            <a:r>
              <a:rPr lang="en-US" sz="2200" dirty="0">
                <a:latin typeface="+mj-lt"/>
              </a:rPr>
              <a:t>As the precipitate forms there is steady decrease in RSS</a:t>
            </a:r>
          </a:p>
          <a:p>
            <a:pPr marL="398463" indent="-398463" fontAlgn="auto">
              <a:spcBef>
                <a:spcPts val="0"/>
              </a:spcBef>
              <a:spcAft>
                <a:spcPts val="0"/>
              </a:spcAft>
              <a:buClr>
                <a:srgbClr val="FF0000"/>
              </a:buClr>
              <a:buFont typeface="Wingdings" pitchFamily="2" charset="2"/>
              <a:buChar char="Ø"/>
              <a:defRPr/>
            </a:pPr>
            <a:endParaRPr lang="en-US" sz="2200" dirty="0">
              <a:latin typeface="+mj-lt"/>
            </a:endParaRPr>
          </a:p>
          <a:p>
            <a:pPr marL="398463" indent="-398463" fontAlgn="auto">
              <a:spcBef>
                <a:spcPts val="0"/>
              </a:spcBef>
              <a:spcAft>
                <a:spcPts val="0"/>
              </a:spcAft>
              <a:buClr>
                <a:srgbClr val="FF0000"/>
              </a:buClr>
              <a:buFont typeface="Wingdings" pitchFamily="2" charset="2"/>
              <a:buChar char="Ø"/>
              <a:defRPr/>
            </a:pPr>
            <a:endParaRPr lang="en-US" sz="2200" dirty="0">
              <a:latin typeface="+mj-lt"/>
            </a:endParaRPr>
          </a:p>
          <a:p>
            <a:pPr marL="398463" indent="-398463" fontAlgn="auto">
              <a:spcBef>
                <a:spcPts val="0"/>
              </a:spcBef>
              <a:spcAft>
                <a:spcPts val="0"/>
              </a:spcAft>
              <a:buClr>
                <a:srgbClr val="FF0000"/>
              </a:buClr>
              <a:buFont typeface="Wingdings" pitchFamily="2" charset="2"/>
              <a:buChar char="Ø"/>
              <a:defRPr/>
            </a:pPr>
            <a:r>
              <a:rPr lang="en-US" sz="2200" dirty="0">
                <a:latin typeface="+mj-lt"/>
              </a:rPr>
              <a:t>Precipitation time increases</a:t>
            </a:r>
          </a:p>
          <a:p>
            <a:pPr marL="398463" indent="-398463" fontAlgn="auto">
              <a:spcBef>
                <a:spcPts val="0"/>
              </a:spcBef>
              <a:spcAft>
                <a:spcPts val="0"/>
              </a:spcAft>
              <a:buClr>
                <a:srgbClr val="FF0000"/>
              </a:buClr>
              <a:buFont typeface="Wingdings" pitchFamily="2" charset="2"/>
              <a:buChar char="Ø"/>
              <a:defRPr/>
            </a:pPr>
            <a:endParaRPr lang="en-US" sz="2200" dirty="0">
              <a:latin typeface="+mj-lt"/>
            </a:endParaRPr>
          </a:p>
          <a:p>
            <a:pPr marL="398463" indent="-398463" fontAlgn="auto">
              <a:spcBef>
                <a:spcPts val="0"/>
              </a:spcBef>
              <a:spcAft>
                <a:spcPts val="0"/>
              </a:spcAft>
              <a:buClr>
                <a:srgbClr val="FF0000"/>
              </a:buClr>
              <a:buFont typeface="Wingdings" pitchFamily="2" charset="2"/>
              <a:buChar char="Ø"/>
              <a:defRPr/>
            </a:pPr>
            <a:r>
              <a:rPr lang="en-US" sz="2200" dirty="0">
                <a:latin typeface="+mj-lt"/>
              </a:rPr>
              <a:t>One solution is to chemically generate the precipitant in solution as the product of a slow chemical reaction</a:t>
            </a:r>
          </a:p>
          <a:p>
            <a:pPr marL="398463" indent="-398463" fontAlgn="auto">
              <a:spcBef>
                <a:spcPts val="0"/>
              </a:spcBef>
              <a:spcAft>
                <a:spcPts val="0"/>
              </a:spcAft>
              <a:buClr>
                <a:srgbClr val="FF0000"/>
              </a:buClr>
              <a:buFont typeface="Wingdings" pitchFamily="2" charset="2"/>
              <a:buChar char="Ø"/>
              <a:defRPr/>
            </a:pPr>
            <a:endParaRPr lang="en-US" sz="2200" dirty="0">
              <a:latin typeface="+mj-lt"/>
            </a:endParaRPr>
          </a:p>
          <a:p>
            <a:pPr marL="398463" indent="-398463" fontAlgn="auto">
              <a:spcBef>
                <a:spcPts val="0"/>
              </a:spcBef>
              <a:spcAft>
                <a:spcPts val="0"/>
              </a:spcAft>
              <a:buClr>
                <a:srgbClr val="FF0000"/>
              </a:buClr>
              <a:buFont typeface="Wingdings" pitchFamily="2" charset="2"/>
              <a:buChar char="Ø"/>
              <a:defRPr/>
            </a:pPr>
            <a:r>
              <a:rPr lang="en-US" sz="2200" dirty="0">
                <a:latin typeface="+mj-lt"/>
              </a:rPr>
              <a:t>This maintains the RSS at an effectively constant level. </a:t>
            </a:r>
          </a:p>
          <a:p>
            <a:pPr marL="398463" indent="-398463" fontAlgn="auto">
              <a:spcBef>
                <a:spcPts val="0"/>
              </a:spcBef>
              <a:spcAft>
                <a:spcPts val="0"/>
              </a:spcAft>
              <a:buClr>
                <a:srgbClr val="FF0000"/>
              </a:buClr>
              <a:buFont typeface="Wingdings" pitchFamily="2" charset="2"/>
              <a:buChar char="Ø"/>
              <a:defRPr/>
            </a:pPr>
            <a:endParaRPr lang="en-US" sz="2200" dirty="0">
              <a:latin typeface="+mj-lt"/>
            </a:endParaRPr>
          </a:p>
          <a:p>
            <a:pPr marL="398463" indent="-398463" fontAlgn="auto">
              <a:spcBef>
                <a:spcPts val="0"/>
              </a:spcBef>
              <a:spcAft>
                <a:spcPts val="0"/>
              </a:spcAft>
              <a:buClr>
                <a:srgbClr val="FF0000"/>
              </a:buClr>
              <a:buFont typeface="Wingdings" pitchFamily="2" charset="2"/>
              <a:buChar char="Ø"/>
              <a:defRPr/>
            </a:pPr>
            <a:r>
              <a:rPr lang="en-US" sz="2200" dirty="0">
                <a:latin typeface="+mj-lt"/>
              </a:rPr>
              <a:t>The precipitate initially forms under conditions of low RSS, leading to the nucleation of a limited number of particles.</a:t>
            </a:r>
          </a:p>
          <a:p>
            <a:pPr marL="398463" indent="-398463" fontAlgn="auto">
              <a:spcBef>
                <a:spcPts val="0"/>
              </a:spcBef>
              <a:spcAft>
                <a:spcPts val="0"/>
              </a:spcAft>
              <a:buClr>
                <a:srgbClr val="FF0000"/>
              </a:buClr>
              <a:buFont typeface="Wingdings" pitchFamily="2" charset="2"/>
              <a:buChar char="Ø"/>
              <a:defRPr/>
            </a:pPr>
            <a:endParaRPr lang="en-US" sz="2200" dirty="0">
              <a:latin typeface="+mj-lt"/>
            </a:endParaRPr>
          </a:p>
          <a:p>
            <a:pPr marL="398463" indent="-398463" fontAlgn="auto">
              <a:spcBef>
                <a:spcPts val="0"/>
              </a:spcBef>
              <a:spcAft>
                <a:spcPts val="0"/>
              </a:spcAft>
              <a:buClr>
                <a:srgbClr val="FF0000"/>
              </a:buClr>
              <a:buFont typeface="Wingdings" pitchFamily="2" charset="2"/>
              <a:buChar char="Ø"/>
              <a:defRPr/>
            </a:pPr>
            <a:r>
              <a:rPr lang="en-US" sz="2200" dirty="0">
                <a:latin typeface="+mj-lt"/>
              </a:rPr>
              <a:t>As additional precipitant is created, nucleation is eventually superseded by particle growth. </a:t>
            </a:r>
          </a:p>
          <a:p>
            <a:pPr marL="398463" indent="-398463" fontAlgn="auto">
              <a:spcBef>
                <a:spcPts val="0"/>
              </a:spcBef>
              <a:spcAft>
                <a:spcPts val="0"/>
              </a:spcAft>
              <a:buClr>
                <a:srgbClr val="FF0000"/>
              </a:buClr>
              <a:buFont typeface="Wingdings" pitchFamily="2" charset="2"/>
              <a:buChar char="Ø"/>
              <a:defRPr/>
            </a:pPr>
            <a:endParaRPr lang="en-US" sz="2200" dirty="0">
              <a:latin typeface="+mj-lt"/>
            </a:endParaRPr>
          </a:p>
          <a:p>
            <a:pPr marL="398463" indent="-398463" fontAlgn="auto">
              <a:spcBef>
                <a:spcPts val="0"/>
              </a:spcBef>
              <a:spcAft>
                <a:spcPts val="0"/>
              </a:spcAft>
              <a:buClr>
                <a:srgbClr val="FF0000"/>
              </a:buClr>
              <a:buFont typeface="Wingdings" pitchFamily="2" charset="2"/>
              <a:buChar char="Ø"/>
              <a:defRPr/>
            </a:pPr>
            <a:r>
              <a:rPr lang="en-US" sz="2200" dirty="0">
                <a:latin typeface="+mj-lt"/>
              </a:rPr>
              <a:t>This process is called homogeneous precipitation</a:t>
            </a:r>
          </a:p>
          <a:p>
            <a:pPr fontAlgn="auto">
              <a:spcBef>
                <a:spcPts val="0"/>
              </a:spcBef>
              <a:spcAft>
                <a:spcPts val="0"/>
              </a:spcAft>
              <a:defRPr/>
            </a:pPr>
            <a:endParaRPr lang="en-US" sz="2200" dirty="0">
              <a:latin typeface="+mj-lt"/>
            </a:endParaRPr>
          </a:p>
        </p:txBody>
      </p:sp>
      <p:sp>
        <p:nvSpPr>
          <p:cNvPr id="4100" name="TextBox 4"/>
          <p:cNvSpPr txBox="1">
            <a:spLocks noChangeArrowheads="1"/>
          </p:cNvSpPr>
          <p:nvPr/>
        </p:nvSpPr>
        <p:spPr bwMode="auto">
          <a:xfrm>
            <a:off x="1524000" y="76200"/>
            <a:ext cx="6477000" cy="646113"/>
          </a:xfrm>
          <a:prstGeom prst="rect">
            <a:avLst/>
          </a:prstGeom>
          <a:noFill/>
          <a:ln w="9525">
            <a:noFill/>
            <a:miter lim="800000"/>
            <a:headEnd/>
            <a:tailEnd/>
          </a:ln>
        </p:spPr>
        <p:txBody>
          <a:bodyPr>
            <a:spAutoFit/>
          </a:bodyPr>
          <a:lstStyle/>
          <a:p>
            <a:r>
              <a:rPr lang="en-US" sz="3600" b="1" i="1" dirty="0">
                <a:solidFill>
                  <a:srgbClr val="0000FF"/>
                </a:solidFill>
                <a:latin typeface="+mj-lt"/>
              </a:rPr>
              <a:t>Homogeneous Precipitation</a:t>
            </a:r>
          </a:p>
        </p:txBody>
      </p:sp>
      <p:graphicFrame>
        <p:nvGraphicFramePr>
          <p:cNvPr id="4098" name="Object 2"/>
          <p:cNvGraphicFramePr>
            <a:graphicFrameLocks noChangeAspect="1"/>
          </p:cNvGraphicFramePr>
          <p:nvPr/>
        </p:nvGraphicFramePr>
        <p:xfrm>
          <a:off x="3657600" y="1295400"/>
          <a:ext cx="1828800" cy="787400"/>
        </p:xfrm>
        <a:graphic>
          <a:graphicData uri="http://schemas.openxmlformats.org/presentationml/2006/ole">
            <p:oleObj spid="_x0000_s125954" name="Equation" r:id="rId3" imgW="914400" imgH="393480" progId="Equation.3">
              <p:embed/>
            </p:oleObj>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914400"/>
            <a:ext cx="7391400" cy="4154488"/>
          </a:xfrm>
          <a:prstGeom prst="rect">
            <a:avLst/>
          </a:prstGeom>
        </p:spPr>
        <p:txBody>
          <a:bodyPr>
            <a:spAutoFit/>
          </a:bodyPr>
          <a:lstStyle/>
          <a:p>
            <a:pPr fontAlgn="auto">
              <a:spcBef>
                <a:spcPts val="0"/>
              </a:spcBef>
              <a:spcAft>
                <a:spcPts val="0"/>
              </a:spcAft>
              <a:defRPr/>
            </a:pPr>
            <a:r>
              <a:rPr lang="en-US" sz="2200" dirty="0">
                <a:latin typeface="+mj-lt"/>
              </a:rPr>
              <a:t>Two general methods are used for homogeneous precipitation:</a:t>
            </a:r>
          </a:p>
          <a:p>
            <a:pPr fontAlgn="auto">
              <a:spcBef>
                <a:spcPts val="0"/>
              </a:spcBef>
              <a:spcAft>
                <a:spcPts val="0"/>
              </a:spcAft>
              <a:defRPr/>
            </a:pPr>
            <a:endParaRPr lang="en-US" sz="2200" dirty="0">
              <a:latin typeface="+mj-lt"/>
            </a:endParaRPr>
          </a:p>
          <a:p>
            <a:pPr marL="463550" indent="-463550" fontAlgn="auto">
              <a:spcBef>
                <a:spcPts val="0"/>
              </a:spcBef>
              <a:spcAft>
                <a:spcPts val="0"/>
              </a:spcAft>
              <a:buClr>
                <a:srgbClr val="FF0000"/>
              </a:buClr>
              <a:buFont typeface="Wingdings" pitchFamily="2" charset="2"/>
              <a:buChar char="Ø"/>
              <a:defRPr/>
            </a:pPr>
            <a:r>
              <a:rPr lang="en-US" sz="2200" dirty="0">
                <a:latin typeface="+mj-lt"/>
              </a:rPr>
              <a:t>If the precipitate’s solubility is pH-dependent, then the </a:t>
            </a:r>
            <a:r>
              <a:rPr lang="en-US" sz="2200" dirty="0" err="1">
                <a:latin typeface="+mj-lt"/>
              </a:rPr>
              <a:t>analyte</a:t>
            </a:r>
            <a:r>
              <a:rPr lang="en-US" sz="2200" dirty="0">
                <a:latin typeface="+mj-lt"/>
              </a:rPr>
              <a:t> and precipitant can be mixed under conditions in which precipitation does not occur. The pH is then raised or lowered as needed by chemically generating OH</a:t>
            </a:r>
            <a:r>
              <a:rPr lang="en-US" sz="2200" baseline="30000" dirty="0">
                <a:latin typeface="+mj-lt"/>
              </a:rPr>
              <a:t>–</a:t>
            </a:r>
            <a:r>
              <a:rPr lang="en-US" sz="2200" dirty="0">
                <a:latin typeface="+mj-lt"/>
              </a:rPr>
              <a:t> or H</a:t>
            </a:r>
            <a:r>
              <a:rPr lang="en-US" sz="2200" baseline="-25000" dirty="0">
                <a:latin typeface="+mj-lt"/>
              </a:rPr>
              <a:t>3</a:t>
            </a:r>
            <a:r>
              <a:rPr lang="en-US" sz="2200" dirty="0">
                <a:latin typeface="+mj-lt"/>
              </a:rPr>
              <a:t>O</a:t>
            </a:r>
            <a:r>
              <a:rPr lang="en-US" sz="2200" baseline="30000" dirty="0">
                <a:latin typeface="+mj-lt"/>
              </a:rPr>
              <a:t>+</a:t>
            </a:r>
            <a:r>
              <a:rPr lang="en-US" sz="2200" dirty="0">
                <a:latin typeface="+mj-lt"/>
              </a:rPr>
              <a:t>. For example, the hydrolysis of urea can be used as a source of OH</a:t>
            </a:r>
            <a:r>
              <a:rPr lang="en-US" sz="2200" baseline="30000" dirty="0">
                <a:latin typeface="+mj-lt"/>
              </a:rPr>
              <a:t>–</a:t>
            </a:r>
            <a:r>
              <a:rPr lang="en-US" sz="2200" dirty="0">
                <a:latin typeface="+mj-lt"/>
              </a:rPr>
              <a:t>.</a:t>
            </a:r>
          </a:p>
          <a:p>
            <a:pPr fontAlgn="auto">
              <a:spcBef>
                <a:spcPts val="0"/>
              </a:spcBef>
              <a:spcAft>
                <a:spcPts val="0"/>
              </a:spcAft>
              <a:defRPr/>
            </a:pPr>
            <a:endParaRPr lang="en-US" sz="2200" dirty="0">
              <a:latin typeface="+mj-lt"/>
            </a:endParaRPr>
          </a:p>
          <a:p>
            <a:pPr fontAlgn="auto">
              <a:spcBef>
                <a:spcPts val="0"/>
              </a:spcBef>
              <a:spcAft>
                <a:spcPts val="0"/>
              </a:spcAft>
              <a:defRPr/>
            </a:pPr>
            <a:r>
              <a:rPr lang="pl-PL" sz="2200" dirty="0">
                <a:latin typeface="+mj-lt"/>
              </a:rPr>
              <a:t>CO(NH</a:t>
            </a:r>
            <a:r>
              <a:rPr lang="pl-PL" sz="2200" baseline="-25000" dirty="0">
                <a:latin typeface="+mj-lt"/>
              </a:rPr>
              <a:t>2</a:t>
            </a:r>
            <a:r>
              <a:rPr lang="pl-PL" sz="2200" dirty="0">
                <a:latin typeface="+mj-lt"/>
              </a:rPr>
              <a:t>)</a:t>
            </a:r>
            <a:r>
              <a:rPr lang="pl-PL" sz="2200" baseline="-25000" dirty="0">
                <a:latin typeface="+mj-lt"/>
              </a:rPr>
              <a:t>2</a:t>
            </a:r>
            <a:r>
              <a:rPr lang="pl-PL" sz="2200" dirty="0">
                <a:latin typeface="+mj-lt"/>
              </a:rPr>
              <a:t>(</a:t>
            </a:r>
            <a:r>
              <a:rPr lang="pl-PL" sz="2200" i="1" dirty="0">
                <a:latin typeface="+mj-lt"/>
              </a:rPr>
              <a:t>aq) + H</a:t>
            </a:r>
            <a:r>
              <a:rPr lang="pl-PL" sz="2200" i="1" baseline="-25000" dirty="0">
                <a:latin typeface="+mj-lt"/>
              </a:rPr>
              <a:t>2</a:t>
            </a:r>
            <a:r>
              <a:rPr lang="pl-PL" sz="2200" i="1" dirty="0">
                <a:latin typeface="+mj-lt"/>
              </a:rPr>
              <a:t>O(l)  </a:t>
            </a:r>
            <a:r>
              <a:rPr lang="en-US" sz="2200" i="1" dirty="0">
                <a:latin typeface="+mj-lt"/>
              </a:rPr>
              <a:t>              </a:t>
            </a:r>
            <a:r>
              <a:rPr lang="pl-PL" sz="2200" i="1" dirty="0">
                <a:latin typeface="+mj-lt"/>
              </a:rPr>
              <a:t>CO</a:t>
            </a:r>
            <a:r>
              <a:rPr lang="pl-PL" sz="2200" i="1" baseline="-25000" dirty="0">
                <a:latin typeface="+mj-lt"/>
              </a:rPr>
              <a:t>2</a:t>
            </a:r>
            <a:r>
              <a:rPr lang="pl-PL" sz="2200" i="1" dirty="0">
                <a:latin typeface="+mj-lt"/>
              </a:rPr>
              <a:t>(g) + 2NH</a:t>
            </a:r>
            <a:r>
              <a:rPr lang="pl-PL" sz="2200" i="1" baseline="-25000" dirty="0">
                <a:latin typeface="+mj-lt"/>
              </a:rPr>
              <a:t>3</a:t>
            </a:r>
            <a:r>
              <a:rPr lang="pl-PL" sz="2200" i="1" dirty="0">
                <a:latin typeface="+mj-lt"/>
              </a:rPr>
              <a:t>(aq)</a:t>
            </a:r>
          </a:p>
          <a:p>
            <a:pPr fontAlgn="auto">
              <a:spcBef>
                <a:spcPts val="0"/>
              </a:spcBef>
              <a:spcAft>
                <a:spcPts val="0"/>
              </a:spcAft>
              <a:defRPr/>
            </a:pPr>
            <a:r>
              <a:rPr lang="en-US" sz="2200" dirty="0">
                <a:latin typeface="+mj-lt"/>
              </a:rPr>
              <a:t>NH</a:t>
            </a:r>
            <a:r>
              <a:rPr lang="en-US" sz="2200" baseline="-25000" dirty="0">
                <a:latin typeface="+mj-lt"/>
              </a:rPr>
              <a:t>3</a:t>
            </a:r>
            <a:r>
              <a:rPr lang="en-US" sz="2200" dirty="0">
                <a:latin typeface="+mj-lt"/>
              </a:rPr>
              <a:t>(</a:t>
            </a:r>
            <a:r>
              <a:rPr lang="en-US" sz="2200" i="1" dirty="0" err="1">
                <a:latin typeface="+mj-lt"/>
              </a:rPr>
              <a:t>aq</a:t>
            </a:r>
            <a:r>
              <a:rPr lang="en-US" sz="2200" i="1" dirty="0">
                <a:latin typeface="+mj-lt"/>
              </a:rPr>
              <a:t>) + H</a:t>
            </a:r>
            <a:r>
              <a:rPr lang="en-US" sz="2200" i="1" baseline="-25000" dirty="0">
                <a:latin typeface="+mj-lt"/>
              </a:rPr>
              <a:t>2</a:t>
            </a:r>
            <a:r>
              <a:rPr lang="en-US" sz="2200" i="1" dirty="0">
                <a:latin typeface="+mj-lt"/>
              </a:rPr>
              <a:t>O(l)                   NH</a:t>
            </a:r>
            <a:r>
              <a:rPr lang="en-US" sz="2200" i="1" baseline="-25000" dirty="0">
                <a:latin typeface="+mj-lt"/>
              </a:rPr>
              <a:t>4</a:t>
            </a:r>
            <a:r>
              <a:rPr lang="en-US" sz="2200" baseline="30000" dirty="0">
                <a:latin typeface="+mj-lt"/>
              </a:rPr>
              <a:t>+</a:t>
            </a:r>
            <a:r>
              <a:rPr lang="en-US" sz="2200" dirty="0">
                <a:latin typeface="+mj-lt"/>
              </a:rPr>
              <a:t>(</a:t>
            </a:r>
            <a:r>
              <a:rPr lang="en-US" sz="2200" i="1" dirty="0" err="1">
                <a:latin typeface="+mj-lt"/>
              </a:rPr>
              <a:t>aq</a:t>
            </a:r>
            <a:r>
              <a:rPr lang="en-US" sz="2200" i="1" dirty="0">
                <a:latin typeface="+mj-lt"/>
              </a:rPr>
              <a:t>) + OH</a:t>
            </a:r>
            <a:r>
              <a:rPr lang="en-US" sz="2200" i="1" baseline="30000" dirty="0">
                <a:latin typeface="+mj-lt"/>
              </a:rPr>
              <a:t>–</a:t>
            </a:r>
            <a:r>
              <a:rPr lang="en-US" sz="2200" i="1" dirty="0">
                <a:latin typeface="+mj-lt"/>
              </a:rPr>
              <a:t>(</a:t>
            </a:r>
            <a:r>
              <a:rPr lang="en-US" sz="2200" i="1" dirty="0" err="1">
                <a:latin typeface="+mj-lt"/>
              </a:rPr>
              <a:t>aq</a:t>
            </a:r>
            <a:r>
              <a:rPr lang="en-US" sz="2200" i="1" dirty="0">
                <a:latin typeface="+mj-lt"/>
              </a:rPr>
              <a:t>)</a:t>
            </a:r>
          </a:p>
        </p:txBody>
      </p:sp>
      <p:graphicFrame>
        <p:nvGraphicFramePr>
          <p:cNvPr id="5122" name="Object 2"/>
          <p:cNvGraphicFramePr>
            <a:graphicFrameLocks noChangeAspect="1"/>
          </p:cNvGraphicFramePr>
          <p:nvPr/>
        </p:nvGraphicFramePr>
        <p:xfrm>
          <a:off x="4038600" y="4419600"/>
          <a:ext cx="914400" cy="195263"/>
        </p:xfrm>
        <a:graphic>
          <a:graphicData uri="http://schemas.openxmlformats.org/presentationml/2006/ole">
            <p:oleObj spid="_x0000_s126978" name="CS ChemDraw Drawing" r:id="rId3" imgW="914400" imgH="195480" progId="">
              <p:embed/>
            </p:oleObj>
          </a:graphicData>
        </a:graphic>
      </p:graphicFrame>
      <p:graphicFrame>
        <p:nvGraphicFramePr>
          <p:cNvPr id="5123" name="Object 3"/>
          <p:cNvGraphicFramePr>
            <a:graphicFrameLocks noChangeAspect="1"/>
          </p:cNvGraphicFramePr>
          <p:nvPr/>
        </p:nvGraphicFramePr>
        <p:xfrm>
          <a:off x="3429000" y="4724400"/>
          <a:ext cx="914400" cy="195263"/>
        </p:xfrm>
        <a:graphic>
          <a:graphicData uri="http://schemas.openxmlformats.org/presentationml/2006/ole">
            <p:oleObj spid="_x0000_s126979" name="CS ChemDraw Drawing" r:id="rId4" imgW="914400" imgH="195480" progId="">
              <p:embed/>
            </p:oleObj>
          </a:graphicData>
        </a:graphic>
      </p:graphicFrame>
      <p:sp>
        <p:nvSpPr>
          <p:cNvPr id="5125" name="TextBox 4"/>
          <p:cNvSpPr txBox="1">
            <a:spLocks noChangeArrowheads="1"/>
          </p:cNvSpPr>
          <p:nvPr/>
        </p:nvSpPr>
        <p:spPr bwMode="auto">
          <a:xfrm>
            <a:off x="1524000" y="76200"/>
            <a:ext cx="6477000" cy="646113"/>
          </a:xfrm>
          <a:prstGeom prst="rect">
            <a:avLst/>
          </a:prstGeom>
          <a:noFill/>
          <a:ln w="9525">
            <a:noFill/>
            <a:miter lim="800000"/>
            <a:headEnd/>
            <a:tailEnd/>
          </a:ln>
        </p:spPr>
        <p:txBody>
          <a:bodyPr>
            <a:spAutoFit/>
          </a:bodyPr>
          <a:lstStyle/>
          <a:p>
            <a:r>
              <a:rPr lang="en-US" sz="3600" b="1" i="1" dirty="0">
                <a:solidFill>
                  <a:srgbClr val="0000FF"/>
                </a:solidFill>
                <a:latin typeface="+mj-lt"/>
              </a:rPr>
              <a:t>Homogeneous Precipitation</a:t>
            </a:r>
          </a:p>
        </p:txBody>
      </p:sp>
      <p:sp>
        <p:nvSpPr>
          <p:cNvPr id="5126" name="TextBox 5"/>
          <p:cNvSpPr txBox="1">
            <a:spLocks noChangeArrowheads="1"/>
          </p:cNvSpPr>
          <p:nvPr/>
        </p:nvSpPr>
        <p:spPr bwMode="auto">
          <a:xfrm>
            <a:off x="914400" y="5181600"/>
            <a:ext cx="7924800" cy="1323975"/>
          </a:xfrm>
          <a:prstGeom prst="rect">
            <a:avLst/>
          </a:prstGeom>
          <a:noFill/>
          <a:ln w="9525">
            <a:noFill/>
            <a:miter lim="800000"/>
            <a:headEnd/>
            <a:tailEnd/>
          </a:ln>
        </p:spPr>
        <p:txBody>
          <a:bodyPr>
            <a:spAutoFit/>
          </a:bodyPr>
          <a:lstStyle/>
          <a:p>
            <a:r>
              <a:rPr lang="en-US" sz="2000" dirty="0">
                <a:latin typeface="+mj-lt"/>
              </a:rPr>
              <a:t>The hydrolysis of urea is strongly temperature-dependent, with the rate being negligible at room temperature. </a:t>
            </a:r>
          </a:p>
          <a:p>
            <a:r>
              <a:rPr lang="en-US" sz="2000" dirty="0">
                <a:latin typeface="+mj-lt"/>
              </a:rPr>
              <a:t>The rate of hydrolysis, and thus the rate of precipitate formation, can be controlled by adjusting the solution’s temperature. </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ChangeArrowheads="1"/>
          </p:cNvSpPr>
          <p:nvPr/>
        </p:nvSpPr>
        <p:spPr bwMode="auto">
          <a:xfrm>
            <a:off x="381000" y="890588"/>
            <a:ext cx="8534400" cy="2462212"/>
          </a:xfrm>
          <a:prstGeom prst="rect">
            <a:avLst/>
          </a:prstGeom>
          <a:noFill/>
          <a:ln w="9525">
            <a:noFill/>
            <a:miter lim="800000"/>
            <a:headEnd/>
            <a:tailEnd/>
          </a:ln>
        </p:spPr>
        <p:txBody>
          <a:bodyPr>
            <a:spAutoFit/>
          </a:bodyPr>
          <a:lstStyle/>
          <a:p>
            <a:r>
              <a:rPr lang="en-US" sz="2200" dirty="0">
                <a:latin typeface="+mj-lt"/>
              </a:rPr>
              <a:t>In the second method of homogeneous precipitation, the precipitant itself is generated by a chemical reaction. For example, Ba</a:t>
            </a:r>
            <a:r>
              <a:rPr lang="en-US" sz="2200" baseline="30000" dirty="0">
                <a:latin typeface="+mj-lt"/>
              </a:rPr>
              <a:t>2+</a:t>
            </a:r>
            <a:r>
              <a:rPr lang="en-US" sz="2200" dirty="0">
                <a:latin typeface="+mj-lt"/>
              </a:rPr>
              <a:t> can be homogeneously precipitated as BaSO</a:t>
            </a:r>
            <a:r>
              <a:rPr lang="en-US" sz="2200" baseline="-25000" dirty="0">
                <a:latin typeface="+mj-lt"/>
              </a:rPr>
              <a:t>4</a:t>
            </a:r>
            <a:r>
              <a:rPr lang="en-US" sz="2200" dirty="0">
                <a:latin typeface="+mj-lt"/>
              </a:rPr>
              <a:t> by hydrolyzing </a:t>
            </a:r>
            <a:r>
              <a:rPr lang="en-US" sz="2200" dirty="0" err="1">
                <a:latin typeface="+mj-lt"/>
              </a:rPr>
              <a:t>sulphamic</a:t>
            </a:r>
            <a:r>
              <a:rPr lang="en-US" sz="2200" dirty="0">
                <a:latin typeface="+mj-lt"/>
              </a:rPr>
              <a:t> acid to produce SO</a:t>
            </a:r>
            <a:r>
              <a:rPr lang="en-US" sz="2200" baseline="-25000" dirty="0">
                <a:latin typeface="+mj-lt"/>
              </a:rPr>
              <a:t>4</a:t>
            </a:r>
            <a:r>
              <a:rPr lang="en-US" sz="2200" baseline="30000" dirty="0">
                <a:latin typeface="+mj-lt"/>
              </a:rPr>
              <a:t>2–</a:t>
            </a:r>
            <a:r>
              <a:rPr lang="en-US" sz="2200" dirty="0">
                <a:latin typeface="+mj-lt"/>
              </a:rPr>
              <a:t>.</a:t>
            </a:r>
          </a:p>
          <a:p>
            <a:endParaRPr lang="en-US" sz="2200" dirty="0">
              <a:latin typeface="+mj-lt"/>
            </a:endParaRPr>
          </a:p>
          <a:p>
            <a:endParaRPr lang="en-US" sz="2200" dirty="0">
              <a:latin typeface="+mj-lt"/>
            </a:endParaRPr>
          </a:p>
          <a:p>
            <a:r>
              <a:rPr lang="en-US" sz="2200" dirty="0">
                <a:latin typeface="+mj-lt"/>
              </a:rPr>
              <a:t>NH</a:t>
            </a:r>
            <a:r>
              <a:rPr lang="en-US" sz="2200" baseline="-25000" dirty="0">
                <a:latin typeface="+mj-lt"/>
              </a:rPr>
              <a:t>2</a:t>
            </a:r>
            <a:r>
              <a:rPr lang="en-US" sz="2200" dirty="0">
                <a:latin typeface="+mj-lt"/>
              </a:rPr>
              <a:t>SO</a:t>
            </a:r>
            <a:r>
              <a:rPr lang="en-US" sz="2200" baseline="-25000" dirty="0">
                <a:latin typeface="+mj-lt"/>
              </a:rPr>
              <a:t>3</a:t>
            </a:r>
            <a:r>
              <a:rPr lang="en-US" sz="2200" dirty="0">
                <a:latin typeface="+mj-lt"/>
              </a:rPr>
              <a:t>H(</a:t>
            </a:r>
            <a:r>
              <a:rPr lang="en-US" sz="2200" i="1" dirty="0" err="1">
                <a:latin typeface="+mj-lt"/>
              </a:rPr>
              <a:t>aq</a:t>
            </a:r>
            <a:r>
              <a:rPr lang="en-US" sz="2200" i="1" dirty="0">
                <a:latin typeface="+mj-lt"/>
              </a:rPr>
              <a:t>) + 2H</a:t>
            </a:r>
            <a:r>
              <a:rPr lang="en-US" sz="2200" i="1" baseline="-25000" dirty="0">
                <a:latin typeface="+mj-lt"/>
              </a:rPr>
              <a:t>2</a:t>
            </a:r>
            <a:r>
              <a:rPr lang="en-US" sz="2200" i="1" dirty="0">
                <a:latin typeface="+mj-lt"/>
              </a:rPr>
              <a:t>O(l)             NH</a:t>
            </a:r>
            <a:r>
              <a:rPr lang="en-US" sz="2200" i="1" baseline="-25000" dirty="0">
                <a:latin typeface="+mj-lt"/>
              </a:rPr>
              <a:t>4</a:t>
            </a:r>
            <a:r>
              <a:rPr lang="en-US" sz="2200" baseline="30000" dirty="0">
                <a:latin typeface="+mj-lt"/>
              </a:rPr>
              <a:t>+</a:t>
            </a:r>
            <a:r>
              <a:rPr lang="en-US" sz="2200" dirty="0">
                <a:latin typeface="+mj-lt"/>
              </a:rPr>
              <a:t>(</a:t>
            </a:r>
            <a:r>
              <a:rPr lang="en-US" sz="2200" i="1" dirty="0" err="1">
                <a:latin typeface="+mj-lt"/>
              </a:rPr>
              <a:t>aq</a:t>
            </a:r>
            <a:r>
              <a:rPr lang="en-US" sz="2200" i="1" dirty="0">
                <a:latin typeface="+mj-lt"/>
              </a:rPr>
              <a:t>) + H</a:t>
            </a:r>
            <a:r>
              <a:rPr lang="en-US" sz="2200" i="1" baseline="-25000" dirty="0">
                <a:latin typeface="+mj-lt"/>
              </a:rPr>
              <a:t>3</a:t>
            </a:r>
            <a:r>
              <a:rPr lang="en-US" sz="2200" i="1" dirty="0">
                <a:latin typeface="+mj-lt"/>
              </a:rPr>
              <a:t>O</a:t>
            </a:r>
            <a:r>
              <a:rPr lang="en-US" sz="2200" i="1" baseline="30000" dirty="0">
                <a:latin typeface="+mj-lt"/>
              </a:rPr>
              <a:t>+</a:t>
            </a:r>
            <a:r>
              <a:rPr lang="en-US" sz="2200" i="1" dirty="0">
                <a:latin typeface="+mj-lt"/>
              </a:rPr>
              <a:t>(</a:t>
            </a:r>
            <a:r>
              <a:rPr lang="en-US" sz="2200" i="1" dirty="0" err="1">
                <a:latin typeface="+mj-lt"/>
              </a:rPr>
              <a:t>aq</a:t>
            </a:r>
            <a:r>
              <a:rPr lang="en-US" sz="2200" i="1" dirty="0">
                <a:latin typeface="+mj-lt"/>
              </a:rPr>
              <a:t>) + SO</a:t>
            </a:r>
            <a:r>
              <a:rPr lang="en-US" sz="2200" i="1" baseline="-25000" dirty="0">
                <a:latin typeface="+mj-lt"/>
              </a:rPr>
              <a:t>4</a:t>
            </a:r>
            <a:r>
              <a:rPr lang="en-US" sz="2200" baseline="30000" dirty="0">
                <a:latin typeface="+mj-lt"/>
              </a:rPr>
              <a:t>2–</a:t>
            </a:r>
            <a:r>
              <a:rPr lang="en-US" sz="2200" dirty="0">
                <a:latin typeface="+mj-lt"/>
              </a:rPr>
              <a:t>(</a:t>
            </a:r>
            <a:r>
              <a:rPr lang="en-US" sz="2200" i="1" dirty="0" err="1">
                <a:latin typeface="+mj-lt"/>
              </a:rPr>
              <a:t>aq</a:t>
            </a:r>
            <a:r>
              <a:rPr lang="en-US" sz="2200" i="1" dirty="0">
                <a:latin typeface="+mj-lt"/>
              </a:rPr>
              <a:t>)</a:t>
            </a:r>
            <a:endParaRPr lang="en-US" sz="2200" dirty="0">
              <a:latin typeface="+mj-lt"/>
            </a:endParaRPr>
          </a:p>
        </p:txBody>
      </p:sp>
      <p:graphicFrame>
        <p:nvGraphicFramePr>
          <p:cNvPr id="6146" name="Object 2"/>
          <p:cNvGraphicFramePr>
            <a:graphicFrameLocks noChangeAspect="1"/>
          </p:cNvGraphicFramePr>
          <p:nvPr/>
        </p:nvGraphicFramePr>
        <p:xfrm>
          <a:off x="3505200" y="3048000"/>
          <a:ext cx="914400" cy="195263"/>
        </p:xfrm>
        <a:graphic>
          <a:graphicData uri="http://schemas.openxmlformats.org/presentationml/2006/ole">
            <p:oleObj spid="_x0000_s128002" name="CS ChemDraw Drawing" r:id="rId3" imgW="914400" imgH="195480" progId="">
              <p:embed/>
            </p:oleObj>
          </a:graphicData>
        </a:graphic>
      </p:graphicFrame>
      <p:sp>
        <p:nvSpPr>
          <p:cNvPr id="6148" name="TextBox 4"/>
          <p:cNvSpPr txBox="1">
            <a:spLocks noChangeArrowheads="1"/>
          </p:cNvSpPr>
          <p:nvPr/>
        </p:nvSpPr>
        <p:spPr bwMode="auto">
          <a:xfrm>
            <a:off x="1524000" y="76200"/>
            <a:ext cx="6477000" cy="646113"/>
          </a:xfrm>
          <a:prstGeom prst="rect">
            <a:avLst/>
          </a:prstGeom>
          <a:noFill/>
          <a:ln w="9525">
            <a:noFill/>
            <a:miter lim="800000"/>
            <a:headEnd/>
            <a:tailEnd/>
          </a:ln>
        </p:spPr>
        <p:txBody>
          <a:bodyPr>
            <a:spAutoFit/>
          </a:bodyPr>
          <a:lstStyle/>
          <a:p>
            <a:r>
              <a:rPr lang="en-US" sz="3600" b="1" i="1" dirty="0">
                <a:solidFill>
                  <a:srgbClr val="0000FF"/>
                </a:solidFill>
                <a:latin typeface="+mj-lt"/>
              </a:rPr>
              <a:t>Homogeneous Precipitation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hidden="1"/>
          <p:cNvSpPr>
            <a:spLocks noGrp="1" noChangeArrowheads="1"/>
          </p:cNvSpPr>
          <p:nvPr>
            <p:ph type="title"/>
          </p:nvPr>
        </p:nvSpPr>
        <p:spPr/>
        <p:txBody>
          <a:bodyPr/>
          <a:lstStyle/>
          <a:p>
            <a:endParaRPr lang="en-US" smtClean="0"/>
          </a:p>
        </p:txBody>
      </p:sp>
      <p:sp>
        <p:nvSpPr>
          <p:cNvPr id="38915" name="Rectangle 3" descr="12T01"/>
          <p:cNvSpPr>
            <a:spLocks noGrp="1" noChangeAspect="1" noChangeArrowheads="1"/>
          </p:cNvSpPr>
          <p:nvPr/>
        </p:nvSpPr>
        <p:spPr bwMode="auto">
          <a:xfrm>
            <a:off x="152400" y="152400"/>
            <a:ext cx="8839200" cy="3049588"/>
          </a:xfrm>
          <a:prstGeom prst="rect">
            <a:avLst/>
          </a:prstGeom>
          <a:blipFill dpi="0" rotWithShape="1">
            <a:blip r:embed="rId2" cstate="print"/>
            <a:srcRect/>
            <a:stretch>
              <a:fillRect/>
            </a:stretch>
          </a:blipFill>
          <a:ln w="9525">
            <a:noFill/>
            <a:miter lim="800000"/>
            <a:headEnd/>
            <a:tailEnd/>
          </a:ln>
        </p:spPr>
        <p:txBody>
          <a:bodyPr/>
          <a:lstStyle/>
          <a:p>
            <a:endParaRPr lang="en-US">
              <a:latin typeface="Calibri"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609600" y="381000"/>
          <a:ext cx="7631113" cy="6096000"/>
        </p:xfrm>
        <a:graphic>
          <a:graphicData uri="http://schemas.openxmlformats.org/presentationml/2006/ole">
            <p:oleObj spid="_x0000_s129026" name="Image" r:id="rId3" imgW="7631746" imgH="6095238" progId="">
              <p:embed/>
            </p:oleObj>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457200" y="1143000"/>
            <a:ext cx="8229600" cy="5339923"/>
          </a:xfrm>
          <a:prstGeom prst="rect">
            <a:avLst/>
          </a:prstGeom>
          <a:noFill/>
          <a:ln w="9525">
            <a:noFill/>
            <a:miter lim="800000"/>
            <a:headEnd/>
            <a:tailEnd/>
          </a:ln>
        </p:spPr>
        <p:txBody>
          <a:bodyPr>
            <a:spAutoFit/>
          </a:bodyPr>
          <a:lstStyle/>
          <a:p>
            <a:pPr>
              <a:spcBef>
                <a:spcPct val="50000"/>
              </a:spcBef>
            </a:pPr>
            <a:r>
              <a:rPr lang="en-US" altLang="ko-KR" sz="2200" dirty="0">
                <a:latin typeface="+mj-lt"/>
              </a:rPr>
              <a:t>Ex.    Relating mass of product to mass of reactant</a:t>
            </a:r>
          </a:p>
          <a:p>
            <a:pPr>
              <a:spcBef>
                <a:spcPct val="50000"/>
              </a:spcBef>
            </a:pPr>
            <a:endParaRPr lang="en-US" altLang="ko-KR" sz="2200" dirty="0">
              <a:latin typeface="+mj-lt"/>
            </a:endParaRPr>
          </a:p>
          <a:p>
            <a:pPr>
              <a:spcBef>
                <a:spcPct val="50000"/>
              </a:spcBef>
            </a:pPr>
            <a:r>
              <a:rPr lang="en-US" altLang="ko-KR" sz="2200" dirty="0">
                <a:latin typeface="+mj-lt"/>
              </a:rPr>
              <a:t>            </a:t>
            </a:r>
            <a:r>
              <a:rPr lang="en-US" altLang="ko-KR" sz="2200" dirty="0" err="1">
                <a:latin typeface="+mj-lt"/>
              </a:rPr>
              <a:t>piperazine</a:t>
            </a:r>
            <a:r>
              <a:rPr lang="en-US" altLang="ko-KR" sz="2200" dirty="0">
                <a:latin typeface="+mj-lt"/>
              </a:rPr>
              <a:t>    +   2 CH</a:t>
            </a:r>
            <a:r>
              <a:rPr lang="en-US" altLang="ko-KR" sz="2200" baseline="-25000" dirty="0">
                <a:latin typeface="+mj-lt"/>
              </a:rPr>
              <a:t>3</a:t>
            </a:r>
            <a:r>
              <a:rPr lang="en-US" altLang="ko-KR" sz="2200" dirty="0">
                <a:latin typeface="+mj-lt"/>
              </a:rPr>
              <a:t>COOH  </a:t>
            </a:r>
            <a:r>
              <a:rPr lang="en-US" altLang="ko-KR" sz="2200" dirty="0">
                <a:latin typeface="+mj-lt"/>
                <a:sym typeface="Symbol" pitchFamily="18" charset="2"/>
              </a:rPr>
              <a:t>  </a:t>
            </a:r>
            <a:r>
              <a:rPr lang="en-US" altLang="ko-KR" sz="2200" dirty="0" err="1">
                <a:latin typeface="+mj-lt"/>
                <a:sym typeface="Symbol" pitchFamily="18" charset="2"/>
              </a:rPr>
              <a:t>piperazine</a:t>
            </a:r>
            <a:r>
              <a:rPr lang="en-US" altLang="ko-KR" sz="2200" dirty="0">
                <a:latin typeface="+mj-lt"/>
                <a:sym typeface="Symbol" pitchFamily="18" charset="2"/>
              </a:rPr>
              <a:t> </a:t>
            </a:r>
            <a:r>
              <a:rPr lang="en-US" altLang="ko-KR" sz="2200" dirty="0" err="1">
                <a:latin typeface="+mj-lt"/>
                <a:sym typeface="Symbol" pitchFamily="18" charset="2"/>
              </a:rPr>
              <a:t>diacetate</a:t>
            </a:r>
            <a:endParaRPr lang="en-US" altLang="ko-KR" sz="2200" dirty="0">
              <a:latin typeface="+mj-lt"/>
            </a:endParaRPr>
          </a:p>
          <a:p>
            <a:pPr>
              <a:spcBef>
                <a:spcPct val="50000"/>
              </a:spcBef>
            </a:pPr>
            <a:r>
              <a:rPr lang="en-US" altLang="ko-KR" sz="2200" dirty="0">
                <a:latin typeface="+mj-lt"/>
              </a:rPr>
              <a:t>    FW     84.121           FW 60.053           FW  204.227  = 1 mol</a:t>
            </a:r>
          </a:p>
          <a:p>
            <a:pPr>
              <a:spcBef>
                <a:spcPct val="50000"/>
              </a:spcBef>
            </a:pPr>
            <a:r>
              <a:rPr lang="en-US" altLang="ko-KR" sz="2200" dirty="0">
                <a:latin typeface="+mj-lt"/>
              </a:rPr>
              <a:t>                 </a:t>
            </a:r>
            <a:r>
              <a:rPr lang="en-US" altLang="ko-KR" sz="2200" i="1" dirty="0">
                <a:latin typeface="+mj-lt"/>
              </a:rPr>
              <a:t>x</a:t>
            </a:r>
            <a:r>
              <a:rPr lang="en-US" altLang="ko-KR" sz="2200" dirty="0">
                <a:latin typeface="+mj-lt"/>
              </a:rPr>
              <a:t>   mol                                       </a:t>
            </a:r>
            <a:r>
              <a:rPr lang="en-US" altLang="ko-KR" sz="2200" dirty="0" err="1">
                <a:latin typeface="+mj-lt"/>
              </a:rPr>
              <a:t>ppt</a:t>
            </a:r>
            <a:r>
              <a:rPr lang="en-US" altLang="ko-KR" sz="2200" dirty="0">
                <a:latin typeface="+mj-lt"/>
              </a:rPr>
              <a:t> 0.7121 g = </a:t>
            </a:r>
            <a:r>
              <a:rPr lang="en-US" altLang="ko-KR" sz="2200" i="1" dirty="0">
                <a:latin typeface="+mj-lt"/>
              </a:rPr>
              <a:t>x </a:t>
            </a:r>
            <a:r>
              <a:rPr lang="en-US" altLang="ko-KR" sz="2200" dirty="0">
                <a:latin typeface="+mj-lt"/>
              </a:rPr>
              <a:t>mol</a:t>
            </a:r>
          </a:p>
          <a:p>
            <a:pPr>
              <a:spcBef>
                <a:spcPct val="50000"/>
              </a:spcBef>
            </a:pPr>
            <a:r>
              <a:rPr lang="en-US" altLang="ko-KR" sz="2200" dirty="0">
                <a:latin typeface="+mj-lt"/>
              </a:rPr>
              <a:t>                </a:t>
            </a:r>
            <a:r>
              <a:rPr lang="en-US" altLang="ko-KR" sz="2200" i="1" dirty="0">
                <a:latin typeface="+mj-lt"/>
              </a:rPr>
              <a:t> y</a:t>
            </a:r>
            <a:r>
              <a:rPr lang="en-US" altLang="ko-KR" sz="2200" dirty="0">
                <a:latin typeface="+mj-lt"/>
              </a:rPr>
              <a:t>  g</a:t>
            </a:r>
          </a:p>
          <a:p>
            <a:pPr>
              <a:spcBef>
                <a:spcPct val="50000"/>
              </a:spcBef>
            </a:pPr>
            <a:r>
              <a:rPr lang="en-US" altLang="ko-KR" sz="2200" dirty="0">
                <a:latin typeface="+mj-lt"/>
              </a:rPr>
              <a:t>                              </a:t>
            </a:r>
            <a:r>
              <a:rPr lang="en-US" altLang="ko-KR" sz="2200" dirty="0">
                <a:latin typeface="+mj-lt"/>
                <a:sym typeface="Symbol" pitchFamily="18" charset="2"/>
              </a:rPr>
              <a:t> </a:t>
            </a:r>
            <a:r>
              <a:rPr lang="en-US" altLang="ko-KR" sz="2200" i="1" dirty="0">
                <a:latin typeface="+mj-lt"/>
                <a:sym typeface="Symbol" pitchFamily="18" charset="2"/>
              </a:rPr>
              <a:t> x</a:t>
            </a:r>
            <a:r>
              <a:rPr lang="en-US" altLang="ko-KR" sz="2200" dirty="0">
                <a:latin typeface="+mj-lt"/>
                <a:sym typeface="Symbol" pitchFamily="18" charset="2"/>
              </a:rPr>
              <a:t> = 0.003487 mol    </a:t>
            </a:r>
            <a:r>
              <a:rPr lang="en-US" altLang="ko-KR" sz="2200" i="1" dirty="0">
                <a:latin typeface="+mj-lt"/>
                <a:sym typeface="Symbol" pitchFamily="18" charset="2"/>
              </a:rPr>
              <a:t>y </a:t>
            </a:r>
            <a:r>
              <a:rPr lang="en-US" altLang="ko-KR" sz="2200" dirty="0">
                <a:latin typeface="+mj-lt"/>
                <a:sym typeface="Symbol" pitchFamily="18" charset="2"/>
              </a:rPr>
              <a:t>= 0.2933 g</a:t>
            </a:r>
          </a:p>
          <a:p>
            <a:pPr>
              <a:spcBef>
                <a:spcPct val="50000"/>
              </a:spcBef>
            </a:pPr>
            <a:r>
              <a:rPr lang="en-US" altLang="ko-KR" sz="2200" dirty="0">
                <a:latin typeface="+mj-lt"/>
                <a:sym typeface="Symbol" pitchFamily="18" charset="2"/>
              </a:rPr>
              <a:t>    </a:t>
            </a:r>
          </a:p>
          <a:p>
            <a:pPr>
              <a:spcBef>
                <a:spcPct val="50000"/>
              </a:spcBef>
            </a:pPr>
            <a:r>
              <a:rPr lang="en-US" altLang="ko-KR" sz="2200" dirty="0">
                <a:latin typeface="+mj-lt"/>
                <a:sym typeface="Symbol" pitchFamily="18" charset="2"/>
              </a:rPr>
              <a:t>   Weight percent of </a:t>
            </a:r>
            <a:r>
              <a:rPr lang="en-US" altLang="ko-KR" sz="2200" dirty="0" err="1">
                <a:latin typeface="+mj-lt"/>
                <a:sym typeface="Symbol" pitchFamily="18" charset="2"/>
              </a:rPr>
              <a:t>piperazine</a:t>
            </a:r>
            <a:r>
              <a:rPr lang="en-US" altLang="ko-KR" sz="2200" dirty="0">
                <a:latin typeface="+mj-lt"/>
                <a:sym typeface="Symbol" pitchFamily="18" charset="2"/>
              </a:rPr>
              <a:t> in the commercial material (0.3126 g) </a:t>
            </a:r>
          </a:p>
          <a:p>
            <a:pPr>
              <a:spcBef>
                <a:spcPct val="50000"/>
              </a:spcBef>
            </a:pPr>
            <a:r>
              <a:rPr lang="en-US" altLang="ko-KR" sz="2200" dirty="0">
                <a:latin typeface="+mj-lt"/>
                <a:sym typeface="Symbol" pitchFamily="18" charset="2"/>
              </a:rPr>
              <a:t>       = (0.2933 / 0.3126)× 100 = 93.83 %</a:t>
            </a:r>
            <a:endParaRPr lang="ko-KR" altLang="ko-KR" sz="2200" dirty="0">
              <a:latin typeface="+mj-lt"/>
            </a:endParaRPr>
          </a:p>
        </p:txBody>
      </p:sp>
      <p:sp>
        <p:nvSpPr>
          <p:cNvPr id="39939" name="TextBox 2"/>
          <p:cNvSpPr txBox="1">
            <a:spLocks noChangeArrowheads="1"/>
          </p:cNvSpPr>
          <p:nvPr/>
        </p:nvSpPr>
        <p:spPr bwMode="auto">
          <a:xfrm>
            <a:off x="1219200" y="0"/>
            <a:ext cx="2438400" cy="708025"/>
          </a:xfrm>
          <a:prstGeom prst="rect">
            <a:avLst/>
          </a:prstGeom>
          <a:noFill/>
          <a:ln w="9525">
            <a:noFill/>
            <a:miter lim="800000"/>
            <a:headEnd/>
            <a:tailEnd/>
          </a:ln>
        </p:spPr>
        <p:txBody>
          <a:bodyPr>
            <a:spAutoFit/>
          </a:bodyPr>
          <a:lstStyle/>
          <a:p>
            <a:r>
              <a:rPr lang="en-US" sz="4000" b="1" i="1" dirty="0">
                <a:solidFill>
                  <a:srgbClr val="0000FF"/>
                </a:solidFill>
                <a:latin typeface="+mj-lt"/>
              </a:rPr>
              <a:t>Example</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228600" y="482600"/>
          <a:ext cx="8532813" cy="3632200"/>
        </p:xfrm>
        <a:graphic>
          <a:graphicData uri="http://schemas.openxmlformats.org/presentationml/2006/ole">
            <p:oleObj spid="_x0000_s130050" name="Image" r:id="rId3" imgW="8533333" imgH="3631746" progId="">
              <p:embed/>
            </p:oleObj>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C:\DOCUME~1\user\LOCALS~1\Temp\magic.gif"/>
          <p:cNvPicPr>
            <a:picLocks noChangeAspect="1" noChangeArrowheads="1"/>
          </p:cNvPicPr>
          <p:nvPr/>
        </p:nvPicPr>
        <p:blipFill>
          <a:blip r:embed="rId2" cstate="print"/>
          <a:srcRect/>
          <a:stretch>
            <a:fillRect/>
          </a:stretch>
        </p:blipFill>
        <p:spPr bwMode="auto">
          <a:xfrm>
            <a:off x="0" y="0"/>
            <a:ext cx="127000" cy="127000"/>
          </a:xfrm>
          <a:prstGeom prst="rect">
            <a:avLst/>
          </a:prstGeom>
          <a:noFill/>
          <a:ln w="9525">
            <a:noFill/>
            <a:miter lim="800000"/>
            <a:headEnd/>
            <a:tailEnd/>
          </a:ln>
          <a:effectLst/>
        </p:spPr>
      </p:pic>
      <p:sp>
        <p:nvSpPr>
          <p:cNvPr id="5125" name="Text Box 5"/>
          <p:cNvSpPr txBox="1">
            <a:spLocks noChangeArrowheads="1"/>
          </p:cNvSpPr>
          <p:nvPr/>
        </p:nvSpPr>
        <p:spPr bwMode="auto">
          <a:xfrm>
            <a:off x="612775" y="685800"/>
            <a:ext cx="8135938" cy="5478423"/>
          </a:xfrm>
          <a:prstGeom prst="rect">
            <a:avLst/>
          </a:prstGeom>
          <a:noFill/>
          <a:ln w="9525">
            <a:noFill/>
            <a:miter lim="800000"/>
            <a:headEnd/>
            <a:tailEnd/>
          </a:ln>
          <a:effectLst/>
        </p:spPr>
        <p:txBody>
          <a:bodyPr>
            <a:spAutoFit/>
          </a:bodyPr>
          <a:lstStyle/>
          <a:p>
            <a:pPr marL="342900" indent="-342900">
              <a:spcBef>
                <a:spcPct val="50000"/>
              </a:spcBef>
            </a:pPr>
            <a:r>
              <a:rPr lang="en-US" altLang="ko-KR" sz="4000" b="1" dirty="0">
                <a:solidFill>
                  <a:srgbClr val="0000FF"/>
                </a:solidFill>
                <a:latin typeface="Times New Roman" pitchFamily="18" charset="0"/>
                <a:cs typeface="Times New Roman" pitchFamily="18" charset="0"/>
              </a:rPr>
              <a:t>Classification of Quantitative Methods of Analysis</a:t>
            </a:r>
          </a:p>
          <a:p>
            <a:pPr marL="342900" indent="-342900">
              <a:spcBef>
                <a:spcPct val="50000"/>
              </a:spcBef>
            </a:pPr>
            <a:endParaRPr lang="en-US" altLang="ko-KR" sz="2000" dirty="0"/>
          </a:p>
          <a:p>
            <a:pPr marL="342900" indent="-342900">
              <a:spcBef>
                <a:spcPct val="50000"/>
              </a:spcBef>
              <a:buClr>
                <a:srgbClr val="FF0000"/>
              </a:buClr>
              <a:buFont typeface="Wingdings" pitchFamily="2" charset="2"/>
              <a:buChar char="Ø"/>
            </a:pPr>
            <a:r>
              <a:rPr lang="en-US" altLang="ko-KR" sz="2400" dirty="0">
                <a:latin typeface="Times New Roman" pitchFamily="18" charset="0"/>
              </a:rPr>
              <a:t>Gravimetric</a:t>
            </a:r>
            <a:r>
              <a:rPr lang="en-US" altLang="ko-KR" sz="2400" b="0" dirty="0">
                <a:latin typeface="Times New Roman" pitchFamily="18" charset="0"/>
              </a:rPr>
              <a:t> Method:  mass is measured.</a:t>
            </a:r>
          </a:p>
          <a:p>
            <a:pPr marL="342900" indent="-342900">
              <a:spcBef>
                <a:spcPct val="50000"/>
              </a:spcBef>
              <a:buFontTx/>
              <a:buAutoNum type="arabicParenR"/>
            </a:pPr>
            <a:endParaRPr lang="en-US" altLang="ko-KR" sz="2400" b="0" dirty="0">
              <a:latin typeface="Times New Roman" pitchFamily="18" charset="0"/>
            </a:endParaRPr>
          </a:p>
          <a:p>
            <a:pPr marL="342900" indent="-342900">
              <a:buClr>
                <a:srgbClr val="FF0000"/>
              </a:buClr>
              <a:buFont typeface="Wingdings" pitchFamily="2" charset="2"/>
              <a:buChar char="Ø"/>
            </a:pPr>
            <a:r>
              <a:rPr lang="en-US" altLang="ko-KR" sz="2400" dirty="0" smtClean="0">
                <a:latin typeface="Times New Roman" pitchFamily="18" charset="0"/>
              </a:rPr>
              <a:t>Volumetric </a:t>
            </a:r>
            <a:r>
              <a:rPr lang="en-US" altLang="ko-KR" sz="2400" b="0" dirty="0">
                <a:latin typeface="Times New Roman" pitchFamily="18" charset="0"/>
              </a:rPr>
              <a:t>Method: volume is measured or used to determine amount of  sample via concentration.</a:t>
            </a:r>
          </a:p>
          <a:p>
            <a:pPr marL="342900" indent="-342900"/>
            <a:endParaRPr lang="en-US" altLang="ko-KR" sz="2400" b="0" dirty="0">
              <a:latin typeface="Times New Roman" pitchFamily="18" charset="0"/>
            </a:endParaRPr>
          </a:p>
          <a:p>
            <a:pPr marL="342900" indent="-342900">
              <a:buClr>
                <a:srgbClr val="FF0000"/>
              </a:buClr>
              <a:buFont typeface="Wingdings" pitchFamily="2" charset="2"/>
              <a:buChar char="Ø"/>
            </a:pPr>
            <a:r>
              <a:rPr lang="en-US" altLang="ko-KR" sz="2400" dirty="0" smtClean="0">
                <a:latin typeface="Times New Roman" pitchFamily="18" charset="0"/>
              </a:rPr>
              <a:t>Instrumental </a:t>
            </a:r>
            <a:r>
              <a:rPr lang="en-US" altLang="ko-KR" sz="2400" b="0" dirty="0" smtClean="0">
                <a:latin typeface="Times New Roman" pitchFamily="18" charset="0"/>
              </a:rPr>
              <a:t>Methods:  </a:t>
            </a:r>
            <a:r>
              <a:rPr lang="en-US" altLang="ko-KR" sz="2400" b="0" dirty="0">
                <a:latin typeface="Times New Roman" pitchFamily="18" charset="0"/>
              </a:rPr>
              <a:t>use an instrumental technique to assay the amount of </a:t>
            </a:r>
            <a:r>
              <a:rPr lang="en-US" altLang="ko-KR" sz="2400" b="0" dirty="0" smtClean="0">
                <a:latin typeface="Times New Roman" pitchFamily="18" charset="0"/>
              </a:rPr>
              <a:t>sample</a:t>
            </a:r>
            <a:r>
              <a:rPr lang="en-US" altLang="ko-KR" sz="2400" dirty="0" smtClean="0">
                <a:latin typeface="Times New Roman" pitchFamily="18" charset="0"/>
              </a:rPr>
              <a:t> e.g.  </a:t>
            </a:r>
            <a:r>
              <a:rPr lang="en-US" altLang="ko-KR" sz="2400" b="0" dirty="0" smtClean="0">
                <a:latin typeface="Times New Roman" pitchFamily="18" charset="0"/>
              </a:rPr>
              <a:t> </a:t>
            </a:r>
            <a:r>
              <a:rPr lang="en-US" altLang="ko-KR" sz="2400" dirty="0" err="1">
                <a:latin typeface="Times New Roman" pitchFamily="18" charset="0"/>
              </a:rPr>
              <a:t>Electroanalytical</a:t>
            </a:r>
            <a:r>
              <a:rPr lang="en-US" altLang="ko-KR" sz="2400" b="0" dirty="0">
                <a:latin typeface="Times New Roman" pitchFamily="18" charset="0"/>
              </a:rPr>
              <a:t>  based upon </a:t>
            </a:r>
            <a:r>
              <a:rPr lang="en-US" altLang="ko-KR" sz="2400" b="0" dirty="0" smtClean="0">
                <a:latin typeface="Times New Roman" pitchFamily="18" charset="0"/>
              </a:rPr>
              <a:t>electron-transfer and  </a:t>
            </a:r>
            <a:r>
              <a:rPr lang="en-US" altLang="ko-KR" sz="2400" dirty="0" smtClean="0">
                <a:latin typeface="Times New Roman" pitchFamily="18" charset="0"/>
              </a:rPr>
              <a:t>Spectroscopy</a:t>
            </a:r>
            <a:r>
              <a:rPr lang="en-US" altLang="ko-KR" sz="2400" b="0" dirty="0" smtClean="0">
                <a:latin typeface="Times New Roman" pitchFamily="18" charset="0"/>
              </a:rPr>
              <a:t> </a:t>
            </a:r>
            <a:r>
              <a:rPr lang="en-US" altLang="ko-KR" sz="2400" b="0" dirty="0">
                <a:latin typeface="Times New Roman" pitchFamily="18" charset="0"/>
              </a:rPr>
              <a:t>including mass spectrometry</a:t>
            </a:r>
            <a:r>
              <a:rPr lang="en-US" altLang="ko-KR" sz="2400" b="0" dirty="0"/>
              <a:t> </a:t>
            </a:r>
          </a:p>
        </p:txBody>
      </p:sp>
      <p:sp>
        <p:nvSpPr>
          <p:cNvPr id="4" name="Slide Number Placeholder 3"/>
          <p:cNvSpPr>
            <a:spLocks noGrp="1"/>
          </p:cNvSpPr>
          <p:nvPr>
            <p:ph type="sldNum" sz="quarter" idx="12"/>
          </p:nvPr>
        </p:nvSpPr>
        <p:spPr/>
        <p:txBody>
          <a:bodyPr/>
          <a:lstStyle/>
          <a:p>
            <a:fld id="{B980AA17-9AAD-4CAE-A59E-97155A547452}" type="slidenum">
              <a:rPr lang="en-US" smtClean="0"/>
              <a:pPr/>
              <a:t>12</a:t>
            </a:fld>
            <a:endParaRPr 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228600" y="495300"/>
          <a:ext cx="8532813" cy="5067300"/>
        </p:xfrm>
        <a:graphic>
          <a:graphicData uri="http://schemas.openxmlformats.org/presentationml/2006/ole">
            <p:oleObj spid="_x0000_s131074" name="Image" r:id="rId3" imgW="8533333" imgH="5066667" progId="">
              <p:embed/>
            </p:oleObj>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533400" y="1066800"/>
            <a:ext cx="7696200" cy="769938"/>
          </a:xfrm>
          <a:prstGeom prst="rect">
            <a:avLst/>
          </a:prstGeom>
          <a:noFill/>
          <a:ln w="9525">
            <a:noFill/>
            <a:miter lim="800000"/>
            <a:headEnd/>
            <a:tailEnd/>
          </a:ln>
        </p:spPr>
        <p:txBody>
          <a:bodyPr>
            <a:spAutoFit/>
          </a:bodyPr>
          <a:lstStyle/>
          <a:p>
            <a:pPr>
              <a:spcBef>
                <a:spcPct val="50000"/>
              </a:spcBef>
            </a:pPr>
            <a:r>
              <a:rPr lang="en-US" altLang="ko-KR" sz="2200" dirty="0">
                <a:latin typeface="+mj-lt"/>
              </a:rPr>
              <a:t>Combustion methods are useful for the analysis of carbon, hydrogen, nitrogen, sulfur, and halogen.</a:t>
            </a:r>
          </a:p>
        </p:txBody>
      </p:sp>
      <p:sp>
        <p:nvSpPr>
          <p:cNvPr id="40963" name="Text Box 3"/>
          <p:cNvSpPr txBox="1">
            <a:spLocks noChangeArrowheads="1"/>
          </p:cNvSpPr>
          <p:nvPr/>
        </p:nvSpPr>
        <p:spPr bwMode="auto">
          <a:xfrm>
            <a:off x="1371600" y="2743200"/>
            <a:ext cx="1524000" cy="863600"/>
          </a:xfrm>
          <a:prstGeom prst="rect">
            <a:avLst/>
          </a:prstGeom>
          <a:noFill/>
          <a:ln w="9525">
            <a:solidFill>
              <a:schemeClr val="tx1"/>
            </a:solidFill>
            <a:miter lim="800000"/>
            <a:headEnd/>
            <a:tailEnd/>
          </a:ln>
        </p:spPr>
        <p:txBody>
          <a:bodyPr>
            <a:spAutoFit/>
          </a:bodyPr>
          <a:lstStyle/>
          <a:p>
            <a:pPr>
              <a:spcBef>
                <a:spcPct val="50000"/>
              </a:spcBef>
            </a:pPr>
            <a:r>
              <a:rPr lang="en-US" altLang="ko-KR" sz="2000" dirty="0">
                <a:latin typeface="Times New Roman" pitchFamily="18" charset="0"/>
              </a:rPr>
              <a:t>Sample in </a:t>
            </a:r>
          </a:p>
          <a:p>
            <a:pPr>
              <a:spcBef>
                <a:spcPct val="50000"/>
              </a:spcBef>
            </a:pPr>
            <a:r>
              <a:rPr lang="en-US" altLang="ko-KR" sz="2000" dirty="0">
                <a:latin typeface="Times New Roman" pitchFamily="18" charset="0"/>
              </a:rPr>
              <a:t>Pt boat</a:t>
            </a:r>
            <a:endParaRPr lang="en-US" altLang="ko-KR" dirty="0">
              <a:latin typeface="Times New Roman" pitchFamily="18" charset="0"/>
            </a:endParaRPr>
          </a:p>
        </p:txBody>
      </p:sp>
      <p:sp>
        <p:nvSpPr>
          <p:cNvPr id="40964" name="Line 4"/>
          <p:cNvSpPr>
            <a:spLocks noChangeShapeType="1"/>
          </p:cNvSpPr>
          <p:nvPr/>
        </p:nvSpPr>
        <p:spPr bwMode="auto">
          <a:xfrm>
            <a:off x="685800" y="3200400"/>
            <a:ext cx="609600" cy="0"/>
          </a:xfrm>
          <a:prstGeom prst="line">
            <a:avLst/>
          </a:prstGeom>
          <a:noFill/>
          <a:ln w="28575">
            <a:solidFill>
              <a:schemeClr val="tx1"/>
            </a:solidFill>
            <a:round/>
            <a:headEnd/>
            <a:tailEnd type="triangle" w="med" len="med"/>
          </a:ln>
        </p:spPr>
        <p:txBody>
          <a:bodyPr wrap="none" anchor="ctr"/>
          <a:lstStyle/>
          <a:p>
            <a:endParaRPr lang="en-US"/>
          </a:p>
        </p:txBody>
      </p:sp>
      <p:sp>
        <p:nvSpPr>
          <p:cNvPr id="40965" name="Text Box 5"/>
          <p:cNvSpPr txBox="1">
            <a:spLocks noChangeArrowheads="1"/>
          </p:cNvSpPr>
          <p:nvPr/>
        </p:nvSpPr>
        <p:spPr bwMode="auto">
          <a:xfrm>
            <a:off x="533400" y="2514600"/>
            <a:ext cx="685800" cy="457200"/>
          </a:xfrm>
          <a:prstGeom prst="rect">
            <a:avLst/>
          </a:prstGeom>
          <a:noFill/>
          <a:ln w="9525">
            <a:noFill/>
            <a:miter lim="800000"/>
            <a:headEnd/>
            <a:tailEnd/>
          </a:ln>
        </p:spPr>
        <p:txBody>
          <a:bodyPr>
            <a:spAutoFit/>
          </a:bodyPr>
          <a:lstStyle/>
          <a:p>
            <a:pPr>
              <a:spcBef>
                <a:spcPct val="50000"/>
              </a:spcBef>
            </a:pPr>
            <a:r>
              <a:rPr lang="en-US" altLang="ko-KR">
                <a:latin typeface="Times New Roman" pitchFamily="18" charset="0"/>
              </a:rPr>
              <a:t>O</a:t>
            </a:r>
            <a:r>
              <a:rPr lang="en-US" altLang="ko-KR" baseline="-25000">
                <a:latin typeface="Times New Roman" pitchFamily="18" charset="0"/>
              </a:rPr>
              <a:t>2</a:t>
            </a:r>
            <a:endParaRPr lang="en-US" altLang="ko-KR">
              <a:latin typeface="Times New Roman" pitchFamily="18" charset="0"/>
            </a:endParaRPr>
          </a:p>
        </p:txBody>
      </p:sp>
      <p:sp>
        <p:nvSpPr>
          <p:cNvPr id="40966" name="Line 6"/>
          <p:cNvSpPr>
            <a:spLocks noChangeShapeType="1"/>
          </p:cNvSpPr>
          <p:nvPr/>
        </p:nvSpPr>
        <p:spPr bwMode="auto">
          <a:xfrm>
            <a:off x="2895600" y="3276600"/>
            <a:ext cx="304800" cy="0"/>
          </a:xfrm>
          <a:prstGeom prst="line">
            <a:avLst/>
          </a:prstGeom>
          <a:noFill/>
          <a:ln w="28575">
            <a:solidFill>
              <a:schemeClr val="tx1"/>
            </a:solidFill>
            <a:round/>
            <a:headEnd/>
            <a:tailEnd type="triangle" w="med" len="med"/>
          </a:ln>
        </p:spPr>
        <p:txBody>
          <a:bodyPr wrap="none" anchor="ctr"/>
          <a:lstStyle/>
          <a:p>
            <a:endParaRPr lang="en-US"/>
          </a:p>
        </p:txBody>
      </p:sp>
      <p:sp>
        <p:nvSpPr>
          <p:cNvPr id="40967" name="Text Box 7"/>
          <p:cNvSpPr txBox="1">
            <a:spLocks noChangeArrowheads="1"/>
          </p:cNvSpPr>
          <p:nvPr/>
        </p:nvSpPr>
        <p:spPr bwMode="auto">
          <a:xfrm>
            <a:off x="3276600" y="2362200"/>
            <a:ext cx="1447800" cy="1625600"/>
          </a:xfrm>
          <a:prstGeom prst="rect">
            <a:avLst/>
          </a:prstGeom>
          <a:noFill/>
          <a:ln w="9525">
            <a:solidFill>
              <a:schemeClr val="tx1"/>
            </a:solidFill>
            <a:miter lim="800000"/>
            <a:headEnd/>
            <a:tailEnd/>
          </a:ln>
        </p:spPr>
        <p:txBody>
          <a:bodyPr>
            <a:spAutoFit/>
          </a:bodyPr>
          <a:lstStyle/>
          <a:p>
            <a:pPr>
              <a:spcBef>
                <a:spcPct val="50000"/>
              </a:spcBef>
            </a:pPr>
            <a:r>
              <a:rPr lang="en-US" altLang="ko-KR" sz="2000">
                <a:latin typeface="Times New Roman" pitchFamily="18" charset="0"/>
              </a:rPr>
              <a:t>Catalyst</a:t>
            </a:r>
          </a:p>
          <a:p>
            <a:pPr>
              <a:spcBef>
                <a:spcPct val="50000"/>
              </a:spcBef>
            </a:pPr>
            <a:r>
              <a:rPr lang="en-US" altLang="ko-KR" sz="2000">
                <a:latin typeface="Times New Roman" pitchFamily="18" charset="0"/>
              </a:rPr>
              <a:t>Pt gauze</a:t>
            </a:r>
          </a:p>
          <a:p>
            <a:pPr>
              <a:spcBef>
                <a:spcPct val="50000"/>
              </a:spcBef>
            </a:pPr>
            <a:r>
              <a:rPr lang="en-US" altLang="ko-KR" sz="2000">
                <a:latin typeface="Times New Roman" pitchFamily="18" charset="0"/>
              </a:rPr>
              <a:t>CuO PbO</a:t>
            </a:r>
            <a:r>
              <a:rPr lang="en-US" altLang="ko-KR" sz="2000" baseline="-25000">
                <a:latin typeface="Times New Roman" pitchFamily="18" charset="0"/>
              </a:rPr>
              <a:t>2</a:t>
            </a:r>
            <a:r>
              <a:rPr lang="en-US" altLang="ko-KR" sz="2000">
                <a:latin typeface="Times New Roman" pitchFamily="18" charset="0"/>
              </a:rPr>
              <a:t> MnO</a:t>
            </a:r>
            <a:r>
              <a:rPr lang="en-US" altLang="ko-KR" sz="2000" baseline="-25000">
                <a:latin typeface="Times New Roman" pitchFamily="18" charset="0"/>
              </a:rPr>
              <a:t>2</a:t>
            </a:r>
            <a:endParaRPr lang="en-US" altLang="ko-KR" sz="2000">
              <a:latin typeface="Times New Roman" pitchFamily="18" charset="0"/>
            </a:endParaRPr>
          </a:p>
        </p:txBody>
      </p:sp>
      <p:sp>
        <p:nvSpPr>
          <p:cNvPr id="40968" name="Line 8"/>
          <p:cNvSpPr>
            <a:spLocks noChangeShapeType="1"/>
          </p:cNvSpPr>
          <p:nvPr/>
        </p:nvSpPr>
        <p:spPr bwMode="auto">
          <a:xfrm>
            <a:off x="4876800" y="3200400"/>
            <a:ext cx="381000" cy="0"/>
          </a:xfrm>
          <a:prstGeom prst="line">
            <a:avLst/>
          </a:prstGeom>
          <a:noFill/>
          <a:ln w="28575">
            <a:solidFill>
              <a:schemeClr val="tx1"/>
            </a:solidFill>
            <a:round/>
            <a:headEnd/>
            <a:tailEnd type="triangle" w="med" len="med"/>
          </a:ln>
        </p:spPr>
        <p:txBody>
          <a:bodyPr wrap="none" anchor="ctr"/>
          <a:lstStyle/>
          <a:p>
            <a:endParaRPr lang="en-US"/>
          </a:p>
        </p:txBody>
      </p:sp>
      <p:sp>
        <p:nvSpPr>
          <p:cNvPr id="40969" name="Text Box 9"/>
          <p:cNvSpPr txBox="1">
            <a:spLocks noChangeArrowheads="1"/>
          </p:cNvSpPr>
          <p:nvPr/>
        </p:nvSpPr>
        <p:spPr bwMode="auto">
          <a:xfrm>
            <a:off x="5334000" y="2819400"/>
            <a:ext cx="1524000" cy="711200"/>
          </a:xfrm>
          <a:prstGeom prst="rect">
            <a:avLst/>
          </a:prstGeom>
          <a:noFill/>
          <a:ln w="9525">
            <a:solidFill>
              <a:schemeClr val="tx1"/>
            </a:solidFill>
            <a:miter lim="800000"/>
            <a:headEnd/>
            <a:tailEnd/>
          </a:ln>
        </p:spPr>
        <p:txBody>
          <a:bodyPr>
            <a:spAutoFit/>
          </a:bodyPr>
          <a:lstStyle/>
          <a:p>
            <a:pPr>
              <a:spcBef>
                <a:spcPct val="50000"/>
              </a:spcBef>
            </a:pPr>
            <a:r>
              <a:rPr lang="en-US" altLang="ko-KR" sz="2000">
                <a:latin typeface="Times New Roman" pitchFamily="18" charset="0"/>
              </a:rPr>
              <a:t>Phosphorous pentoxide</a:t>
            </a:r>
            <a:endParaRPr lang="en-US" altLang="ko-KR">
              <a:latin typeface="Times New Roman" pitchFamily="18" charset="0"/>
            </a:endParaRPr>
          </a:p>
        </p:txBody>
      </p:sp>
      <p:sp>
        <p:nvSpPr>
          <p:cNvPr id="40970" name="Line 10"/>
          <p:cNvSpPr>
            <a:spLocks noChangeShapeType="1"/>
          </p:cNvSpPr>
          <p:nvPr/>
        </p:nvSpPr>
        <p:spPr bwMode="auto">
          <a:xfrm>
            <a:off x="6858000" y="3200400"/>
            <a:ext cx="381000" cy="0"/>
          </a:xfrm>
          <a:prstGeom prst="line">
            <a:avLst/>
          </a:prstGeom>
          <a:noFill/>
          <a:ln w="28575">
            <a:solidFill>
              <a:schemeClr val="tx1"/>
            </a:solidFill>
            <a:round/>
            <a:headEnd/>
            <a:tailEnd type="triangle" w="med" len="med"/>
          </a:ln>
        </p:spPr>
        <p:txBody>
          <a:bodyPr wrap="none" anchor="ctr"/>
          <a:lstStyle/>
          <a:p>
            <a:endParaRPr lang="en-US"/>
          </a:p>
        </p:txBody>
      </p:sp>
      <p:sp>
        <p:nvSpPr>
          <p:cNvPr id="40971" name="Text Box 11"/>
          <p:cNvSpPr txBox="1">
            <a:spLocks noChangeArrowheads="1"/>
          </p:cNvSpPr>
          <p:nvPr/>
        </p:nvSpPr>
        <p:spPr bwMode="auto">
          <a:xfrm>
            <a:off x="7239000" y="2971800"/>
            <a:ext cx="1295400" cy="400050"/>
          </a:xfrm>
          <a:prstGeom prst="rect">
            <a:avLst/>
          </a:prstGeom>
          <a:noFill/>
          <a:ln w="9525">
            <a:solidFill>
              <a:schemeClr val="tx1"/>
            </a:solidFill>
            <a:miter lim="800000"/>
            <a:headEnd/>
            <a:tailEnd/>
          </a:ln>
        </p:spPr>
        <p:txBody>
          <a:bodyPr>
            <a:spAutoFit/>
          </a:bodyPr>
          <a:lstStyle/>
          <a:p>
            <a:pPr>
              <a:spcBef>
                <a:spcPct val="50000"/>
              </a:spcBef>
            </a:pPr>
            <a:r>
              <a:rPr lang="en-US" altLang="ko-KR" sz="2000">
                <a:latin typeface="Times New Roman" pitchFamily="18" charset="0"/>
              </a:rPr>
              <a:t>NaOH</a:t>
            </a:r>
            <a:endParaRPr lang="en-US" altLang="ko-KR">
              <a:latin typeface="Times New Roman" pitchFamily="18" charset="0"/>
            </a:endParaRPr>
          </a:p>
        </p:txBody>
      </p:sp>
      <p:sp>
        <p:nvSpPr>
          <p:cNvPr id="40972" name="Line 12"/>
          <p:cNvSpPr>
            <a:spLocks noChangeShapeType="1"/>
          </p:cNvSpPr>
          <p:nvPr/>
        </p:nvSpPr>
        <p:spPr bwMode="auto">
          <a:xfrm>
            <a:off x="5867400" y="3657600"/>
            <a:ext cx="0" cy="685800"/>
          </a:xfrm>
          <a:prstGeom prst="line">
            <a:avLst/>
          </a:prstGeom>
          <a:noFill/>
          <a:ln w="28575">
            <a:solidFill>
              <a:schemeClr val="tx1"/>
            </a:solidFill>
            <a:prstDash val="sysDot"/>
            <a:round/>
            <a:headEnd/>
            <a:tailEnd/>
          </a:ln>
        </p:spPr>
        <p:txBody>
          <a:bodyPr wrap="none" anchor="ctr"/>
          <a:lstStyle/>
          <a:p>
            <a:endParaRPr lang="en-US"/>
          </a:p>
        </p:txBody>
      </p:sp>
      <p:sp>
        <p:nvSpPr>
          <p:cNvPr id="40973" name="Line 13"/>
          <p:cNvSpPr>
            <a:spLocks noChangeShapeType="1"/>
          </p:cNvSpPr>
          <p:nvPr/>
        </p:nvSpPr>
        <p:spPr bwMode="auto">
          <a:xfrm>
            <a:off x="7848600" y="3581400"/>
            <a:ext cx="0" cy="838200"/>
          </a:xfrm>
          <a:prstGeom prst="line">
            <a:avLst/>
          </a:prstGeom>
          <a:noFill/>
          <a:ln w="28575">
            <a:solidFill>
              <a:schemeClr val="tx1"/>
            </a:solidFill>
            <a:prstDash val="sysDot"/>
            <a:round/>
            <a:headEnd/>
            <a:tailEnd/>
          </a:ln>
        </p:spPr>
        <p:txBody>
          <a:bodyPr wrap="none" anchor="ctr"/>
          <a:lstStyle/>
          <a:p>
            <a:endParaRPr lang="en-US"/>
          </a:p>
        </p:txBody>
      </p:sp>
      <p:sp>
        <p:nvSpPr>
          <p:cNvPr id="40974" name="Text Box 14"/>
          <p:cNvSpPr txBox="1">
            <a:spLocks noChangeArrowheads="1"/>
          </p:cNvSpPr>
          <p:nvPr/>
        </p:nvSpPr>
        <p:spPr bwMode="auto">
          <a:xfrm>
            <a:off x="5257800" y="4572000"/>
            <a:ext cx="1676400" cy="406400"/>
          </a:xfrm>
          <a:prstGeom prst="rect">
            <a:avLst/>
          </a:prstGeom>
          <a:noFill/>
          <a:ln w="9525">
            <a:solidFill>
              <a:schemeClr val="tx1"/>
            </a:solidFill>
            <a:miter lim="800000"/>
            <a:headEnd/>
            <a:tailEnd/>
          </a:ln>
        </p:spPr>
        <p:txBody>
          <a:bodyPr>
            <a:spAutoFit/>
          </a:bodyPr>
          <a:lstStyle/>
          <a:p>
            <a:pPr>
              <a:spcBef>
                <a:spcPct val="50000"/>
              </a:spcBef>
            </a:pPr>
            <a:r>
              <a:rPr lang="en-US" altLang="ko-KR" sz="2000">
                <a:latin typeface="Times New Roman" pitchFamily="18" charset="0"/>
              </a:rPr>
              <a:t>Absorb water</a:t>
            </a:r>
          </a:p>
        </p:txBody>
      </p:sp>
      <p:sp>
        <p:nvSpPr>
          <p:cNvPr id="40975" name="Text Box 15"/>
          <p:cNvSpPr txBox="1">
            <a:spLocks noChangeArrowheads="1"/>
          </p:cNvSpPr>
          <p:nvPr/>
        </p:nvSpPr>
        <p:spPr bwMode="auto">
          <a:xfrm>
            <a:off x="7010400" y="4572000"/>
            <a:ext cx="1828800" cy="406400"/>
          </a:xfrm>
          <a:prstGeom prst="rect">
            <a:avLst/>
          </a:prstGeom>
          <a:noFill/>
          <a:ln w="9525">
            <a:solidFill>
              <a:schemeClr val="tx1"/>
            </a:solidFill>
            <a:miter lim="800000"/>
            <a:headEnd/>
            <a:tailEnd/>
          </a:ln>
        </p:spPr>
        <p:txBody>
          <a:bodyPr>
            <a:spAutoFit/>
          </a:bodyPr>
          <a:lstStyle/>
          <a:p>
            <a:pPr>
              <a:spcBef>
                <a:spcPct val="50000"/>
              </a:spcBef>
            </a:pPr>
            <a:r>
              <a:rPr lang="en-US" altLang="ko-KR" sz="2000">
                <a:latin typeface="Times New Roman" pitchFamily="18" charset="0"/>
              </a:rPr>
              <a:t>Absorb CO</a:t>
            </a:r>
            <a:r>
              <a:rPr lang="en-US" altLang="ko-KR" sz="2000" baseline="-25000">
                <a:latin typeface="Times New Roman" pitchFamily="18" charset="0"/>
              </a:rPr>
              <a:t>2</a:t>
            </a:r>
            <a:endParaRPr lang="en-US" altLang="ko-KR" sz="2000">
              <a:latin typeface="Times New Roman" pitchFamily="18" charset="0"/>
            </a:endParaRPr>
          </a:p>
        </p:txBody>
      </p:sp>
      <p:sp>
        <p:nvSpPr>
          <p:cNvPr id="40976" name="Text Box 16"/>
          <p:cNvSpPr txBox="1">
            <a:spLocks noChangeArrowheads="1"/>
          </p:cNvSpPr>
          <p:nvPr/>
        </p:nvSpPr>
        <p:spPr bwMode="auto">
          <a:xfrm>
            <a:off x="685800" y="5257800"/>
            <a:ext cx="8001000" cy="1277938"/>
          </a:xfrm>
          <a:prstGeom prst="rect">
            <a:avLst/>
          </a:prstGeom>
          <a:noFill/>
          <a:ln w="9525">
            <a:noFill/>
            <a:miter lim="800000"/>
            <a:headEnd/>
            <a:tailEnd/>
          </a:ln>
        </p:spPr>
        <p:txBody>
          <a:bodyPr>
            <a:spAutoFit/>
          </a:bodyPr>
          <a:lstStyle/>
          <a:p>
            <a:pPr>
              <a:spcBef>
                <a:spcPct val="50000"/>
              </a:spcBef>
            </a:pPr>
            <a:r>
              <a:rPr lang="en-US" altLang="ko-KR" sz="2200" dirty="0">
                <a:latin typeface="+mj-lt"/>
              </a:rPr>
              <a:t>Confirmation of a molecular formula is satisfactory when the</a:t>
            </a:r>
          </a:p>
          <a:p>
            <a:pPr>
              <a:spcBef>
                <a:spcPct val="50000"/>
              </a:spcBef>
            </a:pPr>
            <a:r>
              <a:rPr lang="en-US" altLang="ko-KR" sz="2200" dirty="0">
                <a:latin typeface="+mj-lt"/>
              </a:rPr>
              <a:t>calculated and experimentally determined percentages agree within </a:t>
            </a:r>
            <a:r>
              <a:rPr lang="en-US" altLang="ko-KR" sz="2200" dirty="0">
                <a:latin typeface="+mj-lt"/>
                <a:sym typeface="Symbol" pitchFamily="18" charset="2"/>
              </a:rPr>
              <a:t>0.3%.</a:t>
            </a:r>
            <a:endParaRPr lang="en-US" altLang="ko-KR" sz="2200" dirty="0">
              <a:latin typeface="+mj-lt"/>
            </a:endParaRPr>
          </a:p>
        </p:txBody>
      </p:sp>
      <p:sp>
        <p:nvSpPr>
          <p:cNvPr id="40977" name="TextBox 16"/>
          <p:cNvSpPr txBox="1">
            <a:spLocks noChangeArrowheads="1"/>
          </p:cNvSpPr>
          <p:nvPr/>
        </p:nvSpPr>
        <p:spPr bwMode="auto">
          <a:xfrm>
            <a:off x="1219200" y="152400"/>
            <a:ext cx="6477000" cy="708025"/>
          </a:xfrm>
          <a:prstGeom prst="rect">
            <a:avLst/>
          </a:prstGeom>
          <a:noFill/>
          <a:ln w="9525">
            <a:noFill/>
            <a:miter lim="800000"/>
            <a:headEnd/>
            <a:tailEnd/>
          </a:ln>
        </p:spPr>
        <p:txBody>
          <a:bodyPr>
            <a:spAutoFit/>
          </a:bodyPr>
          <a:lstStyle/>
          <a:p>
            <a:r>
              <a:rPr lang="en-US" altLang="ko-KR" sz="4000" b="1" i="1" dirty="0">
                <a:solidFill>
                  <a:srgbClr val="0000FF"/>
                </a:solidFill>
                <a:latin typeface="+mj-lt"/>
              </a:rPr>
              <a:t>Combustion analysis</a:t>
            </a:r>
            <a:endParaRPr lang="en-US" altLang="ko-KR" sz="4000" i="1" dirty="0">
              <a:solidFill>
                <a:srgbClr val="0000FF"/>
              </a:solidFill>
              <a:latin typeface="+mj-l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figure-27-03.JPG                                               00016B32&#10;production                     B8414635:"/>
          <p:cNvPicPr>
            <a:picLocks noChangeAspect="1" noChangeArrowheads="1"/>
          </p:cNvPicPr>
          <p:nvPr/>
        </p:nvPicPr>
        <p:blipFill>
          <a:blip r:embed="rId2" cstate="print"/>
          <a:srcRect/>
          <a:stretch>
            <a:fillRect/>
          </a:stretch>
        </p:blipFill>
        <p:spPr bwMode="auto">
          <a:xfrm>
            <a:off x="228600" y="1273175"/>
            <a:ext cx="8535988" cy="3146425"/>
          </a:xfrm>
          <a:prstGeom prst="rect">
            <a:avLst/>
          </a:prstGeom>
          <a:noFill/>
          <a:ln w="9525">
            <a:noFill/>
            <a:miter lim="800000"/>
            <a:headEnd/>
            <a:tailEnd/>
          </a:ln>
        </p:spPr>
      </p:pic>
      <p:sp>
        <p:nvSpPr>
          <p:cNvPr id="41987" name="Text Box 3"/>
          <p:cNvSpPr txBox="1">
            <a:spLocks noChangeArrowheads="1"/>
          </p:cNvSpPr>
          <p:nvPr/>
        </p:nvSpPr>
        <p:spPr bwMode="auto">
          <a:xfrm>
            <a:off x="838200" y="5181600"/>
            <a:ext cx="7772400" cy="430213"/>
          </a:xfrm>
          <a:prstGeom prst="rect">
            <a:avLst/>
          </a:prstGeom>
          <a:noFill/>
          <a:ln w="9525">
            <a:noFill/>
            <a:miter lim="800000"/>
            <a:headEnd/>
            <a:tailEnd/>
          </a:ln>
        </p:spPr>
        <p:txBody>
          <a:bodyPr>
            <a:spAutoFit/>
          </a:bodyPr>
          <a:lstStyle/>
          <a:p>
            <a:pPr>
              <a:spcBef>
                <a:spcPct val="50000"/>
              </a:spcBef>
            </a:pPr>
            <a:r>
              <a:rPr lang="en-US" altLang="ko-KR" sz="2200"/>
              <a:t>Gravimetric combustion analysis for carbon and hydrogen.</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304800" y="457200"/>
            <a:ext cx="8458200" cy="862013"/>
          </a:xfrm>
          <a:prstGeom prst="rect">
            <a:avLst/>
          </a:prstGeom>
          <a:noFill/>
          <a:ln w="9525">
            <a:noFill/>
            <a:miter lim="800000"/>
            <a:headEnd/>
            <a:tailEnd/>
          </a:ln>
        </p:spPr>
        <p:txBody>
          <a:bodyPr>
            <a:spAutoFit/>
          </a:bodyPr>
          <a:lstStyle/>
          <a:p>
            <a:pPr>
              <a:spcBef>
                <a:spcPct val="50000"/>
              </a:spcBef>
            </a:pPr>
            <a:r>
              <a:rPr lang="en-US" altLang="ko-KR" sz="2800" b="1">
                <a:solidFill>
                  <a:srgbClr val="0000FF"/>
                </a:solidFill>
              </a:rPr>
              <a:t>Example:</a:t>
            </a:r>
            <a:r>
              <a:rPr lang="en-US" altLang="ko-KR"/>
              <a:t>   </a:t>
            </a:r>
            <a:r>
              <a:rPr lang="en-US" altLang="ko-KR" sz="2200"/>
              <a:t>Determination of masses of  C, H by combustion          		analysis </a:t>
            </a:r>
          </a:p>
        </p:txBody>
      </p:sp>
      <p:sp>
        <p:nvSpPr>
          <p:cNvPr id="43011" name="Text Box 3"/>
          <p:cNvSpPr txBox="1">
            <a:spLocks noChangeArrowheads="1"/>
          </p:cNvSpPr>
          <p:nvPr/>
        </p:nvSpPr>
        <p:spPr bwMode="auto">
          <a:xfrm>
            <a:off x="762000" y="1524000"/>
            <a:ext cx="1600200" cy="1323975"/>
          </a:xfrm>
          <a:prstGeom prst="rect">
            <a:avLst/>
          </a:prstGeom>
          <a:noFill/>
          <a:ln w="9525">
            <a:solidFill>
              <a:schemeClr val="tx1"/>
            </a:solidFill>
            <a:miter lim="800000"/>
            <a:headEnd/>
            <a:tailEnd/>
          </a:ln>
        </p:spPr>
        <p:txBody>
          <a:bodyPr>
            <a:spAutoFit/>
          </a:bodyPr>
          <a:lstStyle/>
          <a:p>
            <a:pPr>
              <a:spcBef>
                <a:spcPct val="50000"/>
              </a:spcBef>
            </a:pPr>
            <a:r>
              <a:rPr lang="en-US" altLang="ko-KR" sz="2000"/>
              <a:t>Organic</a:t>
            </a:r>
          </a:p>
          <a:p>
            <a:pPr>
              <a:spcBef>
                <a:spcPct val="50000"/>
              </a:spcBef>
            </a:pPr>
            <a:r>
              <a:rPr lang="en-US" altLang="ko-KR" sz="2000"/>
              <a:t>compound</a:t>
            </a:r>
          </a:p>
          <a:p>
            <a:pPr>
              <a:spcBef>
                <a:spcPct val="50000"/>
              </a:spcBef>
            </a:pPr>
            <a:r>
              <a:rPr lang="en-US" altLang="ko-KR" sz="2000"/>
              <a:t>5.714mg</a:t>
            </a:r>
          </a:p>
        </p:txBody>
      </p:sp>
      <p:sp>
        <p:nvSpPr>
          <p:cNvPr id="43012" name="Line 4"/>
          <p:cNvSpPr>
            <a:spLocks noChangeShapeType="1"/>
          </p:cNvSpPr>
          <p:nvPr/>
        </p:nvSpPr>
        <p:spPr bwMode="auto">
          <a:xfrm>
            <a:off x="2667000" y="2286000"/>
            <a:ext cx="1066800" cy="0"/>
          </a:xfrm>
          <a:prstGeom prst="line">
            <a:avLst/>
          </a:prstGeom>
          <a:noFill/>
          <a:ln w="28575">
            <a:solidFill>
              <a:schemeClr val="tx1"/>
            </a:solidFill>
            <a:round/>
            <a:headEnd/>
            <a:tailEnd type="triangle" w="med" len="med"/>
          </a:ln>
        </p:spPr>
        <p:txBody>
          <a:bodyPr wrap="none" anchor="ctr"/>
          <a:lstStyle/>
          <a:p>
            <a:endParaRPr lang="en-US"/>
          </a:p>
        </p:txBody>
      </p:sp>
      <p:sp>
        <p:nvSpPr>
          <p:cNvPr id="43013" name="Text Box 5"/>
          <p:cNvSpPr txBox="1">
            <a:spLocks noChangeArrowheads="1"/>
          </p:cNvSpPr>
          <p:nvPr/>
        </p:nvSpPr>
        <p:spPr bwMode="auto">
          <a:xfrm>
            <a:off x="3886200" y="1752600"/>
            <a:ext cx="2362200" cy="862013"/>
          </a:xfrm>
          <a:prstGeom prst="rect">
            <a:avLst/>
          </a:prstGeom>
          <a:noFill/>
          <a:ln w="9525">
            <a:solidFill>
              <a:schemeClr val="tx1"/>
            </a:solidFill>
            <a:miter lim="800000"/>
            <a:headEnd/>
            <a:tailEnd/>
          </a:ln>
        </p:spPr>
        <p:txBody>
          <a:bodyPr>
            <a:spAutoFit/>
          </a:bodyPr>
          <a:lstStyle/>
          <a:p>
            <a:pPr>
              <a:spcBef>
                <a:spcPct val="50000"/>
              </a:spcBef>
            </a:pPr>
            <a:r>
              <a:rPr lang="en-US" altLang="ko-KR" sz="2000"/>
              <a:t>CO</a:t>
            </a:r>
            <a:r>
              <a:rPr lang="en-US" altLang="ko-KR" sz="2000" baseline="-25000"/>
              <a:t>2</a:t>
            </a:r>
            <a:r>
              <a:rPr lang="en-US" altLang="ko-KR" sz="2000"/>
              <a:t>  14.414 mg</a:t>
            </a:r>
          </a:p>
          <a:p>
            <a:pPr>
              <a:spcBef>
                <a:spcPct val="50000"/>
              </a:spcBef>
            </a:pPr>
            <a:r>
              <a:rPr lang="en-US" altLang="ko-KR" sz="2000"/>
              <a:t>H</a:t>
            </a:r>
            <a:r>
              <a:rPr lang="en-US" altLang="ko-KR" sz="2000" baseline="-25000"/>
              <a:t>2</a:t>
            </a:r>
            <a:r>
              <a:rPr lang="en-US" altLang="ko-KR" sz="2000"/>
              <a:t>O  2.529mg</a:t>
            </a:r>
          </a:p>
        </p:txBody>
      </p:sp>
      <p:sp>
        <p:nvSpPr>
          <p:cNvPr id="43014" name="Text Box 6"/>
          <p:cNvSpPr txBox="1">
            <a:spLocks noChangeArrowheads="1"/>
          </p:cNvSpPr>
          <p:nvPr/>
        </p:nvSpPr>
        <p:spPr bwMode="auto">
          <a:xfrm>
            <a:off x="2590800" y="1600200"/>
            <a:ext cx="1295400" cy="366713"/>
          </a:xfrm>
          <a:prstGeom prst="rect">
            <a:avLst/>
          </a:prstGeom>
          <a:noFill/>
          <a:ln w="9525">
            <a:noFill/>
            <a:miter lim="800000"/>
            <a:headEnd/>
            <a:tailEnd/>
          </a:ln>
        </p:spPr>
        <p:txBody>
          <a:bodyPr>
            <a:spAutoFit/>
          </a:bodyPr>
          <a:lstStyle/>
          <a:p>
            <a:pPr>
              <a:spcBef>
                <a:spcPct val="50000"/>
              </a:spcBef>
            </a:pPr>
            <a:r>
              <a:rPr lang="en-US" altLang="ko-KR">
                <a:latin typeface="Times New Roman" pitchFamily="18" charset="0"/>
              </a:rPr>
              <a:t>combust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3" descr="C:\DOCUME~1\user\LOCALS~1\Temp\magic.gif"/>
          <p:cNvPicPr>
            <a:picLocks noChangeAspect="1" noChangeArrowheads="1"/>
          </p:cNvPicPr>
          <p:nvPr/>
        </p:nvPicPr>
        <p:blipFill>
          <a:blip r:embed="rId2" cstate="print"/>
          <a:srcRect/>
          <a:stretch>
            <a:fillRect/>
          </a:stretch>
        </p:blipFill>
        <p:spPr bwMode="auto">
          <a:xfrm>
            <a:off x="0" y="0"/>
            <a:ext cx="127000" cy="127000"/>
          </a:xfrm>
          <a:prstGeom prst="rect">
            <a:avLst/>
          </a:prstGeom>
          <a:noFill/>
          <a:ln w="9525">
            <a:noFill/>
            <a:miter lim="800000"/>
            <a:headEnd/>
            <a:tailEnd/>
          </a:ln>
          <a:effectLst/>
        </p:spPr>
      </p:pic>
      <p:sp>
        <p:nvSpPr>
          <p:cNvPr id="59394" name="Text Box 2"/>
          <p:cNvSpPr txBox="1">
            <a:spLocks noChangeArrowheads="1"/>
          </p:cNvSpPr>
          <p:nvPr/>
        </p:nvSpPr>
        <p:spPr bwMode="auto">
          <a:xfrm>
            <a:off x="468312" y="549275"/>
            <a:ext cx="8675687" cy="6155531"/>
          </a:xfrm>
          <a:prstGeom prst="rect">
            <a:avLst/>
          </a:prstGeom>
          <a:noFill/>
          <a:ln w="9525">
            <a:noFill/>
            <a:miter lim="800000"/>
            <a:headEnd/>
            <a:tailEnd/>
          </a:ln>
          <a:effectLst/>
        </p:spPr>
        <p:txBody>
          <a:bodyPr wrap="square">
            <a:spAutoFit/>
          </a:bodyPr>
          <a:lstStyle/>
          <a:p>
            <a:pPr marL="342900" indent="-342900"/>
            <a:r>
              <a:rPr lang="en-US" altLang="ko-KR" sz="4000" b="1" dirty="0">
                <a:solidFill>
                  <a:srgbClr val="0000FF"/>
                </a:solidFill>
                <a:latin typeface="Times New Roman" pitchFamily="18" charset="0"/>
                <a:cs typeface="Times New Roman" pitchFamily="18" charset="0"/>
              </a:rPr>
              <a:t>Miscellaneous analytical methods</a:t>
            </a:r>
            <a:r>
              <a:rPr lang="en-US" altLang="ko-KR" sz="4000" b="1" dirty="0"/>
              <a:t> </a:t>
            </a:r>
          </a:p>
          <a:p>
            <a:pPr marL="342900" indent="-342900"/>
            <a:r>
              <a:rPr lang="en-US" altLang="ko-KR" b="0" dirty="0">
                <a:latin typeface="Arial"/>
              </a:rPr>
              <a:t> </a:t>
            </a:r>
            <a:r>
              <a:rPr lang="en-US" altLang="ko-KR" b="0" dirty="0"/>
              <a:t> </a:t>
            </a:r>
          </a:p>
          <a:p>
            <a:pPr marL="342900" indent="-342900">
              <a:buFontTx/>
              <a:buAutoNum type="arabicPeriod"/>
            </a:pPr>
            <a:r>
              <a:rPr lang="en-US" altLang="ko-KR" sz="2400" b="0" dirty="0">
                <a:latin typeface="Times New Roman" pitchFamily="18" charset="0"/>
              </a:rPr>
              <a:t>Mass spectrometry - mass-to-charge ratio of an </a:t>
            </a:r>
            <a:r>
              <a:rPr lang="en-US" altLang="ko-KR" sz="2400" b="0" dirty="0" err="1">
                <a:latin typeface="Times New Roman" pitchFamily="18" charset="0"/>
              </a:rPr>
              <a:t>analyte's</a:t>
            </a:r>
            <a:r>
              <a:rPr lang="en-US" altLang="ko-KR" sz="2400" b="0" dirty="0">
                <a:latin typeface="Times New Roman" pitchFamily="18" charset="0"/>
              </a:rPr>
              <a:t> decomposition products.</a:t>
            </a:r>
          </a:p>
          <a:p>
            <a:pPr marL="342900" indent="-342900">
              <a:buFontTx/>
              <a:buAutoNum type="arabicPeriod"/>
            </a:pPr>
            <a:endParaRPr lang="en-US" altLang="ko-KR" sz="2400" b="0" dirty="0">
              <a:latin typeface="Times New Roman" pitchFamily="18" charset="0"/>
            </a:endParaRPr>
          </a:p>
          <a:p>
            <a:pPr marL="342900" indent="-342900">
              <a:buFontTx/>
              <a:buAutoNum type="arabicPeriod"/>
            </a:pPr>
            <a:r>
              <a:rPr lang="en-US" altLang="ko-KR" sz="2400" b="0" dirty="0">
                <a:latin typeface="Times New Roman" pitchFamily="18" charset="0"/>
              </a:rPr>
              <a:t>Radiochemical methods - measuring rates of radioactive decay by an </a:t>
            </a:r>
            <a:r>
              <a:rPr lang="en-US" altLang="ko-KR" sz="2400" b="0" dirty="0" err="1">
                <a:latin typeface="Times New Roman" pitchFamily="18" charset="0"/>
              </a:rPr>
              <a:t>analyte</a:t>
            </a:r>
            <a:r>
              <a:rPr lang="en-US" altLang="ko-KR" sz="2400" b="0" dirty="0">
                <a:latin typeface="Times New Roman" pitchFamily="18" charset="0"/>
              </a:rPr>
              <a:t>. </a:t>
            </a:r>
          </a:p>
          <a:p>
            <a:pPr marL="342900" indent="-342900">
              <a:buFontTx/>
              <a:buAutoNum type="arabicPeriod"/>
            </a:pPr>
            <a:endParaRPr lang="en-US" altLang="ko-KR" sz="2400" b="0" dirty="0">
              <a:latin typeface="Times New Roman" pitchFamily="18" charset="0"/>
            </a:endParaRPr>
          </a:p>
          <a:p>
            <a:pPr marL="342900" indent="-342900"/>
            <a:r>
              <a:rPr lang="en-US" altLang="ko-KR" sz="2400" b="0" dirty="0">
                <a:latin typeface="Times New Roman" pitchFamily="18" charset="0"/>
              </a:rPr>
              <a:t>3.  Kinetics - measuring reaction rates. </a:t>
            </a:r>
          </a:p>
          <a:p>
            <a:pPr marL="342900" indent="-342900"/>
            <a:endParaRPr lang="en-US" altLang="ko-KR" sz="2400" b="0" dirty="0">
              <a:latin typeface="Times New Roman" pitchFamily="18" charset="0"/>
            </a:endParaRPr>
          </a:p>
          <a:p>
            <a:pPr marL="342900" indent="-342900"/>
            <a:r>
              <a:rPr lang="en-US" altLang="ko-KR" sz="2400" b="0" dirty="0">
                <a:latin typeface="Times New Roman" pitchFamily="18" charset="0"/>
              </a:rPr>
              <a:t>4.  Thermal conductivity. </a:t>
            </a:r>
          </a:p>
          <a:p>
            <a:pPr marL="342900" indent="-342900"/>
            <a:endParaRPr lang="en-US" altLang="ko-KR" sz="2400" b="0" dirty="0">
              <a:latin typeface="Times New Roman" pitchFamily="18" charset="0"/>
            </a:endParaRPr>
          </a:p>
          <a:p>
            <a:pPr marL="342900" indent="-342900"/>
            <a:r>
              <a:rPr lang="en-US" altLang="ko-KR" sz="2400" b="0" dirty="0">
                <a:latin typeface="Times New Roman" pitchFamily="18" charset="0"/>
              </a:rPr>
              <a:t>5.  Optical activity - measuring the interactions of an </a:t>
            </a:r>
            <a:r>
              <a:rPr lang="en-US" altLang="ko-KR" sz="2400" b="0" dirty="0" err="1">
                <a:latin typeface="Times New Roman" pitchFamily="18" charset="0"/>
              </a:rPr>
              <a:t>analyte</a:t>
            </a:r>
            <a:r>
              <a:rPr lang="en-US" altLang="ko-KR" sz="2400" b="0" dirty="0">
                <a:latin typeface="Times New Roman" pitchFamily="18" charset="0"/>
              </a:rPr>
              <a:t> with plane-polarized light. </a:t>
            </a:r>
          </a:p>
          <a:p>
            <a:pPr marL="342900" indent="-342900"/>
            <a:endParaRPr lang="en-US" altLang="ko-KR" sz="2400" b="0" dirty="0">
              <a:latin typeface="Times New Roman" pitchFamily="18" charset="0"/>
            </a:endParaRPr>
          </a:p>
          <a:p>
            <a:pPr marL="342900" indent="-342900"/>
            <a:r>
              <a:rPr lang="en-US" altLang="ko-KR" sz="2400" b="0" dirty="0">
                <a:latin typeface="Times New Roman" pitchFamily="18" charset="0"/>
              </a:rPr>
              <a:t>6.  </a:t>
            </a:r>
            <a:r>
              <a:rPr lang="en-US" altLang="ko-KR" sz="2400" b="0" dirty="0" err="1">
                <a:latin typeface="Times New Roman" pitchFamily="18" charset="0"/>
              </a:rPr>
              <a:t>Refractometry</a:t>
            </a:r>
            <a:r>
              <a:rPr lang="en-US" altLang="ko-KR" sz="2400" b="0" dirty="0">
                <a:latin typeface="Times New Roman" pitchFamily="18" charset="0"/>
              </a:rPr>
              <a:t> / Refractive index.</a:t>
            </a:r>
          </a:p>
        </p:txBody>
      </p:sp>
      <p:sp>
        <p:nvSpPr>
          <p:cNvPr id="4" name="Slide Number Placeholder 3"/>
          <p:cNvSpPr>
            <a:spLocks noGrp="1"/>
          </p:cNvSpPr>
          <p:nvPr>
            <p:ph type="sldNum" sz="quarter" idx="12"/>
          </p:nvPr>
        </p:nvSpPr>
        <p:spPr/>
        <p:txBody>
          <a:bodyPr/>
          <a:lstStyle/>
          <a:p>
            <a:fld id="{B980AA17-9AAD-4CAE-A59E-97155A547452}"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3" descr="C:\DOCUME~1\user\LOCALS~1\Temp\magic.gif"/>
          <p:cNvPicPr>
            <a:picLocks noChangeAspect="1" noChangeArrowheads="1"/>
          </p:cNvPicPr>
          <p:nvPr/>
        </p:nvPicPr>
        <p:blipFill>
          <a:blip r:embed="rId2" cstate="print"/>
          <a:srcRect/>
          <a:stretch>
            <a:fillRect/>
          </a:stretch>
        </p:blipFill>
        <p:spPr bwMode="auto">
          <a:xfrm>
            <a:off x="0" y="0"/>
            <a:ext cx="127000" cy="127000"/>
          </a:xfrm>
          <a:prstGeom prst="rect">
            <a:avLst/>
          </a:prstGeom>
          <a:noFill/>
          <a:ln w="9525">
            <a:noFill/>
            <a:miter lim="800000"/>
            <a:headEnd/>
            <a:tailEnd/>
          </a:ln>
          <a:effectLst/>
        </p:spPr>
      </p:pic>
      <p:sp>
        <p:nvSpPr>
          <p:cNvPr id="56322" name="Text Box 2"/>
          <p:cNvSpPr txBox="1">
            <a:spLocks noChangeArrowheads="1"/>
          </p:cNvSpPr>
          <p:nvPr/>
        </p:nvSpPr>
        <p:spPr bwMode="auto">
          <a:xfrm>
            <a:off x="539750" y="0"/>
            <a:ext cx="8375650" cy="6986528"/>
          </a:xfrm>
          <a:prstGeom prst="rect">
            <a:avLst/>
          </a:prstGeom>
          <a:noFill/>
          <a:ln w="9525">
            <a:noFill/>
            <a:miter lim="800000"/>
            <a:headEnd/>
            <a:tailEnd/>
          </a:ln>
          <a:effectLst/>
        </p:spPr>
        <p:txBody>
          <a:bodyPr wrap="square">
            <a:spAutoFit/>
          </a:bodyPr>
          <a:lstStyle/>
          <a:p>
            <a:pPr marL="342900" indent="-342900"/>
            <a:r>
              <a:rPr lang="en-US" altLang="ko-KR" sz="4000" b="1" dirty="0">
                <a:solidFill>
                  <a:srgbClr val="0000FF"/>
                </a:solidFill>
                <a:latin typeface="Times New Roman" pitchFamily="18" charset="0"/>
                <a:cs typeface="Times New Roman" pitchFamily="18" charset="0"/>
              </a:rPr>
              <a:t>Methods of Detecting </a:t>
            </a:r>
            <a:r>
              <a:rPr lang="en-US" altLang="ko-KR" sz="4000" b="1" dirty="0" err="1">
                <a:solidFill>
                  <a:srgbClr val="0000FF"/>
                </a:solidFill>
                <a:latin typeface="Times New Roman" pitchFamily="18" charset="0"/>
                <a:cs typeface="Times New Roman" pitchFamily="18" charset="0"/>
              </a:rPr>
              <a:t>Analytes</a:t>
            </a:r>
            <a:endParaRPr lang="en-US" altLang="ko-KR" sz="4000" b="1" dirty="0">
              <a:solidFill>
                <a:srgbClr val="0000FF"/>
              </a:solidFill>
              <a:latin typeface="Times New Roman" pitchFamily="18" charset="0"/>
              <a:cs typeface="Times New Roman" pitchFamily="18" charset="0"/>
            </a:endParaRPr>
          </a:p>
          <a:p>
            <a:pPr marL="342900" indent="-342900"/>
            <a:endParaRPr lang="en-US" altLang="ko-KR" sz="2400" b="0" dirty="0"/>
          </a:p>
          <a:p>
            <a:pPr marL="566738" indent="-566738">
              <a:buClr>
                <a:srgbClr val="FF0000"/>
              </a:buClr>
              <a:buFont typeface="Wingdings" pitchFamily="2" charset="2"/>
              <a:buChar char="Ø"/>
            </a:pPr>
            <a:r>
              <a:rPr lang="en-US" altLang="ko-KR" sz="2400" b="1" dirty="0">
                <a:latin typeface="Times New Roman" pitchFamily="18" charset="0"/>
              </a:rPr>
              <a:t>Physical means </a:t>
            </a:r>
          </a:p>
          <a:p>
            <a:pPr marL="800100" lvl="1" indent="-342900"/>
            <a:r>
              <a:rPr lang="en-US" altLang="ko-KR" sz="2400" b="0" dirty="0">
                <a:latin typeface="Times New Roman" pitchFamily="18" charset="0"/>
              </a:rPr>
              <a:t>   </a:t>
            </a:r>
            <a:r>
              <a:rPr lang="en-US" altLang="ko-KR" sz="2400" b="0" dirty="0" smtClean="0">
                <a:latin typeface="Times New Roman" pitchFamily="18" charset="0"/>
              </a:rPr>
              <a:t>		mass </a:t>
            </a:r>
            <a:endParaRPr lang="en-US" altLang="ko-KR" sz="2400" b="0" dirty="0">
              <a:latin typeface="Times New Roman" pitchFamily="18" charset="0"/>
            </a:endParaRPr>
          </a:p>
          <a:p>
            <a:pPr marL="800100" lvl="1" indent="-342900"/>
            <a:r>
              <a:rPr lang="en-US" altLang="ko-KR" sz="2400" b="0" dirty="0">
                <a:latin typeface="Times New Roman" pitchFamily="18" charset="0"/>
              </a:rPr>
              <a:t>   </a:t>
            </a:r>
            <a:r>
              <a:rPr lang="en-US" altLang="ko-KR" sz="2400" b="0" dirty="0" smtClean="0">
                <a:latin typeface="Times New Roman" pitchFamily="18" charset="0"/>
              </a:rPr>
              <a:t>		color </a:t>
            </a:r>
            <a:endParaRPr lang="en-US" altLang="ko-KR" sz="2400" b="0" dirty="0">
              <a:latin typeface="Times New Roman" pitchFamily="18" charset="0"/>
            </a:endParaRPr>
          </a:p>
          <a:p>
            <a:pPr marL="800100" lvl="1" indent="-342900"/>
            <a:r>
              <a:rPr lang="en-US" altLang="ko-KR" sz="2400" b="0" dirty="0">
                <a:latin typeface="Times New Roman" pitchFamily="18" charset="0"/>
              </a:rPr>
              <a:t>   </a:t>
            </a:r>
            <a:r>
              <a:rPr lang="en-US" altLang="ko-KR" sz="2400" b="0" dirty="0" smtClean="0">
                <a:latin typeface="Times New Roman" pitchFamily="18" charset="0"/>
              </a:rPr>
              <a:t>		refractive </a:t>
            </a:r>
            <a:r>
              <a:rPr lang="en-US" altLang="ko-KR" sz="2400" b="0" dirty="0">
                <a:latin typeface="Times New Roman" pitchFamily="18" charset="0"/>
              </a:rPr>
              <a:t>index </a:t>
            </a:r>
          </a:p>
          <a:p>
            <a:pPr marL="800100" lvl="1" indent="-342900"/>
            <a:r>
              <a:rPr lang="en-US" altLang="ko-KR" sz="2400" b="0" dirty="0">
                <a:latin typeface="Times New Roman" pitchFamily="18" charset="0"/>
              </a:rPr>
              <a:t>   </a:t>
            </a:r>
            <a:r>
              <a:rPr lang="en-US" altLang="ko-KR" sz="2400" b="0" dirty="0" smtClean="0">
                <a:latin typeface="Times New Roman" pitchFamily="18" charset="0"/>
              </a:rPr>
              <a:t>		thermal </a:t>
            </a:r>
            <a:r>
              <a:rPr lang="en-US" altLang="ko-KR" sz="2400" b="0" dirty="0">
                <a:latin typeface="Times New Roman" pitchFamily="18" charset="0"/>
              </a:rPr>
              <a:t>conductivity </a:t>
            </a:r>
          </a:p>
          <a:p>
            <a:pPr marL="342900" indent="-342900">
              <a:buClr>
                <a:srgbClr val="FF0000"/>
              </a:buClr>
              <a:buFont typeface="Wingdings" pitchFamily="2" charset="2"/>
              <a:buChar char="Ø"/>
            </a:pPr>
            <a:r>
              <a:rPr lang="en-US" altLang="ko-KR" sz="2400" b="0" dirty="0">
                <a:latin typeface="Times New Roman" pitchFamily="18" charset="0"/>
              </a:rPr>
              <a:t>    </a:t>
            </a:r>
            <a:r>
              <a:rPr lang="en-US" altLang="ko-KR" sz="2400" b="1" dirty="0">
                <a:latin typeface="Times New Roman" pitchFamily="18" charset="0"/>
              </a:rPr>
              <a:t>with electromagnetic radiation (Spectroscopy) </a:t>
            </a:r>
          </a:p>
          <a:p>
            <a:pPr marL="800100" lvl="1" indent="-342900"/>
            <a:r>
              <a:rPr lang="en-US" altLang="ko-KR" sz="2400" b="0" dirty="0">
                <a:latin typeface="Times New Roman" pitchFamily="18" charset="0"/>
              </a:rPr>
              <a:t>      </a:t>
            </a:r>
            <a:r>
              <a:rPr lang="en-US" altLang="ko-KR" sz="2400" b="0" dirty="0" smtClean="0">
                <a:latin typeface="Times New Roman" pitchFamily="18" charset="0"/>
              </a:rPr>
              <a:t>absorption </a:t>
            </a:r>
            <a:endParaRPr lang="en-US" altLang="ko-KR" sz="2400" b="0" dirty="0">
              <a:latin typeface="Times New Roman" pitchFamily="18" charset="0"/>
            </a:endParaRPr>
          </a:p>
          <a:p>
            <a:pPr marL="800100" lvl="1" indent="-342900"/>
            <a:r>
              <a:rPr lang="en-US" altLang="ko-KR" sz="2400" b="0" dirty="0">
                <a:latin typeface="Times New Roman" pitchFamily="18" charset="0"/>
              </a:rPr>
              <a:t>      </a:t>
            </a:r>
            <a:r>
              <a:rPr lang="en-US" altLang="ko-KR" sz="2400" b="0" dirty="0" smtClean="0">
                <a:latin typeface="Times New Roman" pitchFamily="18" charset="0"/>
              </a:rPr>
              <a:t>emission </a:t>
            </a:r>
            <a:endParaRPr lang="en-US" altLang="ko-KR" sz="2400" b="0" dirty="0">
              <a:latin typeface="Times New Roman" pitchFamily="18" charset="0"/>
            </a:endParaRPr>
          </a:p>
          <a:p>
            <a:pPr marL="800100" lvl="1" indent="-342900"/>
            <a:r>
              <a:rPr lang="en-US" altLang="ko-KR" sz="2400" b="0" dirty="0">
                <a:latin typeface="Times New Roman" pitchFamily="18" charset="0"/>
              </a:rPr>
              <a:t>      </a:t>
            </a:r>
            <a:r>
              <a:rPr lang="en-US" altLang="ko-KR" sz="2400" b="0" dirty="0" smtClean="0">
                <a:latin typeface="Times New Roman" pitchFamily="18" charset="0"/>
              </a:rPr>
              <a:t>scattering </a:t>
            </a:r>
            <a:endParaRPr lang="en-US" altLang="ko-KR" sz="2400" b="0" dirty="0">
              <a:latin typeface="Times New Roman" pitchFamily="18" charset="0"/>
            </a:endParaRPr>
          </a:p>
          <a:p>
            <a:pPr marL="342900" indent="-342900">
              <a:buClr>
                <a:srgbClr val="FF0000"/>
              </a:buClr>
              <a:buFont typeface="Wingdings" pitchFamily="2" charset="2"/>
              <a:buChar char="Ø"/>
            </a:pPr>
            <a:r>
              <a:rPr lang="en-US" altLang="ko-KR" sz="2400" b="0" dirty="0">
                <a:latin typeface="Times New Roman" pitchFamily="18" charset="0"/>
              </a:rPr>
              <a:t>    </a:t>
            </a:r>
            <a:r>
              <a:rPr lang="en-US" altLang="ko-KR" sz="2400" b="1" dirty="0">
                <a:latin typeface="Times New Roman" pitchFamily="18" charset="0"/>
              </a:rPr>
              <a:t>by an electric charge </a:t>
            </a:r>
          </a:p>
          <a:p>
            <a:pPr marL="800100" lvl="1" indent="-342900"/>
            <a:r>
              <a:rPr lang="en-US" altLang="ko-KR" sz="2400" b="0" dirty="0">
                <a:latin typeface="Times New Roman" pitchFamily="18" charset="0"/>
              </a:rPr>
              <a:t>        </a:t>
            </a:r>
            <a:r>
              <a:rPr lang="en-US" altLang="ko-KR" sz="2400" b="0" dirty="0" smtClean="0">
                <a:latin typeface="Times New Roman" pitchFamily="18" charset="0"/>
              </a:rPr>
              <a:t>electrochemistry </a:t>
            </a:r>
            <a:endParaRPr lang="en-US" altLang="ko-KR" sz="2400" b="0" dirty="0">
              <a:latin typeface="Times New Roman" pitchFamily="18" charset="0"/>
            </a:endParaRPr>
          </a:p>
          <a:p>
            <a:pPr marL="800100" lvl="1" indent="-342900"/>
            <a:r>
              <a:rPr lang="en-US" altLang="ko-KR" sz="2400" b="0" dirty="0">
                <a:latin typeface="Times New Roman" pitchFamily="18" charset="0"/>
              </a:rPr>
              <a:t>   </a:t>
            </a:r>
            <a:r>
              <a:rPr lang="en-US" altLang="ko-KR" sz="2400" b="0" dirty="0" smtClean="0">
                <a:latin typeface="Times New Roman" pitchFamily="18" charset="0"/>
              </a:rPr>
              <a:t>		  mass </a:t>
            </a:r>
            <a:r>
              <a:rPr lang="en-US" altLang="ko-KR" sz="2400" b="0" dirty="0">
                <a:latin typeface="Times New Roman" pitchFamily="18" charset="0"/>
              </a:rPr>
              <a:t>spectrometry </a:t>
            </a:r>
          </a:p>
          <a:p>
            <a:pPr marL="342900" indent="-342900"/>
            <a:endParaRPr lang="en-US" altLang="ko-KR" sz="2400" b="0" dirty="0">
              <a:latin typeface="Times New Roman" pitchFamily="18" charset="0"/>
            </a:endParaRPr>
          </a:p>
          <a:p>
            <a:pPr marL="342900" indent="-342900"/>
            <a:r>
              <a:rPr lang="en-US" altLang="ko-KR" sz="2400" b="0" dirty="0" smtClean="0">
                <a:latin typeface="Times New Roman" pitchFamily="18" charset="0"/>
              </a:rPr>
              <a:t>There </a:t>
            </a:r>
            <a:r>
              <a:rPr lang="en-US" altLang="ko-KR" sz="2400" b="0" dirty="0">
                <a:latin typeface="Times New Roman" pitchFamily="18" charset="0"/>
              </a:rPr>
              <a:t>are a limited number of ways to detect an </a:t>
            </a:r>
            <a:r>
              <a:rPr lang="en-US" altLang="ko-KR" sz="2400" b="0" dirty="0" err="1">
                <a:latin typeface="Times New Roman" pitchFamily="18" charset="0"/>
              </a:rPr>
              <a:t>analyte</a:t>
            </a:r>
            <a:r>
              <a:rPr lang="en-US" altLang="ko-KR" sz="2400" b="0" dirty="0">
                <a:latin typeface="Times New Roman" pitchFamily="18" charset="0"/>
              </a:rPr>
              <a:t>. However, in each of the above general categories there are a large multitude of specific analytical techniques. </a:t>
            </a:r>
          </a:p>
        </p:txBody>
      </p:sp>
      <p:sp>
        <p:nvSpPr>
          <p:cNvPr id="4" name="Slide Number Placeholder 3"/>
          <p:cNvSpPr>
            <a:spLocks noGrp="1"/>
          </p:cNvSpPr>
          <p:nvPr>
            <p:ph type="sldNum" sz="quarter" idx="12"/>
          </p:nvPr>
        </p:nvSpPr>
        <p:spPr/>
        <p:txBody>
          <a:bodyPr/>
          <a:lstStyle/>
          <a:p>
            <a:fld id="{B980AA17-9AAD-4CAE-A59E-97155A547452}"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C:\DOCUME~1\user\LOCALS~1\Temp\magic.gif"/>
          <p:cNvPicPr>
            <a:picLocks noChangeAspect="1" noChangeArrowheads="1"/>
          </p:cNvPicPr>
          <p:nvPr/>
        </p:nvPicPr>
        <p:blipFill>
          <a:blip r:embed="rId2" cstate="print"/>
          <a:srcRect/>
          <a:stretch>
            <a:fillRect/>
          </a:stretch>
        </p:blipFill>
        <p:spPr bwMode="auto">
          <a:xfrm>
            <a:off x="0" y="0"/>
            <a:ext cx="127000" cy="127000"/>
          </a:xfrm>
          <a:prstGeom prst="rect">
            <a:avLst/>
          </a:prstGeom>
          <a:noFill/>
          <a:ln w="9525">
            <a:noFill/>
            <a:miter lim="800000"/>
            <a:headEnd/>
            <a:tailEnd/>
          </a:ln>
          <a:effectLst/>
        </p:spPr>
      </p:pic>
      <p:sp>
        <p:nvSpPr>
          <p:cNvPr id="6151" name="Text Box 7"/>
          <p:cNvSpPr txBox="1">
            <a:spLocks noChangeArrowheads="1"/>
          </p:cNvSpPr>
          <p:nvPr/>
        </p:nvSpPr>
        <p:spPr bwMode="auto">
          <a:xfrm>
            <a:off x="381000" y="1219200"/>
            <a:ext cx="7920037" cy="5262979"/>
          </a:xfrm>
          <a:prstGeom prst="rect">
            <a:avLst/>
          </a:prstGeom>
          <a:noFill/>
          <a:ln w="9525">
            <a:noFill/>
            <a:miter lim="800000"/>
            <a:headEnd/>
            <a:tailEnd/>
          </a:ln>
          <a:effectLst/>
        </p:spPr>
        <p:txBody>
          <a:bodyPr>
            <a:spAutoFit/>
          </a:bodyPr>
          <a:lstStyle/>
          <a:p>
            <a:pPr marL="342900" indent="-342900"/>
            <a:r>
              <a:rPr lang="en-US" altLang="ko-KR" sz="2400" b="0" dirty="0" smtClean="0">
                <a:latin typeface="Times New Roman" pitchFamily="18" charset="0"/>
              </a:rPr>
              <a:t>1</a:t>
            </a:r>
            <a:r>
              <a:rPr lang="en-US" altLang="ko-KR" sz="2400" b="0" dirty="0">
                <a:latin typeface="Times New Roman" pitchFamily="18" charset="0"/>
              </a:rPr>
              <a:t>.  Select a method: accuracy, reliability, time and cost, complexity of sample  </a:t>
            </a:r>
            <a:r>
              <a:rPr lang="en-US" altLang="ko-KR" sz="2400" b="0" dirty="0">
                <a:latin typeface="Arial"/>
              </a:rPr>
              <a:t> </a:t>
            </a:r>
            <a:r>
              <a:rPr lang="en-US" altLang="ko-KR" sz="2400" b="0" dirty="0"/>
              <a:t> </a:t>
            </a:r>
          </a:p>
          <a:p>
            <a:pPr marL="342900" indent="-342900">
              <a:spcBef>
                <a:spcPct val="50000"/>
              </a:spcBef>
            </a:pPr>
            <a:r>
              <a:rPr lang="en-US" altLang="ko-KR" sz="2400" b="0" dirty="0">
                <a:latin typeface="Times New Roman" pitchFamily="18" charset="0"/>
              </a:rPr>
              <a:t>         e.g., blood samples, pharmaceutical products.</a:t>
            </a:r>
          </a:p>
          <a:p>
            <a:pPr marL="342900" indent="-342900">
              <a:spcBef>
                <a:spcPct val="50000"/>
              </a:spcBef>
            </a:pPr>
            <a:r>
              <a:rPr lang="en-US" altLang="ko-KR" sz="2400" b="0" dirty="0">
                <a:latin typeface="Times New Roman" pitchFamily="18" charset="0"/>
              </a:rPr>
              <a:t>2.  Sampling: obtaining “a representative sample”, especially important  for mass products.</a:t>
            </a:r>
          </a:p>
          <a:p>
            <a:pPr marL="342900" indent="-342900"/>
            <a:endParaRPr lang="en-US" altLang="ko-KR" sz="2400" b="0" dirty="0">
              <a:latin typeface="Times New Roman" pitchFamily="18" charset="0"/>
            </a:endParaRPr>
          </a:p>
          <a:p>
            <a:pPr marL="342900" indent="-342900"/>
            <a:r>
              <a:rPr lang="en-US" altLang="ko-KR" sz="2400" b="0" dirty="0">
                <a:latin typeface="Times New Roman" pitchFamily="18" charset="0"/>
              </a:rPr>
              <a:t>3.  Sample preparation and handling</a:t>
            </a:r>
          </a:p>
          <a:p>
            <a:pPr marL="800100" lvl="1" indent="-342900"/>
            <a:r>
              <a:rPr lang="en-US" altLang="ko-KR" sz="2400" b="0" dirty="0">
                <a:latin typeface="Times New Roman" pitchFamily="18" charset="0"/>
              </a:rPr>
              <a:t>        a)   Dissolution or digestion of samples</a:t>
            </a:r>
          </a:p>
          <a:p>
            <a:pPr marL="800100" lvl="1" indent="-342900"/>
            <a:r>
              <a:rPr lang="en-US" altLang="ko-KR" sz="2400" b="0" dirty="0">
                <a:latin typeface="Times New Roman" pitchFamily="18" charset="0"/>
              </a:rPr>
              <a:t>               </a:t>
            </a:r>
            <a:r>
              <a:rPr lang="en-US" altLang="ko-KR" sz="2400" b="0" dirty="0" smtClean="0">
                <a:latin typeface="Times New Roman" pitchFamily="18" charset="0"/>
              </a:rPr>
              <a:t>Avoiding </a:t>
            </a:r>
            <a:r>
              <a:rPr lang="en-US" altLang="ko-KR" sz="2400" b="0" dirty="0">
                <a:latin typeface="Times New Roman" pitchFamily="18" charset="0"/>
              </a:rPr>
              <a:t>decomposition conditions. This is </a:t>
            </a:r>
            <a:r>
              <a:rPr lang="en-US" altLang="ko-KR" sz="2400" b="0" dirty="0" smtClean="0">
                <a:latin typeface="Times New Roman" pitchFamily="18" charset="0"/>
              </a:rPr>
              <a:t>   </a:t>
            </a:r>
          </a:p>
          <a:p>
            <a:pPr marL="800100" lvl="1" indent="-342900"/>
            <a:r>
              <a:rPr lang="en-US" altLang="ko-KR" sz="2400" dirty="0" smtClean="0">
                <a:latin typeface="Times New Roman" pitchFamily="18" charset="0"/>
              </a:rPr>
              <a:t>               </a:t>
            </a:r>
            <a:r>
              <a:rPr lang="en-US" altLang="ko-KR" sz="2400" b="0" dirty="0" smtClean="0">
                <a:latin typeface="Times New Roman" pitchFamily="18" charset="0"/>
              </a:rPr>
              <a:t>especially </a:t>
            </a:r>
            <a:r>
              <a:rPr lang="en-US" altLang="ko-KR" sz="2400" b="0" dirty="0">
                <a:latin typeface="Times New Roman" pitchFamily="18" charset="0"/>
              </a:rPr>
              <a:t>troublesome for biological samples.</a:t>
            </a:r>
          </a:p>
          <a:p>
            <a:pPr marL="800100" lvl="1" indent="-342900"/>
            <a:r>
              <a:rPr lang="en-US" altLang="ko-KR" sz="2400" b="0" dirty="0">
                <a:latin typeface="Times New Roman" pitchFamily="18" charset="0"/>
              </a:rPr>
              <a:t>        b)   Preparation of solid samples : </a:t>
            </a:r>
          </a:p>
          <a:p>
            <a:pPr marL="800100" lvl="1" indent="-342900"/>
            <a:r>
              <a:rPr lang="en-US" altLang="ko-KR" sz="2400" b="0" dirty="0">
                <a:latin typeface="Times New Roman" pitchFamily="18" charset="0"/>
              </a:rPr>
              <a:t>               </a:t>
            </a:r>
            <a:r>
              <a:rPr lang="en-US" altLang="ko-KR" sz="2400" b="0" dirty="0" smtClean="0">
                <a:latin typeface="Times New Roman" pitchFamily="18" charset="0"/>
              </a:rPr>
              <a:t>Solids </a:t>
            </a:r>
            <a:r>
              <a:rPr lang="en-US" altLang="ko-KR" sz="2400" b="0" dirty="0">
                <a:latin typeface="Times New Roman" pitchFamily="18" charset="0"/>
              </a:rPr>
              <a:t>are usually ground to a suitable particulate </a:t>
            </a:r>
            <a:r>
              <a:rPr lang="en-US" altLang="ko-KR" sz="2400" b="0" dirty="0" smtClean="0">
                <a:latin typeface="Times New Roman" pitchFamily="18" charset="0"/>
              </a:rPr>
              <a:t>   </a:t>
            </a:r>
          </a:p>
          <a:p>
            <a:pPr marL="800100" lvl="1" indent="-342900"/>
            <a:r>
              <a:rPr lang="en-US" altLang="ko-KR" sz="2400" dirty="0" smtClean="0">
                <a:latin typeface="Times New Roman" pitchFamily="18" charset="0"/>
              </a:rPr>
              <a:t>               </a:t>
            </a:r>
            <a:r>
              <a:rPr lang="en-US" altLang="ko-KR" sz="2400" b="0" dirty="0" smtClean="0">
                <a:latin typeface="Times New Roman" pitchFamily="18" charset="0"/>
              </a:rPr>
              <a:t>size </a:t>
            </a:r>
            <a:r>
              <a:rPr lang="en-US" altLang="ko-KR" sz="2400" b="0" dirty="0">
                <a:latin typeface="Times New Roman" pitchFamily="18" charset="0"/>
              </a:rPr>
              <a:t>to get a homogeneous sample.</a:t>
            </a:r>
            <a:r>
              <a:rPr lang="en-US" altLang="ko-KR" sz="2400" dirty="0"/>
              <a:t> </a:t>
            </a:r>
          </a:p>
        </p:txBody>
      </p:sp>
      <p:sp>
        <p:nvSpPr>
          <p:cNvPr id="5" name="TextBox 4"/>
          <p:cNvSpPr txBox="1"/>
          <p:nvPr/>
        </p:nvSpPr>
        <p:spPr>
          <a:xfrm>
            <a:off x="304800" y="344269"/>
            <a:ext cx="8610600" cy="646331"/>
          </a:xfrm>
          <a:prstGeom prst="rect">
            <a:avLst/>
          </a:prstGeom>
          <a:noFill/>
        </p:spPr>
        <p:txBody>
          <a:bodyPr wrap="square" rtlCol="0">
            <a:spAutoFit/>
          </a:bodyPr>
          <a:lstStyle/>
          <a:p>
            <a:r>
              <a:rPr lang="en-US" altLang="ko-KR" sz="3600" b="1" dirty="0" smtClean="0">
                <a:solidFill>
                  <a:srgbClr val="0000FF"/>
                </a:solidFill>
                <a:latin typeface="Times New Roman" pitchFamily="18" charset="0"/>
                <a:cs typeface="Times New Roman" pitchFamily="18" charset="0"/>
              </a:rPr>
              <a:t>Steps in a Typical Quantitative Analysis</a:t>
            </a:r>
          </a:p>
        </p:txBody>
      </p:sp>
      <p:sp>
        <p:nvSpPr>
          <p:cNvPr id="6" name="Slide Number Placeholder 5"/>
          <p:cNvSpPr>
            <a:spLocks noGrp="1"/>
          </p:cNvSpPr>
          <p:nvPr>
            <p:ph type="sldNum" sz="quarter" idx="12"/>
          </p:nvPr>
        </p:nvSpPr>
        <p:spPr/>
        <p:txBody>
          <a:bodyPr/>
          <a:lstStyle/>
          <a:p>
            <a:fld id="{B980AA17-9AAD-4CAE-A59E-97155A547452}"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15400" cy="868362"/>
          </a:xfrm>
        </p:spPr>
        <p:txBody>
          <a:bodyPr>
            <a:noAutofit/>
          </a:bodyPr>
          <a:lstStyle/>
          <a:p>
            <a:r>
              <a:rPr lang="en-US" altLang="ko-KR" sz="3600" b="1" dirty="0" smtClean="0">
                <a:solidFill>
                  <a:srgbClr val="0000FF"/>
                </a:solidFill>
                <a:latin typeface="Times New Roman" pitchFamily="18" charset="0"/>
                <a:cs typeface="Times New Roman" pitchFamily="18" charset="0"/>
              </a:rPr>
              <a:t>Steps in a Typical Quantitative Analysis</a:t>
            </a:r>
            <a:endParaRPr lang="en-US" sz="3600" b="1"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8229600" cy="4953000"/>
          </a:xfrm>
        </p:spPr>
        <p:txBody>
          <a:bodyPr>
            <a:normAutofit fontScale="77500" lnSpcReduction="20000"/>
          </a:bodyPr>
          <a:lstStyle/>
          <a:p>
            <a:pPr marL="457200" lvl="1" indent="-398463">
              <a:buNone/>
            </a:pPr>
            <a:r>
              <a:rPr lang="en-US" altLang="ko-KR" dirty="0" smtClean="0">
                <a:latin typeface="Times New Roman" pitchFamily="18" charset="0"/>
              </a:rPr>
              <a:t>4</a:t>
            </a:r>
            <a:r>
              <a:rPr lang="en-US" altLang="ko-KR" sz="3100" dirty="0" smtClean="0">
                <a:latin typeface="Times New Roman" pitchFamily="18" charset="0"/>
              </a:rPr>
              <a:t>.  Define replicate sample: accuracy, reliability and cost</a:t>
            </a:r>
          </a:p>
          <a:p>
            <a:endParaRPr lang="en-US" altLang="ko-KR" dirty="0" smtClean="0">
              <a:latin typeface="Times New Roman" pitchFamily="18" charset="0"/>
            </a:endParaRPr>
          </a:p>
          <a:p>
            <a:pPr>
              <a:buNone/>
            </a:pPr>
            <a:r>
              <a:rPr lang="en-US" altLang="ko-KR" dirty="0" smtClean="0">
                <a:latin typeface="Times New Roman" pitchFamily="18" charset="0"/>
              </a:rPr>
              <a:t>5.  Eliminating interferences: blank control</a:t>
            </a:r>
          </a:p>
          <a:p>
            <a:pPr>
              <a:buNone/>
            </a:pPr>
            <a:endParaRPr lang="en-US" altLang="ko-KR" dirty="0" smtClean="0">
              <a:latin typeface="Times New Roman" pitchFamily="18" charset="0"/>
            </a:endParaRPr>
          </a:p>
          <a:p>
            <a:pPr>
              <a:buNone/>
            </a:pPr>
            <a:r>
              <a:rPr lang="en-US" altLang="ko-KR" dirty="0" smtClean="0">
                <a:latin typeface="Times New Roman" pitchFamily="18" charset="0"/>
              </a:rPr>
              <a:t>6.  Calibration and measurement        C</a:t>
            </a:r>
            <a:r>
              <a:rPr lang="en-US" altLang="ko-KR" baseline="-25000" dirty="0" smtClean="0">
                <a:latin typeface="Times New Roman" pitchFamily="18" charset="0"/>
              </a:rPr>
              <a:t>A</a:t>
            </a:r>
            <a:r>
              <a:rPr lang="en-US" altLang="ko-KR" dirty="0" smtClean="0">
                <a:latin typeface="Times New Roman" pitchFamily="18" charset="0"/>
              </a:rPr>
              <a:t>= </a:t>
            </a:r>
            <a:r>
              <a:rPr lang="en-US" altLang="ko-KR" i="1" dirty="0" err="1" smtClean="0">
                <a:latin typeface="Times New Roman" pitchFamily="18" charset="0"/>
              </a:rPr>
              <a:t>kX</a:t>
            </a:r>
            <a:endParaRPr lang="en-US" altLang="ko-KR" i="1" dirty="0" smtClean="0">
              <a:latin typeface="Times New Roman" pitchFamily="18" charset="0"/>
            </a:endParaRPr>
          </a:p>
          <a:p>
            <a:pPr>
              <a:buNone/>
            </a:pPr>
            <a:endParaRPr lang="en-US" altLang="ko-KR" dirty="0" smtClean="0">
              <a:latin typeface="Times New Roman" pitchFamily="18" charset="0"/>
            </a:endParaRPr>
          </a:p>
          <a:p>
            <a:pPr>
              <a:buNone/>
            </a:pPr>
            <a:r>
              <a:rPr lang="en-US" altLang="ko-KR" dirty="0" smtClean="0">
                <a:latin typeface="Times New Roman" pitchFamily="18" charset="0"/>
              </a:rPr>
              <a:t>7.  Calculation and data reduction</a:t>
            </a:r>
          </a:p>
          <a:p>
            <a:pPr>
              <a:buNone/>
            </a:pPr>
            <a:endParaRPr lang="en-US" altLang="ko-KR" dirty="0" smtClean="0">
              <a:latin typeface="Times New Roman" pitchFamily="18" charset="0"/>
            </a:endParaRPr>
          </a:p>
          <a:p>
            <a:pPr>
              <a:buNone/>
            </a:pPr>
            <a:r>
              <a:rPr lang="en-US" altLang="ko-KR" dirty="0" smtClean="0">
                <a:latin typeface="Times New Roman" pitchFamily="18" charset="0"/>
              </a:rPr>
              <a:t>8.  Evaluating results and estimating their reliability   </a:t>
            </a:r>
          </a:p>
          <a:p>
            <a:pPr>
              <a:buNone/>
            </a:pPr>
            <a:r>
              <a:rPr lang="en-US" altLang="ko-KR" dirty="0" smtClean="0"/>
              <a:t>        	</a:t>
            </a:r>
          </a:p>
          <a:p>
            <a:pPr>
              <a:buNone/>
            </a:pPr>
            <a:r>
              <a:rPr lang="en-US" altLang="ko-KR" sz="2800" dirty="0" smtClean="0">
                <a:solidFill>
                  <a:srgbClr val="C00000"/>
                </a:solidFill>
                <a:latin typeface="Times New Roman" pitchFamily="18" charset="0"/>
              </a:rPr>
              <a:t>		</a:t>
            </a:r>
            <a:r>
              <a:rPr lang="en-US" altLang="ko-KR" sz="3100" dirty="0" smtClean="0">
                <a:solidFill>
                  <a:srgbClr val="C00000"/>
                </a:solidFill>
                <a:latin typeface="Times New Roman" pitchFamily="18" charset="0"/>
              </a:rPr>
              <a:t>This requires appropriate use of statistics.</a:t>
            </a:r>
          </a:p>
          <a:p>
            <a:pPr>
              <a:buNone/>
            </a:pPr>
            <a:r>
              <a:rPr lang="en-US" altLang="ko-KR" sz="3100" dirty="0" smtClean="0">
                <a:solidFill>
                  <a:srgbClr val="C00000"/>
                </a:solidFill>
                <a:latin typeface="Times New Roman" pitchFamily="18" charset="0"/>
              </a:rPr>
              <a:t>             An analytical result without an estimate of reliability </a:t>
            </a:r>
          </a:p>
          <a:p>
            <a:pPr>
              <a:buNone/>
            </a:pPr>
            <a:r>
              <a:rPr lang="en-US" altLang="ko-KR" sz="3100" dirty="0" smtClean="0">
                <a:solidFill>
                  <a:srgbClr val="C00000"/>
                </a:solidFill>
                <a:latin typeface="Times New Roman" pitchFamily="18" charset="0"/>
              </a:rPr>
              <a:t>             is of no value.</a:t>
            </a:r>
            <a:endParaRPr lang="en-US" sz="3100" dirty="0">
              <a:solidFill>
                <a:srgbClr val="C00000"/>
              </a:solidFill>
            </a:endParaRPr>
          </a:p>
        </p:txBody>
      </p:sp>
      <p:sp>
        <p:nvSpPr>
          <p:cNvPr id="4" name="Slide Number Placeholder 3"/>
          <p:cNvSpPr>
            <a:spLocks noGrp="1"/>
          </p:cNvSpPr>
          <p:nvPr>
            <p:ph type="sldNum" sz="quarter" idx="12"/>
          </p:nvPr>
        </p:nvSpPr>
        <p:spPr/>
        <p:txBody>
          <a:bodyPr/>
          <a:lstStyle/>
          <a:p>
            <a:fld id="{B980AA17-9AAD-4CAE-A59E-97155A547452}"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3" descr="C:\DOCUME~1\user\LOCALS~1\Temp\magic.gif"/>
          <p:cNvPicPr>
            <a:picLocks noChangeAspect="1" noChangeArrowheads="1"/>
          </p:cNvPicPr>
          <p:nvPr/>
        </p:nvPicPr>
        <p:blipFill>
          <a:blip r:embed="rId2" cstate="print"/>
          <a:srcRect/>
          <a:stretch>
            <a:fillRect/>
          </a:stretch>
        </p:blipFill>
        <p:spPr bwMode="auto">
          <a:xfrm>
            <a:off x="0" y="0"/>
            <a:ext cx="127000" cy="127000"/>
          </a:xfrm>
          <a:prstGeom prst="rect">
            <a:avLst/>
          </a:prstGeom>
          <a:noFill/>
          <a:ln w="9525">
            <a:noFill/>
            <a:miter lim="800000"/>
            <a:headEnd/>
            <a:tailEnd/>
          </a:ln>
          <a:effectLst/>
        </p:spPr>
      </p:pic>
      <p:sp>
        <p:nvSpPr>
          <p:cNvPr id="61442" name="Text Box 2"/>
          <p:cNvSpPr txBox="1">
            <a:spLocks noChangeArrowheads="1"/>
          </p:cNvSpPr>
          <p:nvPr/>
        </p:nvSpPr>
        <p:spPr bwMode="auto">
          <a:xfrm>
            <a:off x="611188" y="381000"/>
            <a:ext cx="8208962" cy="5816977"/>
          </a:xfrm>
          <a:prstGeom prst="rect">
            <a:avLst/>
          </a:prstGeom>
          <a:noFill/>
          <a:ln w="9525">
            <a:noFill/>
            <a:miter lim="800000"/>
            <a:headEnd/>
            <a:tailEnd/>
          </a:ln>
          <a:effectLst/>
        </p:spPr>
        <p:txBody>
          <a:bodyPr>
            <a:spAutoFit/>
          </a:bodyPr>
          <a:lstStyle/>
          <a:p>
            <a:pPr>
              <a:spcBef>
                <a:spcPct val="50000"/>
              </a:spcBef>
            </a:pPr>
            <a:r>
              <a:rPr lang="en-US" altLang="ko-KR" sz="3600" b="1" dirty="0">
                <a:solidFill>
                  <a:srgbClr val="0000FF"/>
                </a:solidFill>
                <a:latin typeface="Times New Roman" pitchFamily="18" charset="0"/>
                <a:cs typeface="Times New Roman" pitchFamily="18" charset="0"/>
              </a:rPr>
              <a:t>Specificity and Selectivity</a:t>
            </a:r>
          </a:p>
          <a:p>
            <a:pPr>
              <a:spcBef>
                <a:spcPct val="50000"/>
              </a:spcBef>
            </a:pPr>
            <a:endParaRPr lang="en-US" altLang="ko-KR" sz="2400" dirty="0">
              <a:latin typeface="Arial" charset="0"/>
            </a:endParaRPr>
          </a:p>
          <a:p>
            <a:pPr>
              <a:spcBef>
                <a:spcPct val="50000"/>
              </a:spcBef>
            </a:pPr>
            <a:r>
              <a:rPr lang="en-US" altLang="ko-KR" sz="2400" b="0" dirty="0">
                <a:latin typeface="Times New Roman" pitchFamily="18" charset="0"/>
              </a:rPr>
              <a:t>Techniques or reactions that work for only one </a:t>
            </a:r>
            <a:r>
              <a:rPr lang="en-US" altLang="ko-KR" sz="2400" b="0" dirty="0" err="1">
                <a:latin typeface="Times New Roman" pitchFamily="18" charset="0"/>
              </a:rPr>
              <a:t>analyte</a:t>
            </a:r>
            <a:r>
              <a:rPr lang="en-US" altLang="ko-KR" sz="2400" b="0" dirty="0">
                <a:latin typeface="Times New Roman" pitchFamily="18" charset="0"/>
              </a:rPr>
              <a:t> are said to be </a:t>
            </a:r>
            <a:r>
              <a:rPr lang="en-US" altLang="ko-KR" sz="2400" u="sng" dirty="0">
                <a:latin typeface="Times New Roman" pitchFamily="18" charset="0"/>
              </a:rPr>
              <a:t>specific</a:t>
            </a:r>
            <a:r>
              <a:rPr lang="en-US" altLang="ko-KR" sz="2400" b="0" dirty="0">
                <a:latin typeface="Times New Roman" pitchFamily="18" charset="0"/>
              </a:rPr>
              <a:t>.</a:t>
            </a:r>
          </a:p>
          <a:p>
            <a:pPr>
              <a:spcBef>
                <a:spcPct val="50000"/>
              </a:spcBef>
            </a:pPr>
            <a:r>
              <a:rPr lang="en-US" altLang="ko-KR" sz="2400" b="0" dirty="0" smtClean="0">
                <a:latin typeface="Times New Roman" pitchFamily="18" charset="0"/>
              </a:rPr>
              <a:t>Techniques </a:t>
            </a:r>
            <a:r>
              <a:rPr lang="en-US" altLang="ko-KR" sz="2400" b="0" dirty="0">
                <a:latin typeface="Times New Roman" pitchFamily="18" charset="0"/>
              </a:rPr>
              <a:t>or reactions that apply for only a few </a:t>
            </a:r>
            <a:r>
              <a:rPr lang="en-US" altLang="ko-KR" sz="2400" b="0" dirty="0" err="1">
                <a:latin typeface="Times New Roman" pitchFamily="18" charset="0"/>
              </a:rPr>
              <a:t>analytes</a:t>
            </a:r>
            <a:r>
              <a:rPr lang="en-US" altLang="ko-KR" sz="2400" b="0" dirty="0">
                <a:latin typeface="Times New Roman" pitchFamily="18" charset="0"/>
              </a:rPr>
              <a:t> are </a:t>
            </a:r>
            <a:r>
              <a:rPr lang="en-US" altLang="ko-KR" sz="2400" u="sng" dirty="0">
                <a:latin typeface="Times New Roman" pitchFamily="18" charset="0"/>
              </a:rPr>
              <a:t>selective</a:t>
            </a:r>
            <a:r>
              <a:rPr lang="en-US" altLang="ko-KR" sz="2400" b="0" dirty="0">
                <a:latin typeface="Times New Roman" pitchFamily="18" charset="0"/>
              </a:rPr>
              <a:t>.</a:t>
            </a:r>
          </a:p>
          <a:p>
            <a:pPr>
              <a:spcBef>
                <a:spcPct val="50000"/>
              </a:spcBef>
            </a:pPr>
            <a:endParaRPr lang="en-US" altLang="ko-KR" sz="2000" b="0" dirty="0">
              <a:latin typeface="Times New Roman" pitchFamily="18" charset="0"/>
            </a:endParaRPr>
          </a:p>
          <a:p>
            <a:pPr>
              <a:spcBef>
                <a:spcPct val="50000"/>
              </a:spcBef>
            </a:pPr>
            <a:r>
              <a:rPr lang="en-US" altLang="ko-KR" sz="3600" b="1" dirty="0">
                <a:solidFill>
                  <a:srgbClr val="0000FF"/>
                </a:solidFill>
                <a:latin typeface="Times New Roman" pitchFamily="18" charset="0"/>
                <a:cs typeface="Times New Roman" pitchFamily="18" charset="0"/>
              </a:rPr>
              <a:t>Matrix</a:t>
            </a:r>
          </a:p>
          <a:p>
            <a:pPr>
              <a:spcBef>
                <a:spcPct val="50000"/>
              </a:spcBef>
            </a:pPr>
            <a:endParaRPr lang="en-US" altLang="ko-KR" sz="2400" dirty="0">
              <a:latin typeface="Arial" charset="0"/>
            </a:endParaRPr>
          </a:p>
          <a:p>
            <a:pPr>
              <a:spcBef>
                <a:spcPct val="50000"/>
              </a:spcBef>
            </a:pPr>
            <a:r>
              <a:rPr lang="en-US" altLang="ko-KR" sz="2400" b="0" dirty="0">
                <a:latin typeface="Times New Roman" pitchFamily="18" charset="0"/>
              </a:rPr>
              <a:t>The </a:t>
            </a:r>
            <a:r>
              <a:rPr lang="en-US" altLang="ko-KR" sz="2400" u="sng" dirty="0">
                <a:latin typeface="Times New Roman" pitchFamily="18" charset="0"/>
              </a:rPr>
              <a:t>matrix</a:t>
            </a:r>
            <a:r>
              <a:rPr lang="en-US" altLang="ko-KR" sz="2400" b="0" dirty="0">
                <a:latin typeface="Times New Roman" pitchFamily="18" charset="0"/>
              </a:rPr>
              <a:t> or </a:t>
            </a:r>
            <a:r>
              <a:rPr lang="en-US" altLang="ko-KR" sz="2400" u="sng" dirty="0">
                <a:latin typeface="Times New Roman" pitchFamily="18" charset="0"/>
              </a:rPr>
              <a:t>sample matrix</a:t>
            </a:r>
            <a:r>
              <a:rPr lang="en-US" altLang="ko-KR" sz="2400" b="0" dirty="0">
                <a:latin typeface="Times New Roman" pitchFamily="18" charset="0"/>
              </a:rPr>
              <a:t> is all of the components in the sample containing an </a:t>
            </a:r>
            <a:r>
              <a:rPr lang="en-US" altLang="ko-KR" sz="2400" b="0" dirty="0" err="1">
                <a:latin typeface="Times New Roman" pitchFamily="18" charset="0"/>
              </a:rPr>
              <a:t>analyte</a:t>
            </a:r>
            <a:r>
              <a:rPr lang="en-US" altLang="ko-KR" sz="2400" b="0" dirty="0">
                <a:latin typeface="Times New Roman" pitchFamily="18" charset="0"/>
              </a:rPr>
              <a:t>.</a:t>
            </a:r>
          </a:p>
        </p:txBody>
      </p:sp>
      <p:sp>
        <p:nvSpPr>
          <p:cNvPr id="4" name="Slide Number Placeholder 3"/>
          <p:cNvSpPr>
            <a:spLocks noGrp="1"/>
          </p:cNvSpPr>
          <p:nvPr>
            <p:ph type="sldNum" sz="quarter" idx="12"/>
          </p:nvPr>
        </p:nvSpPr>
        <p:spPr/>
        <p:txBody>
          <a:bodyPr/>
          <a:lstStyle/>
          <a:p>
            <a:fld id="{B980AA17-9AAD-4CAE-A59E-97155A547452}"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Grp="1" noChangeArrowheads="1"/>
          </p:cNvSpPr>
          <p:nvPr>
            <p:ph idx="1"/>
          </p:nvPr>
        </p:nvSpPr>
        <p:spPr bwMode="auto">
          <a:xfrm>
            <a:off x="457200" y="533400"/>
            <a:ext cx="8229600" cy="4525963"/>
          </a:xfrm>
          <a:prstGeom prst="rect">
            <a:avLst/>
          </a:prstGeom>
          <a:noFill/>
          <a:ln w="9525">
            <a:noFill/>
            <a:miter lim="800000"/>
            <a:headEnd/>
            <a:tailEnd/>
          </a:ln>
          <a:effectLst/>
        </p:spPr>
        <p:txBody>
          <a:bodyPr>
            <a:spAutoFit/>
          </a:bodyPr>
          <a:lstStyle/>
          <a:p>
            <a:pPr>
              <a:spcBef>
                <a:spcPct val="50000"/>
              </a:spcBef>
            </a:pPr>
            <a:r>
              <a:rPr lang="en-US" altLang="ko-KR" sz="3200" b="1" dirty="0">
                <a:solidFill>
                  <a:srgbClr val="0000FF"/>
                </a:solidFill>
                <a:latin typeface="Times New Roman" pitchFamily="18" charset="0"/>
              </a:rPr>
              <a:t>What is analytical chemistry </a:t>
            </a:r>
            <a:r>
              <a:rPr lang="en-US" altLang="ko-KR" sz="3200" b="1" dirty="0" smtClean="0">
                <a:solidFill>
                  <a:srgbClr val="0000FF"/>
                </a:solidFill>
                <a:latin typeface="Times New Roman" pitchFamily="18" charset="0"/>
              </a:rPr>
              <a:t>? Summary</a:t>
            </a:r>
            <a:endParaRPr lang="en-US" altLang="ko-KR" sz="3200" b="1" dirty="0">
              <a:solidFill>
                <a:srgbClr val="0000FF"/>
              </a:solidFill>
              <a:latin typeface="Times New Roman" pitchFamily="18" charset="0"/>
            </a:endParaRPr>
          </a:p>
          <a:p>
            <a:pPr>
              <a:spcBef>
                <a:spcPct val="50000"/>
              </a:spcBef>
            </a:pPr>
            <a:endParaRPr lang="en-US" altLang="ko-KR" sz="3200" b="0" dirty="0">
              <a:latin typeface="Times New Roman" pitchFamily="18" charset="0"/>
            </a:endParaRPr>
          </a:p>
          <a:p>
            <a:endParaRPr lang="en-US" altLang="ko-KR" sz="2800" b="0" dirty="0">
              <a:latin typeface="Times New Roman" pitchFamily="18" charset="0"/>
              <a:ea typeface="바탕체" pitchFamily="17" charset="-127"/>
            </a:endParaRPr>
          </a:p>
          <a:p>
            <a:r>
              <a:rPr lang="en-US" altLang="ko-KR" sz="2800" b="0" dirty="0">
                <a:latin typeface="Times New Roman" pitchFamily="18" charset="0"/>
                <a:ea typeface="바탕체" pitchFamily="17" charset="-127"/>
              </a:rPr>
              <a:t>&lt;Result set&gt; = {S, [</a:t>
            </a:r>
            <a:r>
              <a:rPr lang="en-US" altLang="ko-KR" sz="2800" b="0" dirty="0" err="1">
                <a:latin typeface="Times New Roman" pitchFamily="18" charset="0"/>
                <a:ea typeface="바탕체" pitchFamily="17" charset="-127"/>
              </a:rPr>
              <a:t>C</a:t>
            </a:r>
            <a:r>
              <a:rPr lang="en-US" altLang="ko-KR" sz="2800" b="0" i="1" baseline="-25000" dirty="0" err="1">
                <a:latin typeface="Times New Roman" pitchFamily="18" charset="0"/>
                <a:ea typeface="바탕체" pitchFamily="17" charset="-127"/>
              </a:rPr>
              <a:t>i</a:t>
            </a:r>
            <a:r>
              <a:rPr lang="en-US" altLang="ko-KR" sz="2800" b="0" dirty="0">
                <a:latin typeface="Times New Roman" pitchFamily="18" charset="0"/>
                <a:ea typeface="바탕체" pitchFamily="17" charset="-127"/>
              </a:rPr>
              <a:t>]</a:t>
            </a:r>
            <a:r>
              <a:rPr lang="en-US" altLang="ko-KR" sz="2800" b="0" baseline="-25000" dirty="0">
                <a:latin typeface="Times New Roman" pitchFamily="18" charset="0"/>
                <a:ea typeface="바탕체" pitchFamily="17" charset="-127"/>
              </a:rPr>
              <a:t>1</a:t>
            </a:r>
            <a:r>
              <a:rPr lang="en-US" altLang="ko-KR" sz="2800" b="0" baseline="30000" dirty="0">
                <a:latin typeface="Times New Roman" pitchFamily="18" charset="0"/>
                <a:ea typeface="바탕체" pitchFamily="17" charset="-127"/>
              </a:rPr>
              <a:t>n</a:t>
            </a:r>
            <a:r>
              <a:rPr lang="en-US" altLang="ko-KR" sz="2800" b="0" dirty="0">
                <a:latin typeface="Times New Roman" pitchFamily="18" charset="0"/>
                <a:ea typeface="바탕체" pitchFamily="17" charset="-127"/>
              </a:rPr>
              <a:t>, [</a:t>
            </a:r>
            <a:r>
              <a:rPr lang="en-US" altLang="ko-KR" sz="2800" b="0" dirty="0" err="1">
                <a:latin typeface="Times New Roman" pitchFamily="18" charset="0"/>
                <a:ea typeface="바탕체" pitchFamily="17" charset="-127"/>
              </a:rPr>
              <a:t>Q</a:t>
            </a:r>
            <a:r>
              <a:rPr lang="en-US" altLang="ko-KR" sz="2800" b="0" i="1" baseline="-25000" dirty="0" err="1">
                <a:latin typeface="Times New Roman" pitchFamily="18" charset="0"/>
                <a:ea typeface="바탕체" pitchFamily="17" charset="-127"/>
              </a:rPr>
              <a:t>i</a:t>
            </a:r>
            <a:r>
              <a:rPr lang="en-US" altLang="ko-KR" sz="2800" b="0" dirty="0">
                <a:latin typeface="Times New Roman" pitchFamily="18" charset="0"/>
                <a:ea typeface="바탕체" pitchFamily="17" charset="-127"/>
              </a:rPr>
              <a:t>]</a:t>
            </a:r>
            <a:r>
              <a:rPr lang="en-US" altLang="ko-KR" sz="2800" b="0" baseline="-25000" dirty="0">
                <a:latin typeface="Times New Roman" pitchFamily="18" charset="0"/>
                <a:ea typeface="바탕체" pitchFamily="17" charset="-127"/>
              </a:rPr>
              <a:t> 1</a:t>
            </a:r>
            <a:r>
              <a:rPr lang="en-US" altLang="ko-KR" sz="2800" b="0" baseline="30000" dirty="0">
                <a:latin typeface="Times New Roman" pitchFamily="18" charset="0"/>
                <a:ea typeface="바탕체" pitchFamily="17" charset="-127"/>
              </a:rPr>
              <a:t>n</a:t>
            </a:r>
            <a:r>
              <a:rPr lang="en-US" altLang="ko-KR" sz="2800" b="0" dirty="0">
                <a:latin typeface="Times New Roman" pitchFamily="18" charset="0"/>
                <a:ea typeface="바탕체" pitchFamily="17" charset="-127"/>
              </a:rPr>
              <a:t>, [A</a:t>
            </a:r>
            <a:r>
              <a:rPr lang="en-US" altLang="ko-KR" sz="2800" b="0" i="1" baseline="-25000" dirty="0">
                <a:latin typeface="Times New Roman" pitchFamily="18" charset="0"/>
                <a:ea typeface="바탕체" pitchFamily="17" charset="-127"/>
              </a:rPr>
              <a:t>i</a:t>
            </a:r>
            <a:r>
              <a:rPr lang="en-US" altLang="ko-KR" sz="2800" b="0" dirty="0">
                <a:latin typeface="Times New Roman" pitchFamily="18" charset="0"/>
                <a:ea typeface="바탕체" pitchFamily="17" charset="-127"/>
              </a:rPr>
              <a:t>]</a:t>
            </a:r>
            <a:r>
              <a:rPr lang="en-US" altLang="ko-KR" sz="2800" b="0" baseline="-25000" dirty="0">
                <a:latin typeface="Times New Roman" pitchFamily="18" charset="0"/>
                <a:ea typeface="바탕체" pitchFamily="17" charset="-127"/>
              </a:rPr>
              <a:t> 1</a:t>
            </a:r>
            <a:r>
              <a:rPr lang="en-US" altLang="ko-KR" sz="2800" b="0" baseline="30000" dirty="0">
                <a:latin typeface="Times New Roman" pitchFamily="18" charset="0"/>
                <a:ea typeface="바탕체" pitchFamily="17" charset="-127"/>
              </a:rPr>
              <a:t>n</a:t>
            </a:r>
            <a:r>
              <a:rPr lang="en-US" altLang="ko-KR" sz="2800" b="0" dirty="0">
                <a:latin typeface="Times New Roman" pitchFamily="18" charset="0"/>
                <a:ea typeface="바탕체" pitchFamily="17" charset="-127"/>
              </a:rPr>
              <a:t>, T}</a:t>
            </a:r>
          </a:p>
          <a:p>
            <a:endParaRPr lang="en-US" altLang="ko-KR" sz="2800" b="0" dirty="0">
              <a:latin typeface="Times New Roman" pitchFamily="18" charset="0"/>
              <a:ea typeface="바탕체" pitchFamily="17" charset="-127"/>
            </a:endParaRPr>
          </a:p>
          <a:p>
            <a:r>
              <a:rPr lang="en-US" altLang="ko-KR" sz="2800" b="0" dirty="0">
                <a:latin typeface="Times New Roman" pitchFamily="18" charset="0"/>
                <a:ea typeface="바탕체" pitchFamily="17" charset="-127"/>
              </a:rPr>
              <a:t> where S = matrix system,    </a:t>
            </a:r>
            <a:r>
              <a:rPr lang="en-US" altLang="ko-KR" sz="2800" b="0" dirty="0" err="1">
                <a:latin typeface="Times New Roman" pitchFamily="18" charset="0"/>
                <a:ea typeface="바탕체" pitchFamily="17" charset="-127"/>
              </a:rPr>
              <a:t>C</a:t>
            </a:r>
            <a:r>
              <a:rPr lang="en-US" altLang="ko-KR" sz="2800" b="0" i="1" baseline="-25000" dirty="0" err="1">
                <a:latin typeface="Times New Roman" pitchFamily="18" charset="0"/>
                <a:ea typeface="바탕체" pitchFamily="17" charset="-127"/>
              </a:rPr>
              <a:t>i</a:t>
            </a:r>
            <a:r>
              <a:rPr lang="en-US" altLang="ko-KR" sz="2800" b="0" i="1" baseline="-25000" dirty="0">
                <a:latin typeface="Times New Roman" pitchFamily="18" charset="0"/>
                <a:ea typeface="바탕체" pitchFamily="17" charset="-127"/>
              </a:rPr>
              <a:t> </a:t>
            </a:r>
            <a:r>
              <a:rPr lang="en-US" altLang="ko-KR" sz="2800" b="0" dirty="0">
                <a:latin typeface="Times New Roman" pitchFamily="18" charset="0"/>
                <a:ea typeface="바탕체" pitchFamily="17" charset="-127"/>
              </a:rPr>
              <a:t>= species,      </a:t>
            </a:r>
            <a:r>
              <a:rPr lang="en-US" altLang="ko-KR" sz="2800" b="0" dirty="0" err="1">
                <a:latin typeface="Times New Roman" pitchFamily="18" charset="0"/>
                <a:ea typeface="바탕체" pitchFamily="17" charset="-127"/>
              </a:rPr>
              <a:t>Q</a:t>
            </a:r>
            <a:r>
              <a:rPr lang="en-US" altLang="ko-KR" sz="2800" b="0" i="1" baseline="-25000" dirty="0" err="1">
                <a:latin typeface="Times New Roman" pitchFamily="18" charset="0"/>
                <a:ea typeface="바탕체" pitchFamily="17" charset="-127"/>
              </a:rPr>
              <a:t>i</a:t>
            </a:r>
            <a:r>
              <a:rPr lang="en-US" altLang="ko-KR" sz="2800" b="0" i="1" baseline="-25000" dirty="0">
                <a:latin typeface="Times New Roman" pitchFamily="18" charset="0"/>
                <a:ea typeface="바탕체" pitchFamily="17" charset="-127"/>
              </a:rPr>
              <a:t> </a:t>
            </a:r>
            <a:r>
              <a:rPr lang="en-US" altLang="ko-KR" sz="2800" b="0" dirty="0">
                <a:latin typeface="Times New Roman" pitchFamily="18" charset="0"/>
                <a:ea typeface="바탕체" pitchFamily="17" charset="-127"/>
              </a:rPr>
              <a:t>= </a:t>
            </a:r>
            <a:r>
              <a:rPr lang="en-US" altLang="ko-KR" sz="2800" b="0" dirty="0" smtClean="0">
                <a:latin typeface="Times New Roman" pitchFamily="18" charset="0"/>
                <a:ea typeface="바탕체" pitchFamily="17" charset="-127"/>
              </a:rPr>
              <a:t>quantity,  A</a:t>
            </a:r>
            <a:r>
              <a:rPr lang="en-US" altLang="ko-KR" sz="2800" b="0" i="1" baseline="-25000" dirty="0" smtClean="0">
                <a:latin typeface="Times New Roman" pitchFamily="18" charset="0"/>
                <a:ea typeface="바탕체" pitchFamily="17" charset="-127"/>
              </a:rPr>
              <a:t>i </a:t>
            </a:r>
            <a:r>
              <a:rPr lang="en-US" altLang="ko-KR" sz="2800" b="0" dirty="0">
                <a:latin typeface="Times New Roman" pitchFamily="18" charset="0"/>
                <a:ea typeface="바탕체" pitchFamily="17" charset="-127"/>
              </a:rPr>
              <a:t>= accuracy,     T = time </a:t>
            </a:r>
          </a:p>
          <a:p>
            <a:endParaRPr lang="en-US" altLang="ko-KR" b="0" dirty="0">
              <a:latin typeface="Times New Roman" pitchFamily="18" charset="0"/>
              <a:ea typeface="바탕체" pitchFamily="17" charset="-127"/>
            </a:endParaRPr>
          </a:p>
          <a:p>
            <a:r>
              <a:rPr lang="en-US" altLang="ko-KR" sz="1400" b="0" dirty="0">
                <a:latin typeface="Times New Roman" pitchFamily="18" charset="0"/>
                <a:ea typeface="바탕체" pitchFamily="17" charset="-127"/>
              </a:rPr>
              <a:t> </a:t>
            </a:r>
          </a:p>
          <a:p>
            <a:endParaRPr lang="en-US" altLang="ko-KR" sz="1400" b="0" dirty="0">
              <a:latin typeface="Times New Roman" pitchFamily="18" charset="0"/>
              <a:ea typeface="바탕체" pitchFamily="17" charset="-127"/>
            </a:endParaRPr>
          </a:p>
          <a:p>
            <a:r>
              <a:rPr lang="en-US" altLang="ko-KR" sz="1400" b="0" dirty="0">
                <a:latin typeface="Times New Roman" pitchFamily="18" charset="0"/>
                <a:ea typeface="바탕체" pitchFamily="17" charset="-127"/>
              </a:rPr>
              <a:t> </a:t>
            </a:r>
            <a:r>
              <a:rPr lang="en-US" altLang="ko-KR" sz="1400" b="0" i="1" dirty="0">
                <a:latin typeface="Times New Roman" pitchFamily="18" charset="0"/>
                <a:ea typeface="바탕체" pitchFamily="17" charset="-127"/>
              </a:rPr>
              <a:t>Source</a:t>
            </a:r>
            <a:r>
              <a:rPr lang="en-US" altLang="ko-KR" sz="1400" b="0" dirty="0">
                <a:latin typeface="Times New Roman" pitchFamily="18" charset="0"/>
                <a:ea typeface="바탕체" pitchFamily="17" charset="-127"/>
              </a:rPr>
              <a:t> : Philip Barker : Computers in analytical chemistry</a:t>
            </a:r>
          </a:p>
        </p:txBody>
      </p:sp>
      <p:sp>
        <p:nvSpPr>
          <p:cNvPr id="3" name="Slide Number Placeholder 2"/>
          <p:cNvSpPr>
            <a:spLocks noGrp="1"/>
          </p:cNvSpPr>
          <p:nvPr>
            <p:ph type="sldNum" sz="quarter" idx="12"/>
          </p:nvPr>
        </p:nvSpPr>
        <p:spPr/>
        <p:txBody>
          <a:bodyPr/>
          <a:lstStyle/>
          <a:p>
            <a:fld id="{B980AA17-9AAD-4CAE-A59E-97155A547452}"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609600" y="2209800"/>
            <a:ext cx="8077200" cy="2592388"/>
          </a:xfrm>
          <a:prstGeom prst="rect">
            <a:avLst/>
          </a:prstGeom>
          <a:noFill/>
          <a:ln w="9525">
            <a:noFill/>
            <a:miter lim="800000"/>
            <a:headEnd/>
            <a:tailEnd/>
          </a:ln>
          <a:effectLst/>
        </p:spPr>
      </p:pic>
      <p:sp>
        <p:nvSpPr>
          <p:cNvPr id="3079" name="Text Box 7"/>
          <p:cNvSpPr txBox="1">
            <a:spLocks noChangeArrowheads="1"/>
          </p:cNvSpPr>
          <p:nvPr/>
        </p:nvSpPr>
        <p:spPr bwMode="auto">
          <a:xfrm>
            <a:off x="2209800" y="3048000"/>
            <a:ext cx="5943600" cy="1077218"/>
          </a:xfrm>
          <a:prstGeom prst="rect">
            <a:avLst/>
          </a:prstGeom>
          <a:noFill/>
          <a:ln w="9525">
            <a:noFill/>
            <a:miter lim="800000"/>
            <a:headEnd/>
            <a:tailEnd/>
          </a:ln>
          <a:effectLst/>
        </p:spPr>
        <p:txBody>
          <a:bodyPr wrap="square">
            <a:spAutoFit/>
          </a:bodyPr>
          <a:lstStyle/>
          <a:p>
            <a:pPr>
              <a:spcBef>
                <a:spcPct val="50000"/>
              </a:spcBef>
            </a:pPr>
            <a:r>
              <a:rPr lang="en-US" altLang="ko-KR" sz="3200" b="1" dirty="0" smtClean="0">
                <a:latin typeface="Times New Roman" pitchFamily="18" charset="0"/>
                <a:ea typeface="바탕" pitchFamily="18" charset="-127"/>
              </a:rPr>
              <a:t>Calculations </a:t>
            </a:r>
            <a:r>
              <a:rPr lang="en-US" altLang="ko-KR" sz="3200" b="1" dirty="0">
                <a:latin typeface="Times New Roman" pitchFamily="18" charset="0"/>
                <a:ea typeface="바탕" pitchFamily="18" charset="-127"/>
              </a:rPr>
              <a:t>used in analytical chemistry</a:t>
            </a:r>
            <a:r>
              <a:rPr lang="en-US" altLang="ko-KR" sz="3200" b="1" dirty="0">
                <a:latin typeface="Times New Roman" pitchFamily="18" charset="0"/>
              </a:rPr>
              <a:t> </a:t>
            </a:r>
          </a:p>
        </p:txBody>
      </p:sp>
      <p:sp>
        <p:nvSpPr>
          <p:cNvPr id="4" name="Slide Number Placeholder 3"/>
          <p:cNvSpPr>
            <a:spLocks noGrp="1"/>
          </p:cNvSpPr>
          <p:nvPr>
            <p:ph type="sldNum" sz="quarter" idx="12"/>
          </p:nvPr>
        </p:nvSpPr>
        <p:spPr/>
        <p:txBody>
          <a:bodyPr/>
          <a:lstStyle/>
          <a:p>
            <a:fld id="{B980AA17-9AAD-4CAE-A59E-97155A547452}"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5715000" cy="792162"/>
          </a:xfrm>
        </p:spPr>
        <p:txBody>
          <a:bodyPr/>
          <a:lstStyle/>
          <a:p>
            <a:r>
              <a:rPr lang="en-US" b="1" dirty="0" smtClean="0">
                <a:solidFill>
                  <a:srgbClr val="0000FF"/>
                </a:solidFill>
                <a:latin typeface="+mn-lt"/>
              </a:rPr>
              <a:t>Course Content</a:t>
            </a:r>
            <a:endParaRPr lang="en-US" b="1" dirty="0">
              <a:solidFill>
                <a:srgbClr val="0000FF"/>
              </a:solidFill>
              <a:latin typeface="+mn-lt"/>
            </a:endParaRPr>
          </a:p>
        </p:txBody>
      </p:sp>
      <p:sp>
        <p:nvSpPr>
          <p:cNvPr id="3" name="Content Placeholder 2"/>
          <p:cNvSpPr>
            <a:spLocks noGrp="1"/>
          </p:cNvSpPr>
          <p:nvPr>
            <p:ph idx="1"/>
          </p:nvPr>
        </p:nvSpPr>
        <p:spPr>
          <a:xfrm>
            <a:off x="457200" y="1447800"/>
            <a:ext cx="8229600" cy="4525963"/>
          </a:xfrm>
        </p:spPr>
        <p:txBody>
          <a:bodyPr>
            <a:noAutofit/>
          </a:bodyPr>
          <a:lstStyle/>
          <a:p>
            <a:pPr>
              <a:buClr>
                <a:srgbClr val="FF0000"/>
              </a:buClr>
              <a:buFont typeface="Wingdings" pitchFamily="2" charset="2"/>
              <a:buChar char="Ø"/>
            </a:pPr>
            <a:r>
              <a:rPr lang="en-US" sz="2400" dirty="0" err="1" smtClean="0"/>
              <a:t>Gravimetry</a:t>
            </a:r>
            <a:r>
              <a:rPr lang="en-US" sz="2400" dirty="0" smtClean="0"/>
              <a:t> analysis </a:t>
            </a:r>
          </a:p>
          <a:p>
            <a:pPr>
              <a:buClr>
                <a:srgbClr val="FF0000"/>
              </a:buClr>
              <a:buFont typeface="Wingdings" pitchFamily="2" charset="2"/>
              <a:buChar char="Ø"/>
            </a:pPr>
            <a:r>
              <a:rPr lang="en-US" sz="2400" dirty="0" smtClean="0"/>
              <a:t>Volumetric analysis (</a:t>
            </a:r>
            <a:r>
              <a:rPr lang="en-US" sz="2400" dirty="0" err="1" smtClean="0"/>
              <a:t>titrimetry</a:t>
            </a:r>
            <a:r>
              <a:rPr lang="en-US" sz="2400" dirty="0" smtClean="0"/>
              <a:t>): equivalence-point, end point, standard solutions, indicators, errors, statistics: </a:t>
            </a:r>
            <a:r>
              <a:rPr lang="en-US" sz="2400" dirty="0" err="1" smtClean="0"/>
              <a:t>acidimetry</a:t>
            </a:r>
            <a:r>
              <a:rPr lang="en-US" sz="2400" dirty="0" smtClean="0"/>
              <a:t> and </a:t>
            </a:r>
            <a:r>
              <a:rPr lang="en-US" sz="2400" dirty="0" err="1" smtClean="0"/>
              <a:t>alkalimetry</a:t>
            </a:r>
            <a:r>
              <a:rPr lang="en-US" sz="2400" dirty="0" smtClean="0"/>
              <a:t>; complex formation reactions; precipitation reactions; </a:t>
            </a:r>
            <a:r>
              <a:rPr lang="en-US" sz="2400" dirty="0" err="1" smtClean="0"/>
              <a:t>redox</a:t>
            </a:r>
            <a:r>
              <a:rPr lang="en-US" sz="2400" dirty="0" smtClean="0"/>
              <a:t> reactions</a:t>
            </a:r>
          </a:p>
          <a:p>
            <a:pPr>
              <a:buClr>
                <a:srgbClr val="FF0000"/>
              </a:buClr>
              <a:buFont typeface="Wingdings" pitchFamily="2" charset="2"/>
              <a:buChar char="Ø"/>
            </a:pPr>
            <a:r>
              <a:rPr lang="en-US" sz="2400" dirty="0" smtClean="0"/>
              <a:t>Instrumental Methods; signal-to-noise ratio, sensitivity and detection limit, errors, analytical curve, standard addition, internal standard method</a:t>
            </a:r>
          </a:p>
          <a:p>
            <a:pPr>
              <a:buClr>
                <a:srgbClr val="FF0000"/>
              </a:buClr>
              <a:buFont typeface="Wingdings" pitchFamily="2" charset="2"/>
              <a:buChar char="Ø"/>
            </a:pPr>
            <a:r>
              <a:rPr lang="en-US" sz="2400" dirty="0" err="1" smtClean="0"/>
              <a:t>Electroanalytical</a:t>
            </a:r>
            <a:r>
              <a:rPr lang="en-US" sz="2400" dirty="0" smtClean="0"/>
              <a:t> methods: </a:t>
            </a:r>
            <a:r>
              <a:rPr lang="en-US" sz="2400" dirty="0" err="1" smtClean="0"/>
              <a:t>potentiometry</a:t>
            </a:r>
            <a:r>
              <a:rPr lang="en-US" sz="2400" dirty="0" smtClean="0"/>
              <a:t>; </a:t>
            </a:r>
            <a:r>
              <a:rPr lang="en-US" sz="2400" dirty="0" err="1" smtClean="0"/>
              <a:t>polarography</a:t>
            </a:r>
            <a:endParaRPr lang="en-US" sz="2400" dirty="0" smtClean="0"/>
          </a:p>
          <a:p>
            <a:pPr>
              <a:buClr>
                <a:srgbClr val="FF0000"/>
              </a:buClr>
              <a:buFont typeface="Wingdings" pitchFamily="2" charset="2"/>
              <a:buChar char="Ø"/>
            </a:pPr>
            <a:r>
              <a:rPr lang="en-US" sz="2400" dirty="0" smtClean="0"/>
              <a:t> </a:t>
            </a:r>
            <a:r>
              <a:rPr lang="en-US" sz="2400" dirty="0" err="1" smtClean="0"/>
              <a:t>spectroanalytical</a:t>
            </a:r>
            <a:r>
              <a:rPr lang="en-US" sz="2400" dirty="0" smtClean="0"/>
              <a:t> methods; </a:t>
            </a:r>
            <a:r>
              <a:rPr lang="en-US" sz="2400" dirty="0" err="1" smtClean="0"/>
              <a:t>spectrophotometry</a:t>
            </a:r>
            <a:r>
              <a:rPr lang="en-US" sz="2400" dirty="0" smtClean="0"/>
              <a:t>. atomic spectroscopy. flame spectrometry. </a:t>
            </a:r>
          </a:p>
          <a:p>
            <a:pPr>
              <a:buClr>
                <a:srgbClr val="FF0000"/>
              </a:buClr>
              <a:buFont typeface="Wingdings" pitchFamily="2" charset="2"/>
              <a:buChar char="Ø"/>
            </a:pPr>
            <a:r>
              <a:rPr lang="en-US" sz="2400" dirty="0" err="1" smtClean="0"/>
              <a:t>Separative</a:t>
            </a:r>
            <a:r>
              <a:rPr lang="en-US" sz="2400" dirty="0" smtClean="0"/>
              <a:t> techniques: GLC, HPLC.</a:t>
            </a:r>
          </a:p>
          <a:p>
            <a:pPr>
              <a:buClr>
                <a:srgbClr val="FF0000"/>
              </a:buClr>
              <a:buFont typeface="Wingdings" pitchFamily="2" charset="2"/>
              <a:buChar char="Ø"/>
            </a:pPr>
            <a:endParaRPr lang="en-US" sz="2400" dirty="0"/>
          </a:p>
        </p:txBody>
      </p:sp>
      <p:sp>
        <p:nvSpPr>
          <p:cNvPr id="4" name="Slide Number Placeholder 3"/>
          <p:cNvSpPr>
            <a:spLocks noGrp="1"/>
          </p:cNvSpPr>
          <p:nvPr>
            <p:ph type="sldNum" sz="quarter" idx="12"/>
          </p:nvPr>
        </p:nvSpPr>
        <p:spPr/>
        <p:txBody>
          <a:bodyPr/>
          <a:lstStyle/>
          <a:p>
            <a:fld id="{B980AA17-9AAD-4CAE-A59E-97155A547452}" type="slidenum">
              <a:rPr lang="en-US" sz="1800" b="1" smtClean="0"/>
              <a:pPr/>
              <a:t>2</a:t>
            </a:fld>
            <a:endParaRPr lang="en-US" sz="18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ext Box 3"/>
          <p:cNvSpPr txBox="1">
            <a:spLocks noChangeArrowheads="1"/>
          </p:cNvSpPr>
          <p:nvPr/>
        </p:nvSpPr>
        <p:spPr bwMode="auto">
          <a:xfrm>
            <a:off x="609600" y="457200"/>
            <a:ext cx="8382000" cy="5078313"/>
          </a:xfrm>
          <a:prstGeom prst="rect">
            <a:avLst/>
          </a:prstGeom>
          <a:noFill/>
          <a:ln w="9525">
            <a:noFill/>
            <a:miter lim="800000"/>
            <a:headEnd/>
            <a:tailEnd/>
          </a:ln>
          <a:effectLst/>
        </p:spPr>
        <p:txBody>
          <a:bodyPr wrap="square">
            <a:spAutoFit/>
          </a:bodyPr>
          <a:lstStyle/>
          <a:p>
            <a:pPr>
              <a:spcBef>
                <a:spcPct val="50000"/>
              </a:spcBef>
            </a:pPr>
            <a:r>
              <a:rPr lang="en-US" altLang="ko-KR" sz="2400" b="1" dirty="0">
                <a:solidFill>
                  <a:srgbClr val="0000FF"/>
                </a:solidFill>
                <a:latin typeface="Times New Roman" pitchFamily="18" charset="0"/>
              </a:rPr>
              <a:t>The Metric System </a:t>
            </a:r>
            <a:r>
              <a:rPr lang="en-US" altLang="ko-KR" sz="2400" dirty="0">
                <a:latin typeface="Times New Roman" pitchFamily="18" charset="0"/>
              </a:rPr>
              <a:t/>
            </a:r>
            <a:br>
              <a:rPr lang="en-US" altLang="ko-KR" sz="2400" dirty="0">
                <a:latin typeface="Times New Roman" pitchFamily="18" charset="0"/>
              </a:rPr>
            </a:br>
            <a:r>
              <a:rPr lang="en-US" altLang="ko-KR" sz="2400" dirty="0">
                <a:latin typeface="Times New Roman" pitchFamily="18" charset="0"/>
              </a:rPr>
              <a:t>    a. Invented by French scientists in 1795 </a:t>
            </a:r>
            <a:br>
              <a:rPr lang="en-US" altLang="ko-KR" sz="2400" dirty="0">
                <a:latin typeface="Times New Roman" pitchFamily="18" charset="0"/>
              </a:rPr>
            </a:br>
            <a:r>
              <a:rPr lang="en-US" altLang="ko-KR" sz="2400" dirty="0">
                <a:latin typeface="Times New Roman" pitchFamily="18" charset="0"/>
              </a:rPr>
              <a:t>    b. Based on powers of 10 </a:t>
            </a:r>
            <a:br>
              <a:rPr lang="en-US" altLang="ko-KR" sz="2400" dirty="0">
                <a:latin typeface="Times New Roman" pitchFamily="18" charset="0"/>
              </a:rPr>
            </a:br>
            <a:r>
              <a:rPr lang="en-US" altLang="ko-KR" sz="2400" dirty="0">
                <a:latin typeface="Times New Roman" pitchFamily="18" charset="0"/>
              </a:rPr>
              <a:t>    c. SI (International System of Units) </a:t>
            </a:r>
            <a:br>
              <a:rPr lang="en-US" altLang="ko-KR" sz="2400" dirty="0">
                <a:latin typeface="Times New Roman" pitchFamily="18" charset="0"/>
              </a:rPr>
            </a:br>
            <a:endParaRPr lang="en-US" altLang="ko-KR" sz="2400" dirty="0">
              <a:latin typeface="Times New Roman" pitchFamily="18" charset="0"/>
            </a:endParaRPr>
          </a:p>
          <a:p>
            <a:pPr>
              <a:spcBef>
                <a:spcPct val="50000"/>
              </a:spcBef>
            </a:pPr>
            <a:r>
              <a:rPr lang="en-US" altLang="ko-KR" sz="2400" b="1" dirty="0">
                <a:solidFill>
                  <a:srgbClr val="0000FF"/>
                </a:solidFill>
                <a:latin typeface="Times New Roman" pitchFamily="18" charset="0"/>
              </a:rPr>
              <a:t>Fundamental Units </a:t>
            </a:r>
            <a:endParaRPr lang="en-US" altLang="ko-KR" sz="2400" b="1" dirty="0" smtClean="0">
              <a:solidFill>
                <a:srgbClr val="0000FF"/>
              </a:solidFill>
              <a:latin typeface="Times New Roman" pitchFamily="18" charset="0"/>
            </a:endParaRPr>
          </a:p>
          <a:p>
            <a:r>
              <a:rPr lang="en-US" altLang="ko-KR" sz="2400" dirty="0">
                <a:latin typeface="Times New Roman" pitchFamily="18" charset="0"/>
              </a:rPr>
              <a:t/>
            </a:r>
            <a:br>
              <a:rPr lang="en-US" altLang="ko-KR" sz="2400" dirty="0">
                <a:latin typeface="Times New Roman" pitchFamily="18" charset="0"/>
              </a:rPr>
            </a:br>
            <a:r>
              <a:rPr lang="en-US" altLang="ko-KR" sz="2400" dirty="0">
                <a:latin typeface="Times New Roman" pitchFamily="18" charset="0"/>
              </a:rPr>
              <a:t> a. Time </a:t>
            </a:r>
            <a:br>
              <a:rPr lang="en-US" altLang="ko-KR" sz="2400" dirty="0">
                <a:latin typeface="Times New Roman" pitchFamily="18" charset="0"/>
              </a:rPr>
            </a:br>
            <a:r>
              <a:rPr lang="en-US" altLang="ko-KR" sz="2400" dirty="0">
                <a:latin typeface="Times New Roman" pitchFamily="18" charset="0"/>
              </a:rPr>
              <a:t>    1) Unit is the second </a:t>
            </a:r>
            <a:br>
              <a:rPr lang="en-US" altLang="ko-KR" sz="2400" dirty="0">
                <a:latin typeface="Times New Roman" pitchFamily="18" charset="0"/>
              </a:rPr>
            </a:br>
            <a:r>
              <a:rPr lang="en-US" altLang="ko-KR" sz="2400" dirty="0">
                <a:latin typeface="Times New Roman" pitchFamily="18" charset="0"/>
              </a:rPr>
              <a:t>    2) First defined as 1/86 400 of the mean solar day </a:t>
            </a:r>
            <a:br>
              <a:rPr lang="en-US" altLang="ko-KR" sz="2400" dirty="0">
                <a:latin typeface="Times New Roman" pitchFamily="18" charset="0"/>
              </a:rPr>
            </a:br>
            <a:r>
              <a:rPr lang="en-US" altLang="ko-KR" sz="2400" dirty="0" smtClean="0">
                <a:latin typeface="Times New Roman" pitchFamily="18" charset="0"/>
              </a:rPr>
              <a:t> </a:t>
            </a:r>
            <a:r>
              <a:rPr lang="en-US" altLang="ko-KR" sz="2400" dirty="0">
                <a:latin typeface="Times New Roman" pitchFamily="18" charset="0"/>
              </a:rPr>
              <a:t>   3) Now defined as the frequency of a type of radiation emitted </a:t>
            </a:r>
            <a:r>
              <a:rPr lang="en-US" altLang="ko-KR" sz="2400" dirty="0" smtClean="0">
                <a:latin typeface="Times New Roman" pitchFamily="18" charset="0"/>
              </a:rPr>
              <a:t>                                                                                 </a:t>
            </a:r>
          </a:p>
          <a:p>
            <a:r>
              <a:rPr lang="en-US" altLang="ko-KR" sz="2400" dirty="0" smtClean="0">
                <a:latin typeface="Times New Roman" pitchFamily="18" charset="0"/>
              </a:rPr>
              <a:t>         by cesium-133                                           </a:t>
            </a:r>
            <a:r>
              <a:rPr lang="en-US" altLang="ko-KR" sz="2400" dirty="0">
                <a:latin typeface="Times New Roman" pitchFamily="18" charset="0"/>
              </a:rPr>
              <a:t/>
            </a:r>
            <a:br>
              <a:rPr lang="en-US" altLang="ko-KR" sz="2400" dirty="0">
                <a:latin typeface="Times New Roman" pitchFamily="18" charset="0"/>
              </a:rPr>
            </a:br>
            <a:r>
              <a:rPr lang="en-US" altLang="ko-KR" sz="2400" dirty="0">
                <a:latin typeface="Times New Roman" pitchFamily="18" charset="0"/>
              </a:rPr>
              <a:t> </a:t>
            </a:r>
          </a:p>
        </p:txBody>
      </p:sp>
      <p:sp>
        <p:nvSpPr>
          <p:cNvPr id="3" name="Slide Number Placeholder 2"/>
          <p:cNvSpPr>
            <a:spLocks noGrp="1"/>
          </p:cNvSpPr>
          <p:nvPr>
            <p:ph type="sldNum" sz="quarter" idx="12"/>
          </p:nvPr>
        </p:nvSpPr>
        <p:spPr/>
        <p:txBody>
          <a:bodyPr/>
          <a:lstStyle/>
          <a:p>
            <a:fld id="{B980AA17-9AAD-4CAE-A59E-97155A547452}"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381000"/>
            <a:ext cx="8229600" cy="5724644"/>
          </a:xfrm>
          <a:prstGeom prst="rect">
            <a:avLst/>
          </a:prstGeom>
        </p:spPr>
        <p:txBody>
          <a:bodyPr wrap="square">
            <a:spAutoFit/>
          </a:bodyPr>
          <a:lstStyle/>
          <a:p>
            <a:r>
              <a:rPr lang="en-US" altLang="ko-KR" sz="2400" dirty="0" smtClean="0">
                <a:latin typeface="Times New Roman" pitchFamily="18" charset="0"/>
              </a:rPr>
              <a:t>b. Length </a:t>
            </a:r>
            <a:br>
              <a:rPr lang="en-US" altLang="ko-KR" sz="2400" dirty="0" smtClean="0">
                <a:latin typeface="Times New Roman" pitchFamily="18" charset="0"/>
              </a:rPr>
            </a:br>
            <a:r>
              <a:rPr lang="en-US" altLang="ko-KR" sz="2400" dirty="0" smtClean="0">
                <a:latin typeface="Times New Roman" pitchFamily="18" charset="0"/>
              </a:rPr>
              <a:t>    1) Unit is the meter </a:t>
            </a:r>
            <a:br>
              <a:rPr lang="en-US" altLang="ko-KR" sz="2400" dirty="0" smtClean="0">
                <a:latin typeface="Times New Roman" pitchFamily="18" charset="0"/>
              </a:rPr>
            </a:br>
            <a:r>
              <a:rPr lang="en-US" altLang="ko-KR" sz="2400" dirty="0" smtClean="0">
                <a:latin typeface="Times New Roman" pitchFamily="18" charset="0"/>
              </a:rPr>
              <a:t>    2) First defined as one ten-millionth (10</a:t>
            </a:r>
            <a:r>
              <a:rPr lang="en-US" altLang="ko-KR" sz="2400" baseline="30000" dirty="0" smtClean="0">
                <a:latin typeface="Times New Roman" pitchFamily="18" charset="0"/>
              </a:rPr>
              <a:t>-7</a:t>
            </a:r>
            <a:r>
              <a:rPr lang="en-US" altLang="ko-KR" sz="2400" dirty="0" smtClean="0">
                <a:latin typeface="Times New Roman" pitchFamily="18" charset="0"/>
              </a:rPr>
              <a:t>)  of distance from         </a:t>
            </a:r>
          </a:p>
          <a:p>
            <a:r>
              <a:rPr lang="en-US" altLang="ko-KR" sz="2400" dirty="0" smtClean="0">
                <a:latin typeface="Times New Roman" pitchFamily="18" charset="0"/>
              </a:rPr>
              <a:t>        north pole to equator   through  Lyons, France </a:t>
            </a:r>
            <a:br>
              <a:rPr lang="en-US" altLang="ko-KR" sz="2400" dirty="0" smtClean="0">
                <a:latin typeface="Times New Roman" pitchFamily="18" charset="0"/>
              </a:rPr>
            </a:br>
            <a:r>
              <a:rPr lang="en-US" altLang="ko-KR" sz="2400" dirty="0" smtClean="0">
                <a:latin typeface="Times New Roman" pitchFamily="18" charset="0"/>
              </a:rPr>
              <a:t>    3) Redefined in 1960 as a multiple of a wavelength of light    </a:t>
            </a:r>
          </a:p>
          <a:p>
            <a:r>
              <a:rPr lang="en-US" altLang="ko-KR" sz="2400" dirty="0" smtClean="0">
                <a:latin typeface="Times New Roman" pitchFamily="18" charset="0"/>
              </a:rPr>
              <a:t>        emitted by krypton-86 </a:t>
            </a:r>
            <a:br>
              <a:rPr lang="en-US" altLang="ko-KR" sz="2400" dirty="0" smtClean="0">
                <a:latin typeface="Times New Roman" pitchFamily="18" charset="0"/>
              </a:rPr>
            </a:br>
            <a:r>
              <a:rPr lang="en-US" altLang="ko-KR" sz="2400" dirty="0" smtClean="0">
                <a:latin typeface="Times New Roman" pitchFamily="18" charset="0"/>
              </a:rPr>
              <a:t>    4) Redefined again in 1982 as the distance light travels in </a:t>
            </a:r>
          </a:p>
          <a:p>
            <a:r>
              <a:rPr lang="en-US" altLang="ko-KR" sz="2400" dirty="0" smtClean="0">
                <a:latin typeface="Times New Roman" pitchFamily="18" charset="0"/>
              </a:rPr>
              <a:t>        1/299 792 458 second in a vacuum </a:t>
            </a:r>
          </a:p>
          <a:p>
            <a:r>
              <a:rPr lang="en-US" altLang="ko-KR" sz="2400" dirty="0" smtClean="0">
                <a:latin typeface="Times New Roman" pitchFamily="18" charset="0"/>
              </a:rPr>
              <a:t/>
            </a:r>
            <a:br>
              <a:rPr lang="en-US" altLang="ko-KR" sz="2400" dirty="0" smtClean="0">
                <a:latin typeface="Times New Roman" pitchFamily="18" charset="0"/>
              </a:rPr>
            </a:br>
            <a:r>
              <a:rPr lang="en-US" altLang="ko-KR" sz="2400" dirty="0" smtClean="0">
                <a:latin typeface="Times New Roman" pitchFamily="18" charset="0"/>
              </a:rPr>
              <a:t> c. Mass </a:t>
            </a:r>
            <a:br>
              <a:rPr lang="en-US" altLang="ko-KR" sz="2400" dirty="0" smtClean="0">
                <a:latin typeface="Times New Roman" pitchFamily="18" charset="0"/>
              </a:rPr>
            </a:br>
            <a:r>
              <a:rPr lang="en-US" altLang="ko-KR" sz="2400" dirty="0" smtClean="0">
                <a:latin typeface="Times New Roman" pitchFamily="18" charset="0"/>
              </a:rPr>
              <a:t>   1) Unit is the kilogram </a:t>
            </a:r>
            <a:br>
              <a:rPr lang="en-US" altLang="ko-KR" sz="2400" dirty="0" smtClean="0">
                <a:latin typeface="Times New Roman" pitchFamily="18" charset="0"/>
              </a:rPr>
            </a:br>
            <a:r>
              <a:rPr lang="en-US" altLang="ko-KR" sz="2400" dirty="0" smtClean="0">
                <a:latin typeface="Times New Roman" pitchFamily="18" charset="0"/>
              </a:rPr>
              <a:t>   2) The only unit not defined in terms of atoms </a:t>
            </a:r>
            <a:br>
              <a:rPr lang="en-US" altLang="ko-KR" sz="2400" dirty="0" smtClean="0">
                <a:latin typeface="Times New Roman" pitchFamily="18" charset="0"/>
              </a:rPr>
            </a:br>
            <a:r>
              <a:rPr lang="en-US" altLang="ko-KR" sz="2400" dirty="0" smtClean="0">
                <a:latin typeface="Times New Roman" pitchFamily="18" charset="0"/>
              </a:rPr>
              <a:t>   3) It is the mass of a platinum-iridium metal cylinder kept in     </a:t>
            </a:r>
          </a:p>
          <a:p>
            <a:pPr>
              <a:spcBef>
                <a:spcPct val="50000"/>
              </a:spcBef>
            </a:pPr>
            <a:r>
              <a:rPr lang="en-US" altLang="ko-KR" sz="2400" dirty="0" smtClean="0">
                <a:latin typeface="Times New Roman" pitchFamily="18" charset="0"/>
              </a:rPr>
              <a:t>       Sevres, France</a:t>
            </a:r>
          </a:p>
          <a:p>
            <a:pPr>
              <a:spcBef>
                <a:spcPct val="50000"/>
              </a:spcBef>
            </a:pPr>
            <a:r>
              <a:rPr lang="en-US" altLang="ko-KR" sz="1200" dirty="0" smtClean="0">
                <a:solidFill>
                  <a:srgbClr val="CC0000"/>
                </a:solidFill>
                <a:latin typeface="Times New Roman" pitchFamily="18" charset="0"/>
                <a:hlinkClick r:id="rId2"/>
              </a:rPr>
              <a:t>http://www.setterfield.org/history.htm#minimum</a:t>
            </a:r>
            <a:r>
              <a:rPr lang="en-US" altLang="ko-KR" sz="1200" dirty="0" smtClean="0">
                <a:solidFill>
                  <a:srgbClr val="CC0000"/>
                </a:solidFill>
                <a:latin typeface="Times New Roman" pitchFamily="18" charset="0"/>
              </a:rPr>
              <a:t>     </a:t>
            </a:r>
            <a:r>
              <a:rPr lang="en-US" altLang="ko-KR" sz="1200" dirty="0" smtClean="0">
                <a:solidFill>
                  <a:srgbClr val="CC0000"/>
                </a:solidFill>
                <a:latin typeface="Times New Roman" pitchFamily="18" charset="0"/>
                <a:hlinkClick r:id="rId3"/>
              </a:rPr>
              <a:t>http://www.kriss.re.kr/new2004/standard/mass_1.jsp</a:t>
            </a:r>
            <a:r>
              <a:rPr lang="en-US" altLang="ko-KR" sz="1200" dirty="0" smtClean="0">
                <a:latin typeface="Times New Roman" pitchFamily="18" charset="0"/>
              </a:rPr>
              <a:t>    </a:t>
            </a:r>
            <a:endParaRPr lang="en-US" altLang="ko-KR" sz="1200" dirty="0">
              <a:latin typeface="Times New Roman" pitchFamily="18" charset="0"/>
            </a:endParaRPr>
          </a:p>
        </p:txBody>
      </p:sp>
      <p:sp>
        <p:nvSpPr>
          <p:cNvPr id="4" name="Slide Number Placeholder 3"/>
          <p:cNvSpPr>
            <a:spLocks noGrp="1"/>
          </p:cNvSpPr>
          <p:nvPr>
            <p:ph type="sldNum" sz="quarter" idx="12"/>
          </p:nvPr>
        </p:nvSpPr>
        <p:spPr/>
        <p:txBody>
          <a:bodyPr/>
          <a:lstStyle/>
          <a:p>
            <a:fld id="{B980AA17-9AAD-4CAE-A59E-97155A547452}"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5" name="Object 5"/>
          <p:cNvGraphicFramePr>
            <a:graphicFrameLocks noChangeAspect="1"/>
          </p:cNvGraphicFramePr>
          <p:nvPr/>
        </p:nvGraphicFramePr>
        <p:xfrm>
          <a:off x="381000" y="76200"/>
          <a:ext cx="8305800" cy="3819525"/>
        </p:xfrm>
        <a:graphic>
          <a:graphicData uri="http://schemas.openxmlformats.org/presentationml/2006/ole">
            <p:oleObj spid="_x0000_s3074" name="Image" r:id="rId3" imgW="11073016" imgH="5092063" progId="">
              <p:embed/>
            </p:oleObj>
          </a:graphicData>
        </a:graphic>
      </p:graphicFrame>
      <p:sp>
        <p:nvSpPr>
          <p:cNvPr id="71686" name="Text Box 6"/>
          <p:cNvSpPr txBox="1">
            <a:spLocks noChangeArrowheads="1"/>
          </p:cNvSpPr>
          <p:nvPr/>
        </p:nvSpPr>
        <p:spPr bwMode="auto">
          <a:xfrm>
            <a:off x="2819400" y="152400"/>
            <a:ext cx="6096000" cy="336550"/>
          </a:xfrm>
          <a:prstGeom prst="rect">
            <a:avLst/>
          </a:prstGeom>
          <a:noFill/>
          <a:ln w="9525">
            <a:noFill/>
            <a:miter lim="800000"/>
            <a:headEnd/>
            <a:tailEnd/>
          </a:ln>
          <a:effectLst/>
        </p:spPr>
        <p:txBody>
          <a:bodyPr>
            <a:spAutoFit/>
          </a:bodyPr>
          <a:lstStyle/>
          <a:p>
            <a:pPr>
              <a:spcBef>
                <a:spcPct val="50000"/>
              </a:spcBef>
            </a:pPr>
            <a:r>
              <a:rPr kumimoji="0" lang="en-US" altLang="ko-KR" sz="1600" b="1">
                <a:latin typeface="Times New Roman" pitchFamily="18" charset="0"/>
                <a:ea typeface="바탕체" pitchFamily="17" charset="-127"/>
              </a:rPr>
              <a:t>International system of unit ( </a:t>
            </a:r>
            <a:r>
              <a:rPr kumimoji="0" lang="fr-FR" altLang="ko-KR" sz="1600" b="1" i="1">
                <a:latin typeface="Times New Roman" pitchFamily="18" charset="0"/>
                <a:ea typeface="바탕체" pitchFamily="17" charset="-127"/>
              </a:rPr>
              <a:t>Systeme</a:t>
            </a:r>
            <a:r>
              <a:rPr kumimoji="0" lang="en-US" altLang="ko-KR" sz="1600" b="1" i="1">
                <a:latin typeface="Times New Roman" pitchFamily="18" charset="0"/>
                <a:ea typeface="바탕체" pitchFamily="17" charset="-127"/>
              </a:rPr>
              <a:t> International d’Unites</a:t>
            </a:r>
            <a:r>
              <a:rPr kumimoji="0" lang="en-US" altLang="ko-KR" sz="1600" b="1">
                <a:latin typeface="Times New Roman" pitchFamily="18" charset="0"/>
                <a:ea typeface="바탕체" pitchFamily="17" charset="-127"/>
              </a:rPr>
              <a:t>), 1960</a:t>
            </a:r>
          </a:p>
        </p:txBody>
      </p:sp>
      <p:graphicFrame>
        <p:nvGraphicFramePr>
          <p:cNvPr id="71687" name="Object 7"/>
          <p:cNvGraphicFramePr>
            <a:graphicFrameLocks noChangeAspect="1"/>
          </p:cNvGraphicFramePr>
          <p:nvPr/>
        </p:nvGraphicFramePr>
        <p:xfrm>
          <a:off x="381000" y="3810000"/>
          <a:ext cx="8305800" cy="2962275"/>
        </p:xfrm>
        <a:graphic>
          <a:graphicData uri="http://schemas.openxmlformats.org/presentationml/2006/ole">
            <p:oleObj spid="_x0000_s3075" name="Image" r:id="rId4" imgW="11073016" imgH="3949206" progId="">
              <p:embed/>
            </p:oleObj>
          </a:graphicData>
        </a:graphic>
      </p:graphicFrame>
      <p:sp>
        <p:nvSpPr>
          <p:cNvPr id="5" name="Slide Number Placeholder 4"/>
          <p:cNvSpPr>
            <a:spLocks noGrp="1"/>
          </p:cNvSpPr>
          <p:nvPr>
            <p:ph type="sldNum" sz="quarter" idx="12"/>
          </p:nvPr>
        </p:nvSpPr>
        <p:spPr/>
        <p:txBody>
          <a:bodyPr/>
          <a:lstStyle/>
          <a:p>
            <a:fld id="{B980AA17-9AAD-4CAE-A59E-97155A547452}"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1" name="Object 3"/>
          <p:cNvGraphicFramePr>
            <a:graphicFrameLocks noChangeAspect="1"/>
          </p:cNvGraphicFramePr>
          <p:nvPr/>
        </p:nvGraphicFramePr>
        <p:xfrm>
          <a:off x="762000" y="304800"/>
          <a:ext cx="7353300" cy="5934075"/>
        </p:xfrm>
        <a:graphic>
          <a:graphicData uri="http://schemas.openxmlformats.org/presentationml/2006/ole">
            <p:oleObj spid="_x0000_s4098" name="Image" r:id="rId3" imgW="9803175" imgH="7911111" progId="">
              <p:embed/>
            </p:oleObj>
          </a:graphicData>
        </a:graphic>
      </p:graphicFrame>
      <p:sp>
        <p:nvSpPr>
          <p:cNvPr id="3" name="Slide Number Placeholder 2"/>
          <p:cNvSpPr>
            <a:spLocks noGrp="1"/>
          </p:cNvSpPr>
          <p:nvPr>
            <p:ph type="sldNum" sz="quarter" idx="12"/>
          </p:nvPr>
        </p:nvSpPr>
        <p:spPr/>
        <p:txBody>
          <a:bodyPr/>
          <a:lstStyle/>
          <a:p>
            <a:fld id="{B980AA17-9AAD-4CAE-A59E-97155A547452}"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Group 2"/>
          <p:cNvGraphicFramePr>
            <a:graphicFrameLocks noGrp="1"/>
          </p:cNvGraphicFramePr>
          <p:nvPr/>
        </p:nvGraphicFramePr>
        <p:xfrm>
          <a:off x="990600" y="1423988"/>
          <a:ext cx="7010400" cy="4838700"/>
        </p:xfrm>
        <a:graphic>
          <a:graphicData uri="http://schemas.openxmlformats.org/drawingml/2006/table">
            <a:tbl>
              <a:tblPr/>
              <a:tblGrid>
                <a:gridCol w="1066800"/>
                <a:gridCol w="1143000"/>
                <a:gridCol w="1295400"/>
                <a:gridCol w="1066800"/>
                <a:gridCol w="1219200"/>
                <a:gridCol w="1219200"/>
              </a:tblGrid>
              <a:tr h="609600">
                <a:tc>
                  <a:txBody>
                    <a:bodyPr/>
                    <a:lstStyle/>
                    <a:p>
                      <a:pPr marL="0" marR="0" lvl="0" indent="0" algn="just" defTabSz="914400" rtl="0" eaLnBrk="1" fontAlgn="base" latinLnBrk="1" hangingPunct="1">
                        <a:lnSpc>
                          <a:spcPct val="100000"/>
                        </a:lnSpc>
                        <a:spcBef>
                          <a:spcPct val="5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바탕체" pitchFamily="17" charset="-127"/>
                        </a:rPr>
                        <a:t> </a:t>
                      </a: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cs typeface="Times New Roman" pitchFamily="18" charset="0"/>
                        </a:rPr>
                        <a:t>Prefix</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Symbol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Factor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5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Prefix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Symbol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Factor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Yotta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5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Deci</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cs typeface="Times New Roman" pitchFamily="18" charset="0"/>
                        </a:rPr>
                        <a:t>–</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rPr>
                        <a:t>1</a:t>
                      </a:r>
                    </a:p>
                    <a:p>
                      <a:pPr marL="0" marR="0" lvl="0" indent="0" algn="l" defTabSz="914400" rtl="0" eaLnBrk="1" fontAlgn="base" latinLnBrk="1" hangingPunct="1">
                        <a:lnSpc>
                          <a:spcPct val="100000"/>
                        </a:lnSpc>
                        <a:spcBef>
                          <a:spcPct val="20000"/>
                        </a:spcBef>
                        <a:spcAft>
                          <a:spcPct val="0"/>
                        </a:spcAft>
                        <a:buClrTx/>
                        <a:buSzTx/>
                        <a:buFontTx/>
                        <a:buNone/>
                        <a:tabLst/>
                      </a:pPr>
                      <a:endPar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55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Zetta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5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Centi</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cs typeface="Times New Roman" pitchFamily="18" charset="0"/>
                        </a:rPr>
                        <a:t>–</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a:lstStyle/>
                    <a:p>
                      <a:pPr marL="0" marR="0" lvl="0" indent="0" algn="l" defTabSz="914400" rtl="0" eaLnBrk="1" fontAlgn="base" latinLnBrk="1" hangingPunct="1">
                        <a:lnSpc>
                          <a:spcPct val="100000"/>
                        </a:lnSpc>
                        <a:spcBef>
                          <a:spcPct val="5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Exa</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5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Milli</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cs typeface="Times New Roman" pitchFamily="18" charset="0"/>
                        </a:rPr>
                        <a:t>–3</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Peta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50000"/>
                        </a:spcBef>
                        <a:spcAft>
                          <a:spcPct val="0"/>
                        </a:spcAft>
                        <a:buClrTx/>
                        <a:buSzTx/>
                        <a:buFontTx/>
                        <a:buNone/>
                        <a:tabLst/>
                      </a:pPr>
                      <a:r>
                        <a:rPr kumimoji="1" lang="en-US" altLang="ko-KR" sz="2000" b="0" i="0" u="none" strike="noStrike" cap="none" normalizeH="0" baseline="0" smtClean="0">
                          <a:ln>
                            <a:noFill/>
                          </a:ln>
                          <a:solidFill>
                            <a:srgbClr val="CC0000"/>
                          </a:solidFill>
                          <a:effectLst/>
                          <a:latin typeface="Times New Roman" pitchFamily="18" charset="0"/>
                          <a:ea typeface="굴림" pitchFamily="50" charset="-127"/>
                          <a:cs typeface="Times New Roman" pitchFamily="18" charset="0"/>
                        </a:rPr>
                        <a:t>Micro</a:t>
                      </a:r>
                      <a:endParaRPr kumimoji="1" lang="en-US" altLang="ko-KR" sz="2000" b="0" i="0" u="none" strike="noStrike" cap="none" normalizeH="0" baseline="0" smtClean="0">
                        <a:ln>
                          <a:noFill/>
                        </a:ln>
                        <a:solidFill>
                          <a:srgbClr val="CC0000"/>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a:t>
                      </a:r>
                      <a:r>
                        <a:rPr kumimoji="1" lang="en-US" altLang="ko-KR" sz="1600" b="1" i="0" u="none" strike="noStrike" cap="none" normalizeH="0" baseline="0" smtClean="0">
                          <a:ln>
                            <a:noFill/>
                          </a:ln>
                          <a:solidFill>
                            <a:srgbClr val="000000"/>
                          </a:solidFill>
                          <a:effectLst/>
                          <a:latin typeface="Times New Roman" pitchFamily="18" charset="0"/>
                          <a:ea typeface="바탕체" pitchFamily="17" charset="-127"/>
                          <a:sym typeface="Symbol" pitchFamily="18" charset="2"/>
                        </a:rPr>
                        <a:t></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cs typeface="Times New Roman" pitchFamily="18" charset="0"/>
                        </a:rPr>
                        <a:t>–</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rPr>
                        <a:t>6</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1" fontAlgn="base" latinLnBrk="1" hangingPunct="1">
                        <a:lnSpc>
                          <a:spcPct val="100000"/>
                        </a:lnSpc>
                        <a:spcBef>
                          <a:spcPct val="5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Tera</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rPr>
                        <a:t>12</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50000"/>
                        </a:spcBef>
                        <a:spcAft>
                          <a:spcPct val="0"/>
                        </a:spcAft>
                        <a:buClrTx/>
                        <a:buSzTx/>
                        <a:buFontTx/>
                        <a:buNone/>
                        <a:tabLst/>
                      </a:pPr>
                      <a:r>
                        <a:rPr kumimoji="1" lang="en-US" altLang="ko-KR" sz="2000" b="0" i="0" u="none" strike="noStrike" cap="none" normalizeH="0" baseline="0" smtClean="0">
                          <a:ln>
                            <a:noFill/>
                          </a:ln>
                          <a:solidFill>
                            <a:srgbClr val="CC0000"/>
                          </a:solidFill>
                          <a:effectLst/>
                          <a:latin typeface="Times New Roman" pitchFamily="18" charset="0"/>
                          <a:ea typeface="굴림" pitchFamily="50" charset="-127"/>
                          <a:cs typeface="Times New Roman" pitchFamily="18" charset="0"/>
                        </a:rPr>
                        <a:t>Nano</a:t>
                      </a:r>
                      <a:endParaRPr kumimoji="1" lang="en-US" altLang="ko-KR" sz="2000" b="0" i="0" u="none" strike="noStrike" cap="none" normalizeH="0" baseline="0" smtClean="0">
                        <a:ln>
                          <a:noFill/>
                        </a:ln>
                        <a:solidFill>
                          <a:srgbClr val="CC0000"/>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cs typeface="Times New Roman" pitchFamily="18" charset="0"/>
                        </a:rPr>
                        <a:t>–9</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Giga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rPr>
                        <a:t>9</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rgbClr val="CC0000"/>
                          </a:solidFill>
                          <a:effectLst/>
                          <a:latin typeface="Times New Roman" pitchFamily="18" charset="0"/>
                          <a:ea typeface="굴림" pitchFamily="50" charset="-127"/>
                          <a:cs typeface="Times New Roman" pitchFamily="18" charset="0"/>
                        </a:rPr>
                        <a:t>Pico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cs typeface="Times New Roman" pitchFamily="18" charset="0"/>
                        </a:rPr>
                        <a:t>–1</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rPr>
                        <a:t>2</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1" hangingPunct="1">
                        <a:lnSpc>
                          <a:spcPct val="100000"/>
                        </a:lnSpc>
                        <a:spcBef>
                          <a:spcPct val="5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Mega</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Femto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cs typeface="Times New Roman" pitchFamily="18" charset="0"/>
                        </a:rPr>
                        <a:t>–15</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Kilo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Atto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cs typeface="Times New Roman" pitchFamily="18" charset="0"/>
                        </a:rPr>
                        <a:t>–18</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Hecto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Zepto</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cs typeface="Times New Roman" pitchFamily="18" charset="0"/>
                        </a:rPr>
                        <a:t>–</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rPr>
                        <a:t>21</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Deca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da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endPar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rgbClr val="000000"/>
                          </a:solidFill>
                          <a:effectLst/>
                          <a:latin typeface="Times New Roman" pitchFamily="18" charset="0"/>
                          <a:ea typeface="굴림" pitchFamily="50" charset="-127"/>
                          <a:cs typeface="Times New Roman" pitchFamily="18" charset="0"/>
                        </a:rPr>
                        <a:t>Yocto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smtClean="0">
                          <a:ln>
                            <a:noFill/>
                          </a:ln>
                          <a:solidFill>
                            <a:schemeClr val="tx1"/>
                          </a:solidFill>
                          <a:effectLst/>
                          <a:latin typeface="Times New Roman" pitchFamily="18" charset="0"/>
                          <a:ea typeface="굴림" pitchFamily="50" charset="-127"/>
                        </a:rPr>
                        <a:t> 10</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cs typeface="Times New Roman" pitchFamily="18" charset="0"/>
                        </a:rPr>
                        <a:t>–</a:t>
                      </a:r>
                      <a:r>
                        <a:rPr kumimoji="1" lang="en-US" altLang="ko-KR" sz="2000" b="0" i="0" u="none" strike="noStrike" cap="none" normalizeH="0" baseline="30000" smtClean="0">
                          <a:ln>
                            <a:noFill/>
                          </a:ln>
                          <a:solidFill>
                            <a:schemeClr val="tx1"/>
                          </a:solidFill>
                          <a:effectLst/>
                          <a:latin typeface="Times New Roman" pitchFamily="18" charset="0"/>
                          <a:ea typeface="굴림" pitchFamily="50" charset="-127"/>
                        </a:rPr>
                        <a:t>24</a:t>
                      </a:r>
                      <a:endParaRPr kumimoji="1" lang="en-US" altLang="ko-KR" sz="2000" b="0" i="0" u="none" strike="noStrike" cap="none" normalizeH="0" baseline="0" smtClean="0">
                        <a:ln>
                          <a:noFill/>
                        </a:ln>
                        <a:solidFill>
                          <a:schemeClr val="tx1"/>
                        </a:solidFill>
                        <a:effectLst/>
                        <a:latin typeface="Times New Roman" pitchFamily="18" charset="0"/>
                        <a:ea typeface="굴림" pitchFamily="50" charset="-127"/>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0808" name="Text Box 88"/>
          <p:cNvSpPr txBox="1">
            <a:spLocks noChangeArrowheads="1"/>
          </p:cNvSpPr>
          <p:nvPr/>
        </p:nvSpPr>
        <p:spPr bwMode="auto">
          <a:xfrm>
            <a:off x="990600" y="533400"/>
            <a:ext cx="3124200" cy="646331"/>
          </a:xfrm>
          <a:prstGeom prst="rect">
            <a:avLst/>
          </a:prstGeom>
          <a:noFill/>
          <a:ln w="9525">
            <a:noFill/>
            <a:miter lim="800000"/>
            <a:headEnd/>
            <a:tailEnd/>
          </a:ln>
          <a:effectLst/>
        </p:spPr>
        <p:txBody>
          <a:bodyPr wrap="square">
            <a:spAutoFit/>
          </a:bodyPr>
          <a:lstStyle/>
          <a:p>
            <a:pPr>
              <a:spcBef>
                <a:spcPct val="50000"/>
              </a:spcBef>
            </a:pPr>
            <a:r>
              <a:rPr lang="en-US" altLang="ko-KR" sz="3600" b="1" i="1" dirty="0">
                <a:solidFill>
                  <a:srgbClr val="0000FF"/>
                </a:solidFill>
                <a:latin typeface="Times New Roman" pitchFamily="18" charset="0"/>
                <a:ea typeface="바탕체" pitchFamily="17" charset="-127"/>
              </a:rPr>
              <a:t>Prefix of </a:t>
            </a:r>
            <a:r>
              <a:rPr lang="en-US" altLang="ko-KR" sz="3600" b="1" i="1" dirty="0" smtClean="0">
                <a:solidFill>
                  <a:srgbClr val="0000FF"/>
                </a:solidFill>
                <a:latin typeface="Times New Roman" pitchFamily="18" charset="0"/>
                <a:ea typeface="바탕체" pitchFamily="17" charset="-127"/>
              </a:rPr>
              <a:t>units</a:t>
            </a:r>
            <a:r>
              <a:rPr lang="en-US" altLang="ko-KR" sz="3600" b="1" dirty="0" smtClean="0">
                <a:solidFill>
                  <a:srgbClr val="0000FF"/>
                </a:solidFill>
                <a:latin typeface="Times New Roman" pitchFamily="18" charset="0"/>
                <a:ea typeface="바탕체" pitchFamily="17" charset="-127"/>
              </a:rPr>
              <a:t>   </a:t>
            </a:r>
            <a:endParaRPr lang="en-US" altLang="ko-KR" sz="3600" b="1" dirty="0">
              <a:solidFill>
                <a:srgbClr val="0000FF"/>
              </a:solidFill>
              <a:latin typeface="Times New Roman" pitchFamily="18" charset="0"/>
              <a:ea typeface="바탕체" pitchFamily="17" charset="-127"/>
            </a:endParaRPr>
          </a:p>
        </p:txBody>
      </p:sp>
      <p:sp>
        <p:nvSpPr>
          <p:cNvPr id="4" name="Slide Number Placeholder 3"/>
          <p:cNvSpPr>
            <a:spLocks noGrp="1"/>
          </p:cNvSpPr>
          <p:nvPr>
            <p:ph type="sldNum" sz="quarter" idx="12"/>
          </p:nvPr>
        </p:nvSpPr>
        <p:spPr/>
        <p:txBody>
          <a:bodyPr/>
          <a:lstStyle/>
          <a:p>
            <a:fld id="{B980AA17-9AAD-4CAE-A59E-97155A54745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609600" y="533400"/>
            <a:ext cx="5867400" cy="4401205"/>
          </a:xfrm>
          <a:prstGeom prst="rect">
            <a:avLst/>
          </a:prstGeom>
          <a:noFill/>
          <a:ln w="9525">
            <a:noFill/>
            <a:miter lim="800000"/>
            <a:headEnd/>
            <a:tailEnd/>
          </a:ln>
          <a:effectLst/>
        </p:spPr>
        <p:txBody>
          <a:bodyPr wrap="square">
            <a:spAutoFit/>
          </a:bodyPr>
          <a:lstStyle/>
          <a:p>
            <a:pPr>
              <a:spcBef>
                <a:spcPct val="50000"/>
              </a:spcBef>
            </a:pPr>
            <a:r>
              <a:rPr lang="en-US" altLang="ko-KR" sz="2800" b="1" dirty="0">
                <a:solidFill>
                  <a:srgbClr val="0000FF"/>
                </a:solidFill>
                <a:latin typeface="Times New Roman" pitchFamily="18" charset="0"/>
                <a:ea typeface="바탕체" pitchFamily="17" charset="-127"/>
              </a:rPr>
              <a:t>Example</a:t>
            </a:r>
          </a:p>
          <a:p>
            <a:pPr>
              <a:spcBef>
                <a:spcPct val="50000"/>
              </a:spcBef>
            </a:pPr>
            <a:endParaRPr lang="en-US" altLang="ko-KR" sz="2800" dirty="0">
              <a:latin typeface="Times New Roman" pitchFamily="18" charset="0"/>
              <a:ea typeface="바탕체" pitchFamily="17" charset="-127"/>
            </a:endParaRPr>
          </a:p>
          <a:p>
            <a:pPr>
              <a:spcBef>
                <a:spcPct val="50000"/>
              </a:spcBef>
            </a:pPr>
            <a:r>
              <a:rPr lang="en-US" altLang="ko-KR" sz="2800" dirty="0">
                <a:latin typeface="Times New Roman" pitchFamily="18" charset="0"/>
                <a:ea typeface="바탕체" pitchFamily="17" charset="-127"/>
              </a:rPr>
              <a:t>    590nm = 590</a:t>
            </a:r>
            <a:r>
              <a:rPr lang="en-US" altLang="ko-KR" sz="2800" dirty="0">
                <a:latin typeface="Times New Roman" pitchFamily="18" charset="0"/>
                <a:ea typeface="바탕체" pitchFamily="17" charset="-127"/>
                <a:sym typeface="Symbol" pitchFamily="18" charset="2"/>
              </a:rPr>
              <a:t></a:t>
            </a:r>
            <a:r>
              <a:rPr lang="en-US" altLang="ko-KR" sz="2800" dirty="0">
                <a:latin typeface="Times New Roman" pitchFamily="18" charset="0"/>
                <a:ea typeface="바탕체" pitchFamily="17" charset="-127"/>
              </a:rPr>
              <a:t>10</a:t>
            </a:r>
            <a:r>
              <a:rPr lang="en-US" altLang="ko-KR" sz="2800" baseline="30000" dirty="0">
                <a:latin typeface="Times New Roman" pitchFamily="18" charset="0"/>
                <a:ea typeface="바탕체" pitchFamily="17" charset="-127"/>
              </a:rPr>
              <a:t>-9</a:t>
            </a:r>
            <a:r>
              <a:rPr lang="en-US" altLang="ko-KR" sz="2800" dirty="0">
                <a:latin typeface="Times New Roman" pitchFamily="18" charset="0"/>
                <a:ea typeface="바탕체" pitchFamily="17" charset="-127"/>
              </a:rPr>
              <a:t> m  = 5900 </a:t>
            </a:r>
            <a:r>
              <a:rPr lang="en-US" altLang="ko-KR" sz="2800" dirty="0">
                <a:latin typeface="Times New Roman" pitchFamily="18" charset="0"/>
                <a:cs typeface="Times New Roman" pitchFamily="18" charset="0"/>
              </a:rPr>
              <a:t>Å</a:t>
            </a:r>
            <a:r>
              <a:rPr lang="en-US" altLang="ko-KR" sz="2800" dirty="0">
                <a:latin typeface="Times New Roman" pitchFamily="18" charset="0"/>
                <a:ea typeface="바탕체" pitchFamily="17" charset="-127"/>
              </a:rPr>
              <a:t>  </a:t>
            </a:r>
          </a:p>
          <a:p>
            <a:pPr>
              <a:spcBef>
                <a:spcPct val="50000"/>
              </a:spcBef>
            </a:pPr>
            <a:r>
              <a:rPr lang="en-US" altLang="ko-KR" sz="2800" dirty="0">
                <a:latin typeface="Times New Roman" pitchFamily="18" charset="0"/>
                <a:ea typeface="바탕체" pitchFamily="17" charset="-127"/>
              </a:rPr>
              <a:t>    20 </a:t>
            </a:r>
            <a:r>
              <a:rPr lang="en-US" altLang="ko-KR" sz="2800" dirty="0">
                <a:latin typeface="Times New Roman" pitchFamily="18" charset="0"/>
                <a:ea typeface="바탕체" pitchFamily="17" charset="-127"/>
                <a:sym typeface="Symbol" pitchFamily="18" charset="2"/>
              </a:rPr>
              <a:t></a:t>
            </a:r>
            <a:r>
              <a:rPr lang="en-US" altLang="ko-KR" sz="2800" dirty="0">
                <a:latin typeface="Times New Roman" pitchFamily="18" charset="0"/>
                <a:ea typeface="바탕체" pitchFamily="17" charset="-127"/>
              </a:rPr>
              <a:t>L = 20 </a:t>
            </a:r>
            <a:r>
              <a:rPr lang="en-US" altLang="ko-KR" sz="2800" dirty="0">
                <a:latin typeface="Times New Roman" pitchFamily="18" charset="0"/>
                <a:ea typeface="바탕체" pitchFamily="17" charset="-127"/>
                <a:sym typeface="Symbol" pitchFamily="18" charset="2"/>
              </a:rPr>
              <a:t></a:t>
            </a:r>
            <a:r>
              <a:rPr lang="en-US" altLang="ko-KR" sz="2800" dirty="0">
                <a:latin typeface="Times New Roman" pitchFamily="18" charset="0"/>
                <a:ea typeface="바탕체" pitchFamily="17" charset="-127"/>
              </a:rPr>
              <a:t>10</a:t>
            </a:r>
            <a:r>
              <a:rPr lang="en-US" altLang="ko-KR" sz="2800" baseline="30000" dirty="0">
                <a:latin typeface="Times New Roman" pitchFamily="18" charset="0"/>
                <a:ea typeface="바탕체" pitchFamily="17" charset="-127"/>
              </a:rPr>
              <a:t>-6</a:t>
            </a:r>
            <a:r>
              <a:rPr lang="en-US" altLang="ko-KR" sz="2800" dirty="0">
                <a:latin typeface="Times New Roman" pitchFamily="18" charset="0"/>
                <a:ea typeface="바탕체" pitchFamily="17" charset="-127"/>
              </a:rPr>
              <a:t> L </a:t>
            </a:r>
          </a:p>
          <a:p>
            <a:pPr>
              <a:spcBef>
                <a:spcPct val="50000"/>
              </a:spcBef>
            </a:pPr>
            <a:r>
              <a:rPr lang="en-US" altLang="ko-KR" sz="2800" dirty="0">
                <a:latin typeface="Times New Roman" pitchFamily="18" charset="0"/>
                <a:ea typeface="바탕체" pitchFamily="17" charset="-127"/>
              </a:rPr>
              <a:t>    6 </a:t>
            </a:r>
            <a:r>
              <a:rPr lang="en-US" altLang="ko-KR" sz="2800" dirty="0" err="1">
                <a:latin typeface="Times New Roman" pitchFamily="18" charset="0"/>
                <a:ea typeface="바탕체" pitchFamily="17" charset="-127"/>
              </a:rPr>
              <a:t>pmol</a:t>
            </a:r>
            <a:r>
              <a:rPr lang="en-US" altLang="ko-KR" sz="2800" dirty="0">
                <a:latin typeface="Times New Roman" pitchFamily="18" charset="0"/>
                <a:ea typeface="바탕체" pitchFamily="17" charset="-127"/>
              </a:rPr>
              <a:t> = 6</a:t>
            </a:r>
            <a:r>
              <a:rPr lang="en-US" altLang="ko-KR" sz="2800" dirty="0">
                <a:latin typeface="Times New Roman" pitchFamily="18" charset="0"/>
                <a:ea typeface="바탕체" pitchFamily="17" charset="-127"/>
                <a:sym typeface="Symbol" pitchFamily="18" charset="2"/>
              </a:rPr>
              <a:t></a:t>
            </a:r>
            <a:r>
              <a:rPr lang="en-US" altLang="ko-KR" sz="2800" dirty="0">
                <a:latin typeface="Times New Roman" pitchFamily="18" charset="0"/>
                <a:ea typeface="바탕체" pitchFamily="17" charset="-127"/>
              </a:rPr>
              <a:t>10</a:t>
            </a:r>
            <a:r>
              <a:rPr lang="en-US" altLang="ko-KR" sz="2800" baseline="30000" dirty="0">
                <a:latin typeface="Times New Roman" pitchFamily="18" charset="0"/>
                <a:ea typeface="바탕체" pitchFamily="17" charset="-127"/>
              </a:rPr>
              <a:t>-12</a:t>
            </a:r>
            <a:r>
              <a:rPr lang="en-US" altLang="ko-KR" sz="2800" dirty="0">
                <a:latin typeface="Times New Roman" pitchFamily="18" charset="0"/>
                <a:ea typeface="바탕체" pitchFamily="17" charset="-127"/>
              </a:rPr>
              <a:t> mol    </a:t>
            </a:r>
          </a:p>
          <a:p>
            <a:pPr>
              <a:spcBef>
                <a:spcPct val="50000"/>
              </a:spcBef>
            </a:pPr>
            <a:r>
              <a:rPr lang="en-US" altLang="ko-KR" sz="2800" dirty="0">
                <a:latin typeface="Times New Roman" pitchFamily="18" charset="0"/>
                <a:ea typeface="바탕체" pitchFamily="17" charset="-127"/>
              </a:rPr>
              <a:t>    20Gbite = 20</a:t>
            </a:r>
            <a:r>
              <a:rPr lang="en-US" altLang="ko-KR" sz="2800" dirty="0">
                <a:latin typeface="Times New Roman" pitchFamily="18" charset="0"/>
                <a:ea typeface="바탕체" pitchFamily="17" charset="-127"/>
                <a:sym typeface="Symbol" pitchFamily="18" charset="2"/>
              </a:rPr>
              <a:t></a:t>
            </a:r>
            <a:r>
              <a:rPr lang="en-US" altLang="ko-KR" sz="2800" dirty="0">
                <a:latin typeface="Times New Roman" pitchFamily="18" charset="0"/>
                <a:ea typeface="바탕체" pitchFamily="17" charset="-127"/>
              </a:rPr>
              <a:t>10</a:t>
            </a:r>
            <a:r>
              <a:rPr lang="en-US" altLang="ko-KR" sz="2800" baseline="30000" dirty="0">
                <a:latin typeface="Times New Roman" pitchFamily="18" charset="0"/>
                <a:ea typeface="바탕체" pitchFamily="17" charset="-127"/>
              </a:rPr>
              <a:t>9</a:t>
            </a:r>
            <a:r>
              <a:rPr lang="en-US" altLang="ko-KR" sz="2800" dirty="0">
                <a:latin typeface="Times New Roman" pitchFamily="18" charset="0"/>
                <a:ea typeface="바탕체" pitchFamily="17" charset="-127"/>
              </a:rPr>
              <a:t> bite </a:t>
            </a:r>
          </a:p>
          <a:p>
            <a:pPr>
              <a:spcBef>
                <a:spcPct val="50000"/>
              </a:spcBef>
            </a:pPr>
            <a:r>
              <a:rPr lang="en-US" altLang="ko-KR" sz="2800" dirty="0">
                <a:latin typeface="Times New Roman" pitchFamily="18" charset="0"/>
                <a:ea typeface="바탕체" pitchFamily="17" charset="-127"/>
              </a:rPr>
              <a:t>    1 </a:t>
            </a:r>
            <a:r>
              <a:rPr lang="en-US" altLang="ko-KR" sz="2800" dirty="0" err="1">
                <a:latin typeface="Times New Roman" pitchFamily="18" charset="0"/>
                <a:ea typeface="바탕체" pitchFamily="17" charset="-127"/>
              </a:rPr>
              <a:t>mL</a:t>
            </a:r>
            <a:r>
              <a:rPr lang="en-US" altLang="ko-KR" sz="2800" dirty="0">
                <a:latin typeface="Times New Roman" pitchFamily="18" charset="0"/>
                <a:ea typeface="바탕체" pitchFamily="17" charset="-127"/>
              </a:rPr>
              <a:t> = 10</a:t>
            </a:r>
            <a:r>
              <a:rPr lang="en-US" altLang="ko-KR" sz="2800" baseline="30000" dirty="0">
                <a:latin typeface="Times New Roman" pitchFamily="18" charset="0"/>
                <a:ea typeface="바탕체" pitchFamily="17" charset="-127"/>
              </a:rPr>
              <a:t>-6</a:t>
            </a:r>
            <a:r>
              <a:rPr lang="en-US" altLang="ko-KR" sz="2800" dirty="0">
                <a:latin typeface="Times New Roman" pitchFamily="18" charset="0"/>
                <a:ea typeface="바탕체" pitchFamily="17" charset="-127"/>
              </a:rPr>
              <a:t> m</a:t>
            </a:r>
            <a:r>
              <a:rPr lang="en-US" altLang="ko-KR" sz="2800" baseline="30000" dirty="0">
                <a:latin typeface="Times New Roman" pitchFamily="18" charset="0"/>
                <a:ea typeface="바탕체" pitchFamily="17" charset="-127"/>
              </a:rPr>
              <a:t>3</a:t>
            </a:r>
            <a:r>
              <a:rPr lang="en-US" altLang="ko-KR" sz="2800" dirty="0">
                <a:latin typeface="Times New Roman" pitchFamily="18" charset="0"/>
                <a:ea typeface="바탕체" pitchFamily="17" charset="-127"/>
              </a:rPr>
              <a:t> = 1cm</a:t>
            </a:r>
            <a:r>
              <a:rPr lang="en-US" altLang="ko-KR" sz="2800" baseline="30000" dirty="0">
                <a:latin typeface="Times New Roman" pitchFamily="18" charset="0"/>
                <a:ea typeface="바탕체" pitchFamily="17" charset="-127"/>
              </a:rPr>
              <a:t>3</a:t>
            </a:r>
          </a:p>
        </p:txBody>
      </p:sp>
      <p:sp>
        <p:nvSpPr>
          <p:cNvPr id="3" name="Slide Number Placeholder 2"/>
          <p:cNvSpPr>
            <a:spLocks noGrp="1"/>
          </p:cNvSpPr>
          <p:nvPr>
            <p:ph type="sldNum" sz="quarter" idx="12"/>
          </p:nvPr>
        </p:nvSpPr>
        <p:spPr/>
        <p:txBody>
          <a:bodyPr/>
          <a:lstStyle/>
          <a:p>
            <a:fld id="{B980AA17-9AAD-4CAE-A59E-97155A547452}"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09600" y="609601"/>
            <a:ext cx="8077200" cy="5586413"/>
            <a:chOff x="384" y="143"/>
            <a:chExt cx="5088" cy="3519"/>
          </a:xfrm>
        </p:grpSpPr>
        <p:sp>
          <p:nvSpPr>
            <p:cNvPr id="34819" name="Text Box 3"/>
            <p:cNvSpPr txBox="1">
              <a:spLocks noChangeArrowheads="1"/>
            </p:cNvSpPr>
            <p:nvPr/>
          </p:nvSpPr>
          <p:spPr bwMode="auto">
            <a:xfrm>
              <a:off x="720" y="143"/>
              <a:ext cx="3984" cy="407"/>
            </a:xfrm>
            <a:prstGeom prst="rect">
              <a:avLst/>
            </a:prstGeom>
            <a:noFill/>
            <a:ln w="9525">
              <a:noFill/>
              <a:miter lim="800000"/>
              <a:headEnd/>
              <a:tailEnd/>
            </a:ln>
            <a:effectLst/>
          </p:spPr>
          <p:txBody>
            <a:bodyPr wrap="square">
              <a:spAutoFit/>
            </a:bodyPr>
            <a:lstStyle/>
            <a:p>
              <a:pPr>
                <a:spcBef>
                  <a:spcPct val="50000"/>
                </a:spcBef>
              </a:pPr>
              <a:r>
                <a:rPr lang="en-US" altLang="ko-KR" sz="3600" b="1" dirty="0">
                  <a:solidFill>
                    <a:srgbClr val="0000FF"/>
                  </a:solidFill>
                  <a:latin typeface="Times New Roman" pitchFamily="18" charset="0"/>
                  <a:ea typeface="바탕체" pitchFamily="17" charset="-127"/>
                </a:rPr>
                <a:t>Expression of concentration </a:t>
              </a:r>
              <a:r>
                <a:rPr lang="en-US" altLang="ko-KR" sz="3600" dirty="0">
                  <a:solidFill>
                    <a:srgbClr val="0000FF"/>
                  </a:solidFill>
                  <a:latin typeface="Times New Roman" pitchFamily="18" charset="0"/>
                </a:rPr>
                <a:t>  </a:t>
              </a:r>
            </a:p>
          </p:txBody>
        </p:sp>
        <p:sp>
          <p:nvSpPr>
            <p:cNvPr id="34821" name="Text Box 5"/>
            <p:cNvSpPr txBox="1">
              <a:spLocks noChangeArrowheads="1"/>
            </p:cNvSpPr>
            <p:nvPr/>
          </p:nvSpPr>
          <p:spPr bwMode="auto">
            <a:xfrm>
              <a:off x="384" y="768"/>
              <a:ext cx="4560" cy="989"/>
            </a:xfrm>
            <a:prstGeom prst="rect">
              <a:avLst/>
            </a:prstGeom>
            <a:noFill/>
            <a:ln w="9525">
              <a:noFill/>
              <a:miter lim="800000"/>
              <a:headEnd/>
              <a:tailEnd/>
            </a:ln>
            <a:effectLst/>
          </p:spPr>
          <p:txBody>
            <a:bodyPr>
              <a:spAutoFit/>
            </a:bodyPr>
            <a:lstStyle/>
            <a:p>
              <a:pPr algn="just" eaLnBrk="0" latinLnBrk="0" hangingPunct="0"/>
              <a:r>
                <a:rPr kumimoji="0" lang="en-US" altLang="ko-KR" sz="2400" b="1" dirty="0">
                  <a:latin typeface="Times New Roman" pitchFamily="18" charset="0"/>
                  <a:ea typeface="바탕" pitchFamily="18" charset="-127"/>
                </a:rPr>
                <a:t>1)  </a:t>
              </a:r>
              <a:r>
                <a:rPr kumimoji="0" lang="en-US" altLang="ko-KR" sz="2400" b="1" dirty="0" err="1">
                  <a:solidFill>
                    <a:srgbClr val="CC0000"/>
                  </a:solidFill>
                  <a:latin typeface="Times New Roman" pitchFamily="18" charset="0"/>
                  <a:ea typeface="바탕" pitchFamily="18" charset="-127"/>
                </a:rPr>
                <a:t>Molarity</a:t>
              </a:r>
              <a:r>
                <a:rPr kumimoji="0" lang="en-US" altLang="ko-KR" sz="2400" dirty="0">
                  <a:latin typeface="Times New Roman" pitchFamily="18" charset="0"/>
                  <a:ea typeface="바탕" pitchFamily="18" charset="-127"/>
                </a:rPr>
                <a:t> : </a:t>
              </a:r>
            </a:p>
            <a:p>
              <a:pPr algn="just" eaLnBrk="0" latinLnBrk="0" hangingPunct="0"/>
              <a:endParaRPr kumimoji="0" lang="en-US" altLang="ko-KR" sz="2400" dirty="0">
                <a:latin typeface="Times New Roman" pitchFamily="18" charset="0"/>
                <a:ea typeface="바탕" pitchFamily="18" charset="-127"/>
              </a:endParaRPr>
            </a:p>
            <a:p>
              <a:pPr algn="just" eaLnBrk="0" latinLnBrk="0" hangingPunct="0"/>
              <a:r>
                <a:rPr kumimoji="0" lang="en-US" altLang="ko-KR" sz="2400" dirty="0">
                  <a:latin typeface="Times New Roman" pitchFamily="18" charset="0"/>
                  <a:ea typeface="바탕" pitchFamily="18" charset="-127"/>
                </a:rPr>
                <a:t>    </a:t>
              </a:r>
              <a:r>
                <a:rPr kumimoji="0" lang="en-US" altLang="ko-KR" sz="2400" dirty="0">
                  <a:solidFill>
                    <a:srgbClr val="CC0000"/>
                  </a:solidFill>
                  <a:latin typeface="Times New Roman" pitchFamily="18" charset="0"/>
                  <a:ea typeface="바탕" pitchFamily="18" charset="-127"/>
                </a:rPr>
                <a:t>M = (moles of solute) / (liter of solution)</a:t>
              </a:r>
            </a:p>
            <a:p>
              <a:pPr algn="just" eaLnBrk="0" latinLnBrk="0" hangingPunct="0"/>
              <a:r>
                <a:rPr kumimoji="0" lang="en-US" altLang="ko-KR" sz="2400" dirty="0">
                  <a:latin typeface="Times New Roman" pitchFamily="18" charset="0"/>
                  <a:ea typeface="바탕" pitchFamily="18" charset="-127"/>
                </a:rPr>
                <a:t>        = (</a:t>
              </a:r>
              <a:r>
                <a:rPr kumimoji="0" lang="en-US" altLang="ko-KR" sz="2400" dirty="0" err="1">
                  <a:latin typeface="Times New Roman" pitchFamily="18" charset="0"/>
                  <a:ea typeface="바탕" pitchFamily="18" charset="-127"/>
                </a:rPr>
                <a:t>mmoles</a:t>
              </a:r>
              <a:r>
                <a:rPr kumimoji="0" lang="en-US" altLang="ko-KR" sz="2400" dirty="0">
                  <a:latin typeface="Times New Roman" pitchFamily="18" charset="0"/>
                  <a:ea typeface="바탕" pitchFamily="18" charset="-127"/>
                </a:rPr>
                <a:t>) / (ml)</a:t>
              </a:r>
              <a:endParaRPr lang="en-US" altLang="ko-KR" sz="2400" dirty="0">
                <a:latin typeface="Times New Roman" pitchFamily="18" charset="0"/>
              </a:endParaRPr>
            </a:p>
          </p:txBody>
        </p:sp>
        <p:sp>
          <p:nvSpPr>
            <p:cNvPr id="34822" name="Text Box 6"/>
            <p:cNvSpPr txBox="1">
              <a:spLocks noChangeArrowheads="1"/>
            </p:cNvSpPr>
            <p:nvPr/>
          </p:nvSpPr>
          <p:spPr bwMode="auto">
            <a:xfrm>
              <a:off x="576" y="2208"/>
              <a:ext cx="4896" cy="1454"/>
            </a:xfrm>
            <a:prstGeom prst="rect">
              <a:avLst/>
            </a:prstGeom>
            <a:noFill/>
            <a:ln w="9525">
              <a:noFill/>
              <a:miter lim="800000"/>
              <a:headEnd/>
              <a:tailEnd/>
            </a:ln>
            <a:effectLst/>
          </p:spPr>
          <p:txBody>
            <a:bodyPr>
              <a:spAutoFit/>
            </a:bodyPr>
            <a:lstStyle/>
            <a:p>
              <a:pPr algn="just">
                <a:spcBef>
                  <a:spcPct val="50000"/>
                </a:spcBef>
              </a:pPr>
              <a:r>
                <a:rPr lang="en-US" altLang="ko-KR" sz="2400" dirty="0">
                  <a:latin typeface="Times New Roman" pitchFamily="18" charset="0"/>
                  <a:ea typeface="바탕체" pitchFamily="17" charset="-127"/>
                </a:rPr>
                <a:t>A mole is defined as the </a:t>
              </a:r>
              <a:r>
                <a:rPr lang="en-US" altLang="ko-KR" sz="2400" u="sng" dirty="0">
                  <a:latin typeface="Times New Roman" pitchFamily="18" charset="0"/>
                  <a:ea typeface="바탕체" pitchFamily="17" charset="-127"/>
                </a:rPr>
                <a:t>number of atoms</a:t>
              </a:r>
              <a:r>
                <a:rPr lang="en-US" altLang="ko-KR" sz="2400" dirty="0">
                  <a:latin typeface="Times New Roman" pitchFamily="18" charset="0"/>
                  <a:ea typeface="바탕체" pitchFamily="17" charset="-127"/>
                </a:rPr>
                <a:t> of </a:t>
              </a:r>
              <a:r>
                <a:rPr lang="en-US" altLang="ko-KR" sz="2400" baseline="30000" dirty="0">
                  <a:latin typeface="Times New Roman" pitchFamily="18" charset="0"/>
                  <a:ea typeface="바탕체" pitchFamily="17" charset="-127"/>
                </a:rPr>
                <a:t>12</a:t>
              </a:r>
              <a:r>
                <a:rPr lang="en-US" altLang="ko-KR" sz="2400" dirty="0">
                  <a:latin typeface="Times New Roman" pitchFamily="18" charset="0"/>
                  <a:ea typeface="바탕체" pitchFamily="17" charset="-127"/>
                </a:rPr>
                <a:t>C in exactly 12g of </a:t>
              </a:r>
              <a:r>
                <a:rPr lang="en-US" altLang="ko-KR" sz="2400" baseline="30000" dirty="0">
                  <a:latin typeface="Times New Roman" pitchFamily="18" charset="0"/>
                  <a:ea typeface="바탕체" pitchFamily="17" charset="-127"/>
                </a:rPr>
                <a:t>12</a:t>
              </a:r>
              <a:r>
                <a:rPr lang="en-US" altLang="ko-KR" sz="2400" dirty="0">
                  <a:latin typeface="Times New Roman" pitchFamily="18" charset="0"/>
                  <a:ea typeface="바탕체" pitchFamily="17" charset="-127"/>
                </a:rPr>
                <a:t>C (12 </a:t>
              </a:r>
              <a:r>
                <a:rPr lang="en-US" altLang="ko-KR" sz="2400" dirty="0" err="1">
                  <a:latin typeface="Times New Roman" pitchFamily="18" charset="0"/>
                  <a:ea typeface="바탕체" pitchFamily="17" charset="-127"/>
                </a:rPr>
                <a:t>amu</a:t>
              </a:r>
              <a:r>
                <a:rPr lang="en-US" altLang="ko-KR" sz="2400" dirty="0">
                  <a:latin typeface="Times New Roman" pitchFamily="18" charset="0"/>
                  <a:ea typeface="바탕체" pitchFamily="17" charset="-127"/>
                </a:rPr>
                <a:t> or </a:t>
              </a:r>
              <a:r>
                <a:rPr lang="en-US" altLang="ko-KR" sz="2400" dirty="0" err="1">
                  <a:latin typeface="Times New Roman" pitchFamily="18" charset="0"/>
                  <a:ea typeface="바탕체" pitchFamily="17" charset="-127"/>
                </a:rPr>
                <a:t>daltons</a:t>
              </a:r>
              <a:r>
                <a:rPr lang="en-US" altLang="ko-KR" sz="2400" dirty="0">
                  <a:latin typeface="Times New Roman" pitchFamily="18" charset="0"/>
                  <a:ea typeface="바탕체" pitchFamily="17" charset="-127"/>
                </a:rPr>
                <a:t>).</a:t>
              </a:r>
            </a:p>
            <a:p>
              <a:pPr>
                <a:spcBef>
                  <a:spcPct val="50000"/>
                </a:spcBef>
              </a:pPr>
              <a:r>
                <a:rPr lang="en-US" altLang="ko-KR" sz="2400" dirty="0">
                  <a:solidFill>
                    <a:srgbClr val="CC0000"/>
                  </a:solidFill>
                  <a:latin typeface="Times New Roman" pitchFamily="18" charset="0"/>
                  <a:ea typeface="바탕체" pitchFamily="17" charset="-127"/>
                </a:rPr>
                <a:t>Avogadro’s number = 6.0221438</a:t>
              </a:r>
              <a:r>
                <a:rPr lang="en-US" altLang="ko-KR" sz="2400" dirty="0">
                  <a:solidFill>
                    <a:srgbClr val="CC0000"/>
                  </a:solidFill>
                  <a:latin typeface="Times New Roman" pitchFamily="18" charset="0"/>
                  <a:ea typeface="바탕체" pitchFamily="17" charset="-127"/>
                  <a:sym typeface="Symbol" pitchFamily="18" charset="2"/>
                </a:rPr>
                <a:t></a:t>
              </a:r>
              <a:r>
                <a:rPr lang="en-US" altLang="ko-KR" sz="2400" dirty="0">
                  <a:solidFill>
                    <a:srgbClr val="CC0000"/>
                  </a:solidFill>
                  <a:latin typeface="Times New Roman" pitchFamily="18" charset="0"/>
                  <a:ea typeface="바탕체" pitchFamily="17" charset="-127"/>
                </a:rPr>
                <a:t>10</a:t>
              </a:r>
              <a:r>
                <a:rPr lang="en-US" altLang="ko-KR" sz="2400" baseline="30000" dirty="0">
                  <a:solidFill>
                    <a:srgbClr val="CC0000"/>
                  </a:solidFill>
                  <a:latin typeface="Times New Roman" pitchFamily="18" charset="0"/>
                  <a:ea typeface="바탕체" pitchFamily="17" charset="-127"/>
                </a:rPr>
                <a:t>23</a:t>
              </a:r>
              <a:r>
                <a:rPr lang="en-US" altLang="ko-KR" sz="2400" dirty="0">
                  <a:latin typeface="Times New Roman" pitchFamily="18" charset="0"/>
                  <a:ea typeface="바탕체" pitchFamily="17" charset="-127"/>
                </a:rPr>
                <a:t>.</a:t>
              </a:r>
              <a:r>
                <a:rPr lang="en-US" altLang="ko-KR" sz="2400" dirty="0">
                  <a:latin typeface="Times New Roman" pitchFamily="18" charset="0"/>
                </a:rPr>
                <a:t> </a:t>
              </a:r>
            </a:p>
            <a:p>
              <a:pPr>
                <a:spcBef>
                  <a:spcPct val="50000"/>
                </a:spcBef>
              </a:pPr>
              <a:r>
                <a:rPr lang="en-US" altLang="ko-KR" sz="2400" dirty="0">
                  <a:latin typeface="Times New Roman" pitchFamily="18" charset="0"/>
                </a:rPr>
                <a:t>A mole of a chemical species is </a:t>
              </a:r>
              <a:r>
                <a:rPr lang="en-US" altLang="ko-KR" sz="2400" dirty="0">
                  <a:latin typeface="Times New Roman" pitchFamily="18" charset="0"/>
                  <a:ea typeface="바탕체" pitchFamily="17" charset="-127"/>
                </a:rPr>
                <a:t>6.0221438</a:t>
              </a:r>
              <a:r>
                <a:rPr lang="en-US" altLang="ko-KR" sz="2400" dirty="0">
                  <a:latin typeface="Times New Roman" pitchFamily="18" charset="0"/>
                  <a:ea typeface="바탕체" pitchFamily="17" charset="-127"/>
                  <a:sym typeface="Symbol" pitchFamily="18" charset="2"/>
                </a:rPr>
                <a:t></a:t>
              </a:r>
              <a:r>
                <a:rPr lang="en-US" altLang="ko-KR" sz="2400" dirty="0">
                  <a:latin typeface="Times New Roman" pitchFamily="18" charset="0"/>
                  <a:ea typeface="바탕체" pitchFamily="17" charset="-127"/>
                </a:rPr>
                <a:t>10</a:t>
              </a:r>
              <a:r>
                <a:rPr lang="en-US" altLang="ko-KR" sz="2400" baseline="30000" dirty="0">
                  <a:latin typeface="Times New Roman" pitchFamily="18" charset="0"/>
                  <a:ea typeface="바탕체" pitchFamily="17" charset="-127"/>
                </a:rPr>
                <a:t>23</a:t>
              </a:r>
              <a:r>
                <a:rPr lang="en-US" altLang="ko-KR" sz="2400" dirty="0">
                  <a:latin typeface="Times New Roman" pitchFamily="18" charset="0"/>
                </a:rPr>
                <a:t> atoms, molecules, ions, electrons, ion pairs, or subatomic particles.</a:t>
              </a:r>
            </a:p>
          </p:txBody>
        </p:sp>
      </p:grpSp>
      <p:sp>
        <p:nvSpPr>
          <p:cNvPr id="6" name="Slide Number Placeholder 5"/>
          <p:cNvSpPr>
            <a:spLocks noGrp="1"/>
          </p:cNvSpPr>
          <p:nvPr>
            <p:ph type="sldNum" sz="quarter" idx="12"/>
          </p:nvPr>
        </p:nvSpPr>
        <p:spPr/>
        <p:txBody>
          <a:bodyPr/>
          <a:lstStyle/>
          <a:p>
            <a:fld id="{B980AA17-9AAD-4CAE-A59E-97155A547452}"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6" hidden="1"/>
          <p:cNvSpPr>
            <a:spLocks noGrp="1" noChangeArrowheads="1"/>
          </p:cNvSpPr>
          <p:nvPr>
            <p:ph type="title"/>
          </p:nvPr>
        </p:nvSpPr>
        <p:spPr/>
        <p:txBody>
          <a:bodyPr/>
          <a:lstStyle/>
          <a:p>
            <a:endParaRPr lang="en-US"/>
          </a:p>
        </p:txBody>
      </p:sp>
      <p:sp>
        <p:nvSpPr>
          <p:cNvPr id="105475" name="Rectangle 1027" descr="04p74"/>
          <p:cNvSpPr>
            <a:spLocks noGrp="1" noChangeAspect="1" noChangeArrowheads="1"/>
          </p:cNvSpPr>
          <p:nvPr/>
        </p:nvSpPr>
        <p:spPr bwMode="auto">
          <a:xfrm>
            <a:off x="0" y="533400"/>
            <a:ext cx="5181600" cy="4619625"/>
          </a:xfrm>
          <a:prstGeom prst="rect">
            <a:avLst/>
          </a:prstGeom>
          <a:blipFill dpi="0" rotWithShape="1">
            <a:blip r:embed="rId2" cstate="print"/>
            <a:srcRect/>
            <a:stretch>
              <a:fillRect r="-10"/>
            </a:stretch>
          </a:blipFill>
          <a:ln w="9525">
            <a:noFill/>
            <a:miter lim="800000"/>
            <a:headEnd/>
            <a:tailEnd/>
          </a:ln>
          <a:effectLst/>
        </p:spPr>
        <p:txBody>
          <a:bodyPr/>
          <a:lstStyle/>
          <a:p>
            <a:endParaRPr lang="en-US"/>
          </a:p>
        </p:txBody>
      </p:sp>
      <p:sp>
        <p:nvSpPr>
          <p:cNvPr id="105477" name="Text Box 1029"/>
          <p:cNvSpPr txBox="1">
            <a:spLocks noChangeArrowheads="1"/>
          </p:cNvSpPr>
          <p:nvPr/>
        </p:nvSpPr>
        <p:spPr bwMode="auto">
          <a:xfrm>
            <a:off x="5486400" y="457200"/>
            <a:ext cx="3429000" cy="5121275"/>
          </a:xfrm>
          <a:prstGeom prst="rect">
            <a:avLst/>
          </a:prstGeom>
          <a:noFill/>
          <a:ln w="9525">
            <a:noFill/>
            <a:miter lim="800000"/>
            <a:headEnd/>
            <a:tailEnd/>
          </a:ln>
          <a:effectLst/>
        </p:spPr>
        <p:txBody>
          <a:bodyPr>
            <a:spAutoFit/>
          </a:bodyPr>
          <a:lstStyle/>
          <a:p>
            <a:pPr>
              <a:spcBef>
                <a:spcPct val="50000"/>
              </a:spcBef>
            </a:pPr>
            <a:r>
              <a:rPr lang="en-US" altLang="ko-KR" sz="2000" dirty="0">
                <a:latin typeface="Times New Roman" pitchFamily="18" charset="0"/>
              </a:rPr>
              <a:t>Approximately 1 mole of each of several different elements.</a:t>
            </a:r>
          </a:p>
          <a:p>
            <a:pPr>
              <a:spcBef>
                <a:spcPct val="50000"/>
              </a:spcBef>
            </a:pPr>
            <a:r>
              <a:rPr lang="en-US" altLang="ko-KR" sz="2000" dirty="0">
                <a:latin typeface="Times New Roman" pitchFamily="18" charset="0"/>
              </a:rPr>
              <a:t>Clockwise from the upper left:</a:t>
            </a:r>
          </a:p>
          <a:p>
            <a:pPr>
              <a:spcBef>
                <a:spcPct val="50000"/>
              </a:spcBef>
            </a:pPr>
            <a:r>
              <a:rPr lang="en-US" altLang="ko-KR" sz="2000" dirty="0">
                <a:latin typeface="Times New Roman" pitchFamily="18" charset="0"/>
              </a:rPr>
              <a:t>64 g of copper beads,</a:t>
            </a:r>
          </a:p>
          <a:p>
            <a:pPr>
              <a:spcBef>
                <a:spcPct val="50000"/>
              </a:spcBef>
            </a:pPr>
            <a:r>
              <a:rPr lang="en-US" altLang="ko-KR" sz="2000" dirty="0">
                <a:latin typeface="Times New Roman" pitchFamily="18" charset="0"/>
              </a:rPr>
              <a:t>27 g of crumpled aluminum foil,</a:t>
            </a:r>
          </a:p>
          <a:p>
            <a:pPr>
              <a:spcBef>
                <a:spcPct val="50000"/>
              </a:spcBef>
            </a:pPr>
            <a:r>
              <a:rPr lang="en-US" altLang="ko-KR" sz="2000" dirty="0">
                <a:latin typeface="Times New Roman" pitchFamily="18" charset="0"/>
              </a:rPr>
              <a:t>207g of lead shot,</a:t>
            </a:r>
          </a:p>
          <a:p>
            <a:pPr>
              <a:spcBef>
                <a:spcPct val="50000"/>
              </a:spcBef>
            </a:pPr>
            <a:r>
              <a:rPr lang="en-US" altLang="ko-KR" sz="2000" dirty="0">
                <a:latin typeface="Times New Roman" pitchFamily="18" charset="0"/>
              </a:rPr>
              <a:t>24 g of magnesium chips,</a:t>
            </a:r>
          </a:p>
          <a:p>
            <a:pPr>
              <a:spcBef>
                <a:spcPct val="50000"/>
              </a:spcBef>
            </a:pPr>
            <a:r>
              <a:rPr lang="en-US" altLang="ko-KR" sz="2000" dirty="0">
                <a:latin typeface="Times New Roman" pitchFamily="18" charset="0"/>
              </a:rPr>
              <a:t>52 g of chromium chunks, and</a:t>
            </a:r>
          </a:p>
          <a:p>
            <a:pPr>
              <a:spcBef>
                <a:spcPct val="50000"/>
              </a:spcBef>
            </a:pPr>
            <a:r>
              <a:rPr lang="en-US" altLang="ko-KR" sz="2000" dirty="0">
                <a:latin typeface="Times New Roman" pitchFamily="18" charset="0"/>
              </a:rPr>
              <a:t>32 g of sulfur powder:</a:t>
            </a:r>
          </a:p>
          <a:p>
            <a:pPr>
              <a:spcBef>
                <a:spcPct val="50000"/>
              </a:spcBef>
            </a:pPr>
            <a:r>
              <a:rPr lang="en-US" altLang="ko-KR" sz="2000" dirty="0">
                <a:latin typeface="Times New Roman" pitchFamily="18" charset="0"/>
              </a:rPr>
              <a:t>The beakers in the photo have a volume of 50 </a:t>
            </a:r>
            <a:r>
              <a:rPr lang="en-US" altLang="ko-KR" sz="2000" dirty="0" err="1">
                <a:latin typeface="Times New Roman" pitchFamily="18" charset="0"/>
              </a:rPr>
              <a:t>mL.</a:t>
            </a:r>
            <a:endParaRPr lang="en-US" altLang="ko-KR" sz="2000" dirty="0">
              <a:latin typeface="Times New Roman" pitchFamily="18" charset="0"/>
            </a:endParaRPr>
          </a:p>
          <a:p>
            <a:pPr>
              <a:spcBef>
                <a:spcPct val="50000"/>
              </a:spcBef>
            </a:pPr>
            <a:endParaRPr lang="en-US" altLang="ko-KR" sz="2000" dirty="0">
              <a:latin typeface="Times New Roman" pitchFamily="18" charset="0"/>
            </a:endParaRPr>
          </a:p>
        </p:txBody>
      </p:sp>
      <p:sp>
        <p:nvSpPr>
          <p:cNvPr id="5" name="Slide Number Placeholder 4"/>
          <p:cNvSpPr>
            <a:spLocks noGrp="1"/>
          </p:cNvSpPr>
          <p:nvPr>
            <p:ph type="sldNum" sz="quarter" idx="12"/>
          </p:nvPr>
        </p:nvSpPr>
        <p:spPr/>
        <p:txBody>
          <a:bodyPr/>
          <a:lstStyle/>
          <a:p>
            <a:fld id="{B980AA17-9AAD-4CAE-A59E-97155A547452}"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85800" y="152400"/>
            <a:ext cx="8229600" cy="6802438"/>
            <a:chOff x="288" y="144"/>
            <a:chExt cx="5184" cy="4285"/>
          </a:xfrm>
        </p:grpSpPr>
        <p:sp>
          <p:nvSpPr>
            <p:cNvPr id="51202" name="Text Box 2"/>
            <p:cNvSpPr txBox="1">
              <a:spLocks noChangeArrowheads="1"/>
            </p:cNvSpPr>
            <p:nvPr/>
          </p:nvSpPr>
          <p:spPr bwMode="auto">
            <a:xfrm>
              <a:off x="288" y="144"/>
              <a:ext cx="5184" cy="4285"/>
            </a:xfrm>
            <a:prstGeom prst="rect">
              <a:avLst/>
            </a:prstGeom>
            <a:noFill/>
            <a:ln w="9525">
              <a:noFill/>
              <a:miter lim="800000"/>
              <a:headEnd/>
              <a:tailEnd/>
            </a:ln>
            <a:effectLst/>
          </p:spPr>
          <p:txBody>
            <a:bodyPr>
              <a:spAutoFit/>
            </a:bodyPr>
            <a:lstStyle/>
            <a:p>
              <a:pPr algn="just">
                <a:spcBef>
                  <a:spcPct val="50000"/>
                </a:spcBef>
              </a:pPr>
              <a:r>
                <a:rPr lang="en-US" altLang="ko-KR" sz="2000" b="1" dirty="0" smtClean="0">
                  <a:latin typeface="Times New Roman" pitchFamily="18" charset="0"/>
                  <a:ea typeface="바탕체" pitchFamily="17" charset="-127"/>
                </a:rPr>
                <a:t>                                                    </a:t>
              </a:r>
              <a:r>
                <a:rPr lang="en-US" altLang="ko-KR" sz="4000" b="1" dirty="0" smtClean="0">
                  <a:solidFill>
                    <a:srgbClr val="0000FF"/>
                  </a:solidFill>
                  <a:latin typeface="Times New Roman" pitchFamily="18" charset="0"/>
                  <a:ea typeface="바탕체" pitchFamily="17" charset="-127"/>
                </a:rPr>
                <a:t>Example</a:t>
              </a:r>
              <a:endParaRPr lang="en-US" altLang="ko-KR" sz="4000" dirty="0">
                <a:solidFill>
                  <a:srgbClr val="0000FF"/>
                </a:solidFill>
                <a:latin typeface="Times New Roman" pitchFamily="18" charset="0"/>
                <a:ea typeface="바탕체" pitchFamily="17" charset="-127"/>
              </a:endParaRPr>
            </a:p>
            <a:p>
              <a:pPr algn="just">
                <a:spcBef>
                  <a:spcPct val="50000"/>
                </a:spcBef>
              </a:pPr>
              <a:r>
                <a:rPr lang="en-US" altLang="ko-KR" sz="2000" dirty="0">
                  <a:latin typeface="Times New Roman" pitchFamily="18" charset="0"/>
                  <a:ea typeface="바탕체" pitchFamily="17" charset="-127"/>
                </a:rPr>
                <a:t> </a:t>
              </a:r>
              <a:r>
                <a:rPr lang="en-US" altLang="ko-KR" sz="2400" dirty="0" smtClean="0">
                  <a:latin typeface="Times New Roman" pitchFamily="18" charset="0"/>
                  <a:ea typeface="바탕체" pitchFamily="17" charset="-127"/>
                </a:rPr>
                <a:t>Chlorine </a:t>
              </a:r>
              <a:r>
                <a:rPr lang="en-US" altLang="ko-KR" sz="2400" dirty="0">
                  <a:latin typeface="Times New Roman" pitchFamily="18" charset="0"/>
                  <a:ea typeface="바탕체" pitchFamily="17" charset="-127"/>
                </a:rPr>
                <a:t>(</a:t>
              </a:r>
              <a:r>
                <a:rPr lang="en-US" altLang="ko-KR" sz="2400" b="1" dirty="0" err="1">
                  <a:latin typeface="Times New Roman" pitchFamily="18" charset="0"/>
                  <a:ea typeface="바탕체" pitchFamily="17" charset="-127"/>
                </a:rPr>
                <a:t>Cl</a:t>
              </a:r>
              <a:r>
                <a:rPr lang="en-US" altLang="ko-KR" sz="2400" dirty="0">
                  <a:latin typeface="Times New Roman" pitchFamily="18" charset="0"/>
                  <a:ea typeface="바탕체" pitchFamily="17" charset="-127"/>
                </a:rPr>
                <a:t>)  atomic wt = 35.453</a:t>
              </a:r>
            </a:p>
            <a:p>
              <a:pPr algn="just">
                <a:spcBef>
                  <a:spcPct val="50000"/>
                </a:spcBef>
              </a:pPr>
              <a:r>
                <a:rPr lang="en-US" altLang="ko-KR" sz="2400" dirty="0">
                  <a:latin typeface="Times New Roman" pitchFamily="18" charset="0"/>
                  <a:ea typeface="바탕체" pitchFamily="17" charset="-127"/>
                </a:rPr>
                <a:t>             1g atom = 35.453g</a:t>
              </a:r>
            </a:p>
            <a:p>
              <a:pPr algn="just">
                <a:spcBef>
                  <a:spcPct val="50000"/>
                </a:spcBef>
              </a:pPr>
              <a:r>
                <a:rPr lang="en-US" altLang="ko-KR" sz="2400" dirty="0">
                  <a:latin typeface="Times New Roman" pitchFamily="18" charset="0"/>
                  <a:ea typeface="바탕체" pitchFamily="17" charset="-127"/>
                </a:rPr>
                <a:t>             wt of one </a:t>
              </a:r>
              <a:r>
                <a:rPr lang="en-US" altLang="ko-KR" sz="2400" dirty="0" err="1">
                  <a:latin typeface="Times New Roman" pitchFamily="18" charset="0"/>
                  <a:ea typeface="바탕체" pitchFamily="17" charset="-127"/>
                </a:rPr>
                <a:t>Cl</a:t>
              </a:r>
              <a:r>
                <a:rPr lang="en-US" altLang="ko-KR" sz="2400" dirty="0">
                  <a:latin typeface="Times New Roman" pitchFamily="18" charset="0"/>
                  <a:ea typeface="바탕체" pitchFamily="17" charset="-127"/>
                </a:rPr>
                <a:t> atom =35.453g/6.0221438</a:t>
              </a:r>
              <a:r>
                <a:rPr lang="en-US" altLang="ko-KR" sz="2400" dirty="0">
                  <a:latin typeface="Times New Roman" pitchFamily="18" charset="0"/>
                  <a:ea typeface="바탕체" pitchFamily="17" charset="-127"/>
                  <a:sym typeface="Symbol" pitchFamily="18" charset="2"/>
                </a:rPr>
                <a:t></a:t>
              </a:r>
              <a:r>
                <a:rPr lang="en-US" altLang="ko-KR" sz="2400" dirty="0">
                  <a:latin typeface="Times New Roman" pitchFamily="18" charset="0"/>
                  <a:ea typeface="바탕체" pitchFamily="17" charset="-127"/>
                </a:rPr>
                <a:t>10</a:t>
              </a:r>
              <a:r>
                <a:rPr lang="en-US" altLang="ko-KR" sz="2400" baseline="30000" dirty="0">
                  <a:latin typeface="Times New Roman" pitchFamily="18" charset="0"/>
                  <a:ea typeface="바탕체" pitchFamily="17" charset="-127"/>
                </a:rPr>
                <a:t>23</a:t>
              </a:r>
              <a:r>
                <a:rPr lang="en-US" altLang="ko-KR" sz="2400" dirty="0">
                  <a:latin typeface="Times New Roman" pitchFamily="18" charset="0"/>
                  <a:ea typeface="바탕체" pitchFamily="17" charset="-127"/>
                </a:rPr>
                <a:t> </a:t>
              </a:r>
            </a:p>
            <a:p>
              <a:pPr algn="just">
                <a:spcBef>
                  <a:spcPct val="50000"/>
                </a:spcBef>
              </a:pPr>
              <a:r>
                <a:rPr lang="en-US" altLang="ko-KR" sz="2400" dirty="0">
                  <a:latin typeface="Times New Roman" pitchFamily="18" charset="0"/>
                  <a:ea typeface="바탕체" pitchFamily="17" charset="-127"/>
                </a:rPr>
                <a:t>                                           = 5.887</a:t>
              </a:r>
              <a:r>
                <a:rPr lang="en-US" altLang="ko-KR" sz="2400" dirty="0">
                  <a:latin typeface="Times New Roman" pitchFamily="18" charset="0"/>
                  <a:ea typeface="바탕체" pitchFamily="17" charset="-127"/>
                  <a:sym typeface="Symbol" pitchFamily="18" charset="2"/>
                </a:rPr>
                <a:t></a:t>
              </a:r>
              <a:r>
                <a:rPr lang="en-US" altLang="ko-KR" sz="2400" dirty="0" smtClean="0">
                  <a:latin typeface="Times New Roman" pitchFamily="18" charset="0"/>
                  <a:ea typeface="바탕체" pitchFamily="17" charset="-127"/>
                </a:rPr>
                <a:t>10</a:t>
              </a:r>
              <a:r>
                <a:rPr lang="en-US" altLang="ko-KR" sz="2400" baseline="30000" dirty="0" smtClean="0">
                  <a:latin typeface="Times New Roman" pitchFamily="18" charset="0"/>
                  <a:ea typeface="바탕체" pitchFamily="17" charset="-127"/>
                </a:rPr>
                <a:t>-23</a:t>
              </a:r>
              <a:r>
                <a:rPr lang="en-US" altLang="ko-KR" sz="2400" dirty="0" smtClean="0">
                  <a:latin typeface="Times New Roman" pitchFamily="18" charset="0"/>
                  <a:ea typeface="바탕체" pitchFamily="17" charset="-127"/>
                </a:rPr>
                <a:t>g</a:t>
              </a:r>
              <a:endParaRPr lang="en-US" altLang="ko-KR" sz="2400" dirty="0">
                <a:latin typeface="Times New Roman" pitchFamily="18" charset="0"/>
                <a:ea typeface="바탕체" pitchFamily="17" charset="-127"/>
              </a:endParaRPr>
            </a:p>
            <a:p>
              <a:pPr algn="just">
                <a:spcBef>
                  <a:spcPct val="50000"/>
                </a:spcBef>
              </a:pPr>
              <a:r>
                <a:rPr lang="en-US" altLang="ko-KR" sz="2400" b="1" dirty="0">
                  <a:latin typeface="Times New Roman" pitchFamily="18" charset="0"/>
                  <a:ea typeface="바탕체" pitchFamily="17" charset="-127"/>
                </a:rPr>
                <a:t>Cl</a:t>
              </a:r>
              <a:r>
                <a:rPr lang="en-US" altLang="ko-KR" sz="2400" b="1" baseline="-30000" dirty="0">
                  <a:latin typeface="Times New Roman" pitchFamily="18" charset="0"/>
                  <a:ea typeface="바탕체" pitchFamily="17" charset="-127"/>
                </a:rPr>
                <a:t>2</a:t>
              </a:r>
              <a:r>
                <a:rPr lang="en-US" altLang="ko-KR" sz="2400" b="1" dirty="0">
                  <a:latin typeface="Times New Roman" pitchFamily="18" charset="0"/>
                  <a:ea typeface="바탕체" pitchFamily="17" charset="-127"/>
                </a:rPr>
                <a:t> </a:t>
              </a:r>
              <a:r>
                <a:rPr lang="en-US" altLang="ko-KR" sz="2400" dirty="0">
                  <a:latin typeface="Times New Roman" pitchFamily="18" charset="0"/>
                  <a:ea typeface="바탕체" pitchFamily="17" charset="-127"/>
                </a:rPr>
                <a:t>         1g molecule = 1 mol = 35.453g</a:t>
              </a:r>
              <a:r>
                <a:rPr lang="en-US" altLang="ko-KR" sz="2400" dirty="0">
                  <a:latin typeface="Times New Roman" pitchFamily="18" charset="0"/>
                  <a:ea typeface="바탕체" pitchFamily="17" charset="-127"/>
                  <a:sym typeface="Symbol" pitchFamily="18" charset="2"/>
                </a:rPr>
                <a:t></a:t>
              </a:r>
              <a:r>
                <a:rPr lang="en-US" altLang="ko-KR" sz="2400" dirty="0">
                  <a:latin typeface="Times New Roman" pitchFamily="18" charset="0"/>
                  <a:ea typeface="바탕체" pitchFamily="17" charset="-127"/>
                </a:rPr>
                <a:t> 2</a:t>
              </a:r>
            </a:p>
            <a:p>
              <a:pPr>
                <a:spcBef>
                  <a:spcPct val="50000"/>
                </a:spcBef>
              </a:pPr>
              <a:r>
                <a:rPr lang="en-US" altLang="ko-KR" sz="2400" dirty="0">
                  <a:latin typeface="Times New Roman" pitchFamily="18" charset="0"/>
                  <a:ea typeface="바탕체" pitchFamily="17" charset="-127"/>
                </a:rPr>
                <a:t>                                                    = 70.906g </a:t>
              </a:r>
            </a:p>
            <a:p>
              <a:pPr>
                <a:spcBef>
                  <a:spcPct val="50000"/>
                </a:spcBef>
              </a:pPr>
              <a:r>
                <a:rPr lang="en-US" altLang="ko-KR" sz="2400" b="1" dirty="0">
                  <a:latin typeface="Times New Roman" pitchFamily="18" charset="0"/>
                  <a:ea typeface="바탕체" pitchFamily="17" charset="-127"/>
                </a:rPr>
                <a:t>Glucose</a:t>
              </a:r>
              <a:r>
                <a:rPr lang="en-US" altLang="ko-KR" sz="2400" dirty="0">
                  <a:latin typeface="Times New Roman" pitchFamily="18" charset="0"/>
                  <a:ea typeface="바탕체" pitchFamily="17" charset="-127"/>
                </a:rPr>
                <a:t>: C</a:t>
              </a:r>
              <a:r>
                <a:rPr lang="en-US" altLang="ko-KR" sz="2400" baseline="-25000" dirty="0">
                  <a:latin typeface="Times New Roman" pitchFamily="18" charset="0"/>
                  <a:ea typeface="바탕체" pitchFamily="17" charset="-127"/>
                </a:rPr>
                <a:t>6</a:t>
              </a:r>
              <a:r>
                <a:rPr lang="en-US" altLang="ko-KR" sz="2400" dirty="0">
                  <a:latin typeface="Times New Roman" pitchFamily="18" charset="0"/>
                  <a:ea typeface="바탕체" pitchFamily="17" charset="-127"/>
                </a:rPr>
                <a:t>H</a:t>
              </a:r>
              <a:r>
                <a:rPr lang="en-US" altLang="ko-KR" sz="2400" baseline="-25000" dirty="0">
                  <a:latin typeface="Times New Roman" pitchFamily="18" charset="0"/>
                  <a:ea typeface="바탕체" pitchFamily="17" charset="-127"/>
                </a:rPr>
                <a:t>12</a:t>
              </a:r>
              <a:r>
                <a:rPr lang="en-US" altLang="ko-KR" sz="2400" dirty="0">
                  <a:latin typeface="Times New Roman" pitchFamily="18" charset="0"/>
                  <a:ea typeface="바탕체" pitchFamily="17" charset="-127"/>
                </a:rPr>
                <a:t>O</a:t>
              </a:r>
              <a:r>
                <a:rPr lang="en-US" altLang="ko-KR" sz="2400" baseline="-25000" dirty="0">
                  <a:latin typeface="Times New Roman" pitchFamily="18" charset="0"/>
                  <a:ea typeface="바탕체" pitchFamily="17" charset="-127"/>
                </a:rPr>
                <a:t>6</a:t>
              </a:r>
              <a:r>
                <a:rPr lang="en-US" altLang="ko-KR" sz="2400" dirty="0">
                  <a:latin typeface="Times New Roman" pitchFamily="18" charset="0"/>
                  <a:ea typeface="바탕체" pitchFamily="17" charset="-127"/>
                </a:rPr>
                <a:t>   </a:t>
              </a:r>
            </a:p>
            <a:p>
              <a:pPr>
                <a:spcBef>
                  <a:spcPct val="50000"/>
                </a:spcBef>
              </a:pPr>
              <a:r>
                <a:rPr lang="en-US" altLang="ko-KR" sz="2400" dirty="0">
                  <a:latin typeface="Times New Roman" pitchFamily="18" charset="0"/>
                  <a:ea typeface="바탕체" pitchFamily="17" charset="-127"/>
                </a:rPr>
                <a:t>1</a:t>
              </a:r>
              <a:r>
                <a:rPr lang="en-US" altLang="ko-KR" sz="2400" i="1" dirty="0">
                  <a:latin typeface="Times New Roman" pitchFamily="18" charset="0"/>
                  <a:ea typeface="바탕체" pitchFamily="17" charset="-127"/>
                </a:rPr>
                <a:t>M</a:t>
              </a:r>
              <a:r>
                <a:rPr lang="en-US" altLang="ko-KR" sz="2400" dirty="0">
                  <a:latin typeface="Times New Roman" pitchFamily="18" charset="0"/>
                  <a:ea typeface="바탕체" pitchFamily="17" charset="-127"/>
                </a:rPr>
                <a:t> C</a:t>
              </a:r>
              <a:r>
                <a:rPr lang="en-US" altLang="ko-KR" sz="2400" baseline="-25000" dirty="0">
                  <a:latin typeface="Times New Roman" pitchFamily="18" charset="0"/>
                  <a:ea typeface="바탕체" pitchFamily="17" charset="-127"/>
                </a:rPr>
                <a:t>6</a:t>
              </a:r>
              <a:r>
                <a:rPr lang="en-US" altLang="ko-KR" sz="2400" dirty="0">
                  <a:latin typeface="Times New Roman" pitchFamily="18" charset="0"/>
                  <a:ea typeface="바탕체" pitchFamily="17" charset="-127"/>
                </a:rPr>
                <a:t>H</a:t>
              </a:r>
              <a:r>
                <a:rPr lang="en-US" altLang="ko-KR" sz="2400" baseline="-25000" dirty="0">
                  <a:latin typeface="Times New Roman" pitchFamily="18" charset="0"/>
                  <a:ea typeface="바탕체" pitchFamily="17" charset="-127"/>
                </a:rPr>
                <a:t>12</a:t>
              </a:r>
              <a:r>
                <a:rPr lang="en-US" altLang="ko-KR" sz="2400" dirty="0">
                  <a:latin typeface="Times New Roman" pitchFamily="18" charset="0"/>
                  <a:ea typeface="바탕체" pitchFamily="17" charset="-127"/>
                </a:rPr>
                <a:t>O</a:t>
              </a:r>
              <a:r>
                <a:rPr lang="en-US" altLang="ko-KR" sz="2400" baseline="-25000" dirty="0">
                  <a:latin typeface="Times New Roman" pitchFamily="18" charset="0"/>
                  <a:ea typeface="바탕체" pitchFamily="17" charset="-127"/>
                </a:rPr>
                <a:t>6</a:t>
              </a:r>
              <a:r>
                <a:rPr lang="en-US" altLang="ko-KR" sz="2400" dirty="0">
                  <a:latin typeface="Times New Roman" pitchFamily="18" charset="0"/>
                  <a:ea typeface="바탕체" pitchFamily="17" charset="-127"/>
                </a:rPr>
                <a:t>   =     (12.0g/mol C) </a:t>
              </a:r>
              <a:r>
                <a:rPr lang="en-US" altLang="ko-KR" sz="2400" dirty="0">
                  <a:latin typeface="Times New Roman" pitchFamily="18" charset="0"/>
                  <a:ea typeface="바탕체" pitchFamily="17" charset="-127"/>
                  <a:sym typeface="Symbol" pitchFamily="18" charset="2"/>
                </a:rPr>
                <a:t> (6 mol C/mol </a:t>
              </a:r>
              <a:r>
                <a:rPr lang="en-US" altLang="ko-KR" sz="2400" dirty="0">
                  <a:latin typeface="Times New Roman" pitchFamily="18" charset="0"/>
                  <a:ea typeface="바탕체" pitchFamily="17" charset="-127"/>
                </a:rPr>
                <a:t>C</a:t>
              </a:r>
              <a:r>
                <a:rPr lang="en-US" altLang="ko-KR" sz="2400" baseline="-25000" dirty="0">
                  <a:latin typeface="Times New Roman" pitchFamily="18" charset="0"/>
                  <a:ea typeface="바탕체" pitchFamily="17" charset="-127"/>
                </a:rPr>
                <a:t>6</a:t>
              </a:r>
              <a:r>
                <a:rPr lang="en-US" altLang="ko-KR" sz="2400" dirty="0">
                  <a:latin typeface="Times New Roman" pitchFamily="18" charset="0"/>
                  <a:ea typeface="바탕체" pitchFamily="17" charset="-127"/>
                </a:rPr>
                <a:t>H</a:t>
              </a:r>
              <a:r>
                <a:rPr lang="en-US" altLang="ko-KR" sz="2400" baseline="-25000" dirty="0">
                  <a:latin typeface="Times New Roman" pitchFamily="18" charset="0"/>
                  <a:ea typeface="바탕체" pitchFamily="17" charset="-127"/>
                </a:rPr>
                <a:t>12</a:t>
              </a:r>
              <a:r>
                <a:rPr lang="en-US" altLang="ko-KR" sz="2400" dirty="0">
                  <a:latin typeface="Times New Roman" pitchFamily="18" charset="0"/>
                  <a:ea typeface="바탕체" pitchFamily="17" charset="-127"/>
                </a:rPr>
                <a:t>O</a:t>
              </a:r>
              <a:r>
                <a:rPr lang="en-US" altLang="ko-KR" sz="2400" baseline="-25000" dirty="0">
                  <a:latin typeface="Times New Roman" pitchFamily="18" charset="0"/>
                  <a:ea typeface="바탕체" pitchFamily="17" charset="-127"/>
                </a:rPr>
                <a:t>6</a:t>
              </a:r>
              <a:r>
                <a:rPr lang="en-US" altLang="ko-KR" sz="2400" dirty="0">
                  <a:latin typeface="Times New Roman" pitchFamily="18" charset="0"/>
                  <a:ea typeface="바탕체" pitchFamily="17" charset="-127"/>
                  <a:sym typeface="Symbol" pitchFamily="18" charset="2"/>
                </a:rPr>
                <a:t> )</a:t>
              </a:r>
            </a:p>
            <a:p>
              <a:pPr>
                <a:spcBef>
                  <a:spcPct val="50000"/>
                </a:spcBef>
              </a:pPr>
              <a:r>
                <a:rPr lang="en-US" altLang="ko-KR" sz="2400" dirty="0">
                  <a:latin typeface="Times New Roman" pitchFamily="18" charset="0"/>
                  <a:ea typeface="바탕체" pitchFamily="17" charset="-127"/>
                  <a:sym typeface="Symbol" pitchFamily="18" charset="2"/>
                </a:rPr>
                <a:t>                    </a:t>
              </a:r>
              <a:r>
                <a:rPr lang="en-US" altLang="ko-KR" sz="2400" dirty="0">
                  <a:latin typeface="Times New Roman" pitchFamily="18" charset="0"/>
                  <a:ea typeface="바탕체" pitchFamily="17" charset="-127"/>
                </a:rPr>
                <a:t>      + (1.0g/mol H) </a:t>
              </a:r>
              <a:r>
                <a:rPr lang="en-US" altLang="ko-KR" sz="2400" dirty="0">
                  <a:latin typeface="Times New Roman" pitchFamily="18" charset="0"/>
                  <a:ea typeface="바탕체" pitchFamily="17" charset="-127"/>
                  <a:sym typeface="Symbol" pitchFamily="18" charset="2"/>
                </a:rPr>
                <a:t>  (12 mol H/mol </a:t>
              </a:r>
              <a:r>
                <a:rPr lang="en-US" altLang="ko-KR" sz="2400" dirty="0">
                  <a:latin typeface="Times New Roman" pitchFamily="18" charset="0"/>
                  <a:ea typeface="바탕체" pitchFamily="17" charset="-127"/>
                </a:rPr>
                <a:t>C</a:t>
              </a:r>
              <a:r>
                <a:rPr lang="en-US" altLang="ko-KR" sz="2400" baseline="-25000" dirty="0">
                  <a:latin typeface="Times New Roman" pitchFamily="18" charset="0"/>
                  <a:ea typeface="바탕체" pitchFamily="17" charset="-127"/>
                </a:rPr>
                <a:t>6</a:t>
              </a:r>
              <a:r>
                <a:rPr lang="en-US" altLang="ko-KR" sz="2400" dirty="0">
                  <a:latin typeface="Times New Roman" pitchFamily="18" charset="0"/>
                  <a:ea typeface="바탕체" pitchFamily="17" charset="-127"/>
                </a:rPr>
                <a:t>H</a:t>
              </a:r>
              <a:r>
                <a:rPr lang="en-US" altLang="ko-KR" sz="2400" baseline="-25000" dirty="0">
                  <a:latin typeface="Times New Roman" pitchFamily="18" charset="0"/>
                  <a:ea typeface="바탕체" pitchFamily="17" charset="-127"/>
                </a:rPr>
                <a:t>12</a:t>
              </a:r>
              <a:r>
                <a:rPr lang="en-US" altLang="ko-KR" sz="2400" dirty="0">
                  <a:latin typeface="Times New Roman" pitchFamily="18" charset="0"/>
                  <a:ea typeface="바탕체" pitchFamily="17" charset="-127"/>
                </a:rPr>
                <a:t>O</a:t>
              </a:r>
              <a:r>
                <a:rPr lang="en-US" altLang="ko-KR" sz="2400" baseline="-25000" dirty="0">
                  <a:latin typeface="Times New Roman" pitchFamily="18" charset="0"/>
                  <a:ea typeface="바탕체" pitchFamily="17" charset="-127"/>
                </a:rPr>
                <a:t>6</a:t>
              </a:r>
              <a:r>
                <a:rPr lang="en-US" altLang="ko-KR" sz="2400" dirty="0">
                  <a:latin typeface="Times New Roman" pitchFamily="18" charset="0"/>
                  <a:ea typeface="바탕체" pitchFamily="17" charset="-127"/>
                  <a:sym typeface="Symbol" pitchFamily="18" charset="2"/>
                </a:rPr>
                <a:t> )</a:t>
              </a:r>
              <a:r>
                <a:rPr lang="en-US" altLang="ko-KR" sz="2400" dirty="0">
                  <a:latin typeface="Times New Roman" pitchFamily="18" charset="0"/>
                  <a:ea typeface="바탕체" pitchFamily="17" charset="-127"/>
                </a:rPr>
                <a:t> </a:t>
              </a:r>
            </a:p>
            <a:p>
              <a:pPr>
                <a:spcBef>
                  <a:spcPct val="50000"/>
                </a:spcBef>
              </a:pPr>
              <a:r>
                <a:rPr lang="en-US" altLang="ko-KR" sz="2400" dirty="0">
                  <a:latin typeface="Times New Roman" pitchFamily="18" charset="0"/>
                  <a:ea typeface="바탕체" pitchFamily="17" charset="-127"/>
                </a:rPr>
                <a:t>                          + (16.0g/mol O) </a:t>
              </a:r>
              <a:r>
                <a:rPr lang="en-US" altLang="ko-KR" sz="2400" dirty="0">
                  <a:latin typeface="Times New Roman" pitchFamily="18" charset="0"/>
                  <a:ea typeface="바탕체" pitchFamily="17" charset="-127"/>
                  <a:sym typeface="Symbol" pitchFamily="18" charset="2"/>
                </a:rPr>
                <a:t> (6 mol O /mol </a:t>
              </a:r>
              <a:r>
                <a:rPr lang="en-US" altLang="ko-KR" sz="2400" dirty="0">
                  <a:latin typeface="Times New Roman" pitchFamily="18" charset="0"/>
                  <a:ea typeface="바탕체" pitchFamily="17" charset="-127"/>
                </a:rPr>
                <a:t>C</a:t>
              </a:r>
              <a:r>
                <a:rPr lang="en-US" altLang="ko-KR" sz="2400" baseline="-25000" dirty="0">
                  <a:latin typeface="Times New Roman" pitchFamily="18" charset="0"/>
                  <a:ea typeface="바탕체" pitchFamily="17" charset="-127"/>
                </a:rPr>
                <a:t>6</a:t>
              </a:r>
              <a:r>
                <a:rPr lang="en-US" altLang="ko-KR" sz="2400" dirty="0">
                  <a:latin typeface="Times New Roman" pitchFamily="18" charset="0"/>
                  <a:ea typeface="바탕체" pitchFamily="17" charset="-127"/>
                </a:rPr>
                <a:t>H</a:t>
              </a:r>
              <a:r>
                <a:rPr lang="en-US" altLang="ko-KR" sz="2400" baseline="-25000" dirty="0">
                  <a:latin typeface="Times New Roman" pitchFamily="18" charset="0"/>
                  <a:ea typeface="바탕체" pitchFamily="17" charset="-127"/>
                </a:rPr>
                <a:t>12</a:t>
              </a:r>
              <a:r>
                <a:rPr lang="en-US" altLang="ko-KR" sz="2400" dirty="0">
                  <a:latin typeface="Times New Roman" pitchFamily="18" charset="0"/>
                  <a:ea typeface="바탕체" pitchFamily="17" charset="-127"/>
                </a:rPr>
                <a:t>O</a:t>
              </a:r>
              <a:r>
                <a:rPr lang="en-US" altLang="ko-KR" sz="2400" baseline="-25000" dirty="0">
                  <a:latin typeface="Times New Roman" pitchFamily="18" charset="0"/>
                  <a:ea typeface="바탕체" pitchFamily="17" charset="-127"/>
                </a:rPr>
                <a:t>6</a:t>
              </a:r>
              <a:r>
                <a:rPr lang="en-US" altLang="ko-KR" sz="2400" dirty="0">
                  <a:latin typeface="Times New Roman" pitchFamily="18" charset="0"/>
                  <a:ea typeface="바탕체" pitchFamily="17" charset="-127"/>
                  <a:sym typeface="Symbol" pitchFamily="18" charset="2"/>
                </a:rPr>
                <a:t> )</a:t>
              </a:r>
              <a:r>
                <a:rPr lang="en-US" altLang="ko-KR" sz="2400" dirty="0">
                  <a:latin typeface="Times New Roman" pitchFamily="18" charset="0"/>
                  <a:ea typeface="바탕체" pitchFamily="17" charset="-127"/>
                </a:rPr>
                <a:t> </a:t>
              </a:r>
            </a:p>
            <a:p>
              <a:pPr>
                <a:spcBef>
                  <a:spcPct val="50000"/>
                </a:spcBef>
              </a:pPr>
              <a:r>
                <a:rPr lang="en-US" altLang="ko-KR" sz="2400" dirty="0">
                  <a:latin typeface="Times New Roman" pitchFamily="18" charset="0"/>
                  <a:ea typeface="바탕체" pitchFamily="17" charset="-127"/>
                </a:rPr>
                <a:t>                      = 180.0 g / </a:t>
              </a:r>
              <a:r>
                <a:rPr lang="en-US" altLang="ko-KR" sz="2400" dirty="0">
                  <a:latin typeface="Times New Roman" pitchFamily="18" charset="0"/>
                  <a:ea typeface="바탕체" pitchFamily="17" charset="-127"/>
                  <a:sym typeface="Symbol" pitchFamily="18" charset="2"/>
                </a:rPr>
                <a:t>mol </a:t>
              </a:r>
              <a:r>
                <a:rPr lang="en-US" altLang="ko-KR" sz="2400" dirty="0">
                  <a:latin typeface="Times New Roman" pitchFamily="18" charset="0"/>
                  <a:ea typeface="바탕체" pitchFamily="17" charset="-127"/>
                </a:rPr>
                <a:t>C</a:t>
              </a:r>
              <a:r>
                <a:rPr lang="en-US" altLang="ko-KR" sz="2400" baseline="-25000" dirty="0">
                  <a:latin typeface="Times New Roman" pitchFamily="18" charset="0"/>
                  <a:ea typeface="바탕체" pitchFamily="17" charset="-127"/>
                </a:rPr>
                <a:t>6</a:t>
              </a:r>
              <a:r>
                <a:rPr lang="en-US" altLang="ko-KR" sz="2400" dirty="0">
                  <a:latin typeface="Times New Roman" pitchFamily="18" charset="0"/>
                  <a:ea typeface="바탕체" pitchFamily="17" charset="-127"/>
                </a:rPr>
                <a:t>H</a:t>
              </a:r>
              <a:r>
                <a:rPr lang="en-US" altLang="ko-KR" sz="2400" baseline="-25000" dirty="0">
                  <a:latin typeface="Times New Roman" pitchFamily="18" charset="0"/>
                  <a:ea typeface="바탕체" pitchFamily="17" charset="-127"/>
                </a:rPr>
                <a:t>12</a:t>
              </a:r>
              <a:r>
                <a:rPr lang="en-US" altLang="ko-KR" sz="2400" dirty="0">
                  <a:latin typeface="Times New Roman" pitchFamily="18" charset="0"/>
                  <a:ea typeface="바탕체" pitchFamily="17" charset="-127"/>
                </a:rPr>
                <a:t>O</a:t>
              </a:r>
              <a:r>
                <a:rPr lang="en-US" altLang="ko-KR" sz="2400" baseline="-25000" dirty="0">
                  <a:latin typeface="Times New Roman" pitchFamily="18" charset="0"/>
                  <a:ea typeface="바탕체" pitchFamily="17" charset="-127"/>
                </a:rPr>
                <a:t>6</a:t>
              </a:r>
              <a:r>
                <a:rPr lang="en-US" altLang="ko-KR" sz="2400" dirty="0">
                  <a:latin typeface="Times New Roman" pitchFamily="18" charset="0"/>
                  <a:ea typeface="바탕체" pitchFamily="17" charset="-127"/>
                  <a:sym typeface="Symbol" pitchFamily="18" charset="2"/>
                </a:rPr>
                <a:t> </a:t>
              </a:r>
            </a:p>
          </p:txBody>
        </p:sp>
        <p:sp>
          <p:nvSpPr>
            <p:cNvPr id="51203" name="Line 3"/>
            <p:cNvSpPr>
              <a:spLocks noChangeShapeType="1"/>
            </p:cNvSpPr>
            <p:nvPr/>
          </p:nvSpPr>
          <p:spPr bwMode="auto">
            <a:xfrm>
              <a:off x="336" y="4080"/>
              <a:ext cx="4560" cy="0"/>
            </a:xfrm>
            <a:prstGeom prst="line">
              <a:avLst/>
            </a:prstGeom>
            <a:noFill/>
            <a:ln w="9525">
              <a:solidFill>
                <a:schemeClr val="tx1"/>
              </a:solidFill>
              <a:round/>
              <a:headEnd/>
              <a:tailEnd/>
            </a:ln>
            <a:effectLst/>
          </p:spPr>
          <p:txBody>
            <a:bodyPr/>
            <a:lstStyle/>
            <a:p>
              <a:endParaRPr lang="en-US"/>
            </a:p>
          </p:txBody>
        </p:sp>
      </p:grpSp>
      <p:sp>
        <p:nvSpPr>
          <p:cNvPr id="5" name="Slide Number Placeholder 4"/>
          <p:cNvSpPr>
            <a:spLocks noGrp="1"/>
          </p:cNvSpPr>
          <p:nvPr>
            <p:ph type="sldNum" sz="quarter" idx="12"/>
          </p:nvPr>
        </p:nvSpPr>
        <p:spPr/>
        <p:txBody>
          <a:bodyPr/>
          <a:lstStyle/>
          <a:p>
            <a:fld id="{B980AA17-9AAD-4CAE-A59E-97155A547452}"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143000" y="533400"/>
            <a:ext cx="3886200" cy="5139869"/>
          </a:xfrm>
          <a:prstGeom prst="rect">
            <a:avLst/>
          </a:prstGeom>
          <a:noFill/>
          <a:ln w="9525">
            <a:noFill/>
            <a:miter lim="800000"/>
            <a:headEnd/>
            <a:tailEnd/>
          </a:ln>
          <a:effectLst/>
        </p:spPr>
        <p:txBody>
          <a:bodyPr>
            <a:spAutoFit/>
          </a:bodyPr>
          <a:lstStyle/>
          <a:p>
            <a:pPr>
              <a:spcBef>
                <a:spcPct val="50000"/>
              </a:spcBef>
            </a:pPr>
            <a:r>
              <a:rPr lang="en-US" altLang="ko-KR" sz="4000" b="1" dirty="0" smtClean="0">
                <a:solidFill>
                  <a:srgbClr val="0000FF"/>
                </a:solidFill>
                <a:latin typeface="Times New Roman" pitchFamily="18" charset="0"/>
              </a:rPr>
              <a:t>Example</a:t>
            </a:r>
          </a:p>
          <a:p>
            <a:pPr>
              <a:spcBef>
                <a:spcPct val="50000"/>
              </a:spcBef>
            </a:pPr>
            <a:endParaRPr lang="en-US" altLang="ko-KR" sz="2400" dirty="0">
              <a:latin typeface="Times New Roman" pitchFamily="18" charset="0"/>
            </a:endParaRPr>
          </a:p>
          <a:p>
            <a:pPr>
              <a:spcBef>
                <a:spcPct val="50000"/>
              </a:spcBef>
            </a:pPr>
            <a:r>
              <a:rPr lang="en-US" altLang="ko-KR" sz="2400" dirty="0">
                <a:latin typeface="Times New Roman" pitchFamily="18" charset="0"/>
              </a:rPr>
              <a:t>Benzoic acid</a:t>
            </a:r>
          </a:p>
          <a:p>
            <a:pPr>
              <a:spcBef>
                <a:spcPct val="50000"/>
              </a:spcBef>
            </a:pPr>
            <a:r>
              <a:rPr lang="en-US" altLang="ko-KR" sz="2400" dirty="0">
                <a:latin typeface="Times New Roman" pitchFamily="18" charset="0"/>
              </a:rPr>
              <a:t>C</a:t>
            </a:r>
            <a:r>
              <a:rPr lang="en-US" altLang="ko-KR" sz="2400" baseline="-25000" dirty="0">
                <a:latin typeface="Times New Roman" pitchFamily="18" charset="0"/>
              </a:rPr>
              <a:t>6</a:t>
            </a:r>
            <a:r>
              <a:rPr lang="en-US" altLang="ko-KR" sz="2400" dirty="0">
                <a:latin typeface="Times New Roman" pitchFamily="18" charset="0"/>
              </a:rPr>
              <a:t>H</a:t>
            </a:r>
            <a:r>
              <a:rPr lang="en-US" altLang="ko-KR" sz="2400" baseline="-25000" dirty="0">
                <a:latin typeface="Times New Roman" pitchFamily="18" charset="0"/>
              </a:rPr>
              <a:t>5</a:t>
            </a:r>
            <a:r>
              <a:rPr lang="en-US" altLang="ko-KR" sz="2400" dirty="0">
                <a:latin typeface="Times New Roman" pitchFamily="18" charset="0"/>
              </a:rPr>
              <a:t>COOH</a:t>
            </a:r>
          </a:p>
          <a:p>
            <a:pPr>
              <a:spcBef>
                <a:spcPct val="50000"/>
              </a:spcBef>
            </a:pPr>
            <a:endParaRPr lang="en-US" altLang="ko-KR" sz="2400" dirty="0">
              <a:latin typeface="Times New Roman" pitchFamily="18" charset="0"/>
            </a:endParaRPr>
          </a:p>
          <a:p>
            <a:pPr>
              <a:spcBef>
                <a:spcPct val="50000"/>
              </a:spcBef>
            </a:pPr>
            <a:r>
              <a:rPr lang="en-US" altLang="ko-KR" sz="2400" dirty="0">
                <a:latin typeface="Times New Roman" pitchFamily="18" charset="0"/>
              </a:rPr>
              <a:t>1 mole = 122.1 g    </a:t>
            </a:r>
          </a:p>
          <a:p>
            <a:pPr>
              <a:spcBef>
                <a:spcPct val="50000"/>
              </a:spcBef>
            </a:pPr>
            <a:r>
              <a:rPr lang="en-US" altLang="ko-KR" sz="2400" i="1" dirty="0">
                <a:latin typeface="Times New Roman" pitchFamily="18" charset="0"/>
              </a:rPr>
              <a:t>x</a:t>
            </a:r>
            <a:r>
              <a:rPr lang="en-US" altLang="ko-KR" sz="2400" dirty="0">
                <a:latin typeface="Times New Roman" pitchFamily="18" charset="0"/>
              </a:rPr>
              <a:t> mole = </a:t>
            </a:r>
            <a:r>
              <a:rPr lang="en-US" altLang="ko-KR" sz="2400" i="1" dirty="0">
                <a:latin typeface="Times New Roman" pitchFamily="18" charset="0"/>
              </a:rPr>
              <a:t>y</a:t>
            </a:r>
            <a:r>
              <a:rPr lang="en-US" altLang="ko-KR" sz="2400" dirty="0">
                <a:latin typeface="Times New Roman" pitchFamily="18" charset="0"/>
              </a:rPr>
              <a:t> </a:t>
            </a:r>
            <a:r>
              <a:rPr lang="en-US" altLang="ko-KR" sz="2400" dirty="0" err="1">
                <a:latin typeface="Times New Roman" pitchFamily="18" charset="0"/>
              </a:rPr>
              <a:t>mmol</a:t>
            </a:r>
            <a:r>
              <a:rPr lang="en-US" altLang="ko-KR" sz="2400" dirty="0">
                <a:latin typeface="Times New Roman" pitchFamily="18" charset="0"/>
              </a:rPr>
              <a:t> =  2.00 g                  </a:t>
            </a:r>
          </a:p>
          <a:p>
            <a:pPr>
              <a:spcBef>
                <a:spcPct val="50000"/>
              </a:spcBef>
              <a:buFont typeface="Symbol" pitchFamily="18" charset="2"/>
              <a:buChar char="\"/>
            </a:pPr>
            <a:r>
              <a:rPr lang="en-US" altLang="ko-KR" sz="2400" i="1" dirty="0">
                <a:latin typeface="Times New Roman" pitchFamily="18" charset="0"/>
              </a:rPr>
              <a:t>    x</a:t>
            </a:r>
            <a:r>
              <a:rPr lang="en-US" altLang="ko-KR" sz="2400" dirty="0">
                <a:latin typeface="Times New Roman" pitchFamily="18" charset="0"/>
              </a:rPr>
              <a:t> = 0.0164 mol</a:t>
            </a:r>
          </a:p>
          <a:p>
            <a:pPr>
              <a:spcBef>
                <a:spcPct val="50000"/>
              </a:spcBef>
              <a:buFont typeface="Symbol" pitchFamily="18" charset="2"/>
              <a:buChar char="\"/>
            </a:pPr>
            <a:r>
              <a:rPr lang="en-US" altLang="ko-KR" sz="2400" dirty="0">
                <a:latin typeface="Times New Roman" pitchFamily="18" charset="0"/>
              </a:rPr>
              <a:t>    </a:t>
            </a:r>
            <a:r>
              <a:rPr lang="en-US" altLang="ko-KR" sz="2400" i="1" dirty="0">
                <a:latin typeface="Times New Roman" pitchFamily="18" charset="0"/>
              </a:rPr>
              <a:t>y</a:t>
            </a:r>
            <a:r>
              <a:rPr lang="en-US" altLang="ko-KR" sz="2400" dirty="0">
                <a:latin typeface="Times New Roman" pitchFamily="18" charset="0"/>
              </a:rPr>
              <a:t> = 16.4 </a:t>
            </a:r>
            <a:r>
              <a:rPr lang="en-US" altLang="ko-KR" sz="2400" dirty="0" err="1">
                <a:latin typeface="Times New Roman" pitchFamily="18" charset="0"/>
              </a:rPr>
              <a:t>mmol</a:t>
            </a:r>
            <a:endParaRPr lang="en-US" altLang="ko-KR" sz="2400" dirty="0">
              <a:latin typeface="Times New Roman" pitchFamily="18" charset="0"/>
            </a:endParaRPr>
          </a:p>
        </p:txBody>
      </p:sp>
      <p:sp>
        <p:nvSpPr>
          <p:cNvPr id="106499" name="Rectangle 3" descr="04p75"/>
          <p:cNvSpPr>
            <a:spLocks noGrp="1" noChangeAspect="1" noChangeArrowheads="1"/>
          </p:cNvSpPr>
          <p:nvPr/>
        </p:nvSpPr>
        <p:spPr bwMode="auto">
          <a:xfrm>
            <a:off x="5410200" y="685800"/>
            <a:ext cx="3224213" cy="4495800"/>
          </a:xfrm>
          <a:prstGeom prst="rect">
            <a:avLst/>
          </a:prstGeom>
          <a:blipFill dpi="0" rotWithShape="1">
            <a:blip r:embed="rId2" cstate="print"/>
            <a:srcRect/>
            <a:stretch>
              <a:fillRect r="-64"/>
            </a:stretch>
          </a:blipFill>
          <a:ln w="9525">
            <a:noFill/>
            <a:miter lim="800000"/>
            <a:headEnd/>
            <a:tailEnd/>
          </a:ln>
          <a:effectLst/>
        </p:spPr>
        <p:txBody>
          <a:bodyPr/>
          <a:lstStyle/>
          <a:p>
            <a:endParaRPr lang="en-US"/>
          </a:p>
        </p:txBody>
      </p:sp>
      <p:sp>
        <p:nvSpPr>
          <p:cNvPr id="4" name="Slide Number Placeholder 3"/>
          <p:cNvSpPr>
            <a:spLocks noGrp="1"/>
          </p:cNvSpPr>
          <p:nvPr>
            <p:ph type="sldNum" sz="quarter" idx="12"/>
          </p:nvPr>
        </p:nvSpPr>
        <p:spPr/>
        <p:txBody>
          <a:bodyPr/>
          <a:lstStyle/>
          <a:p>
            <a:fld id="{B980AA17-9AAD-4CAE-A59E-97155A547452}"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descr="C:\DOCUME~1\user\LOCALS~1\Temp\magic.gif"/>
          <p:cNvPicPr>
            <a:picLocks noChangeAspect="1" noChangeArrowheads="1"/>
          </p:cNvPicPr>
          <p:nvPr/>
        </p:nvPicPr>
        <p:blipFill>
          <a:blip r:embed="rId2" cstate="print"/>
          <a:srcRect/>
          <a:stretch>
            <a:fillRect/>
          </a:stretch>
        </p:blipFill>
        <p:spPr bwMode="auto">
          <a:xfrm>
            <a:off x="0" y="0"/>
            <a:ext cx="127000" cy="127000"/>
          </a:xfrm>
          <a:prstGeom prst="rect">
            <a:avLst/>
          </a:prstGeom>
          <a:noFill/>
          <a:ln w="9525">
            <a:noFill/>
            <a:miter lim="800000"/>
            <a:headEnd/>
            <a:tailEnd/>
          </a:ln>
          <a:effectLst/>
        </p:spPr>
      </p:pic>
      <p:pic>
        <p:nvPicPr>
          <p:cNvPr id="2055" name="Picture 7" descr="0030355230_l"/>
          <p:cNvPicPr>
            <a:picLocks noChangeAspect="1" noChangeArrowheads="1"/>
          </p:cNvPicPr>
          <p:nvPr/>
        </p:nvPicPr>
        <p:blipFill>
          <a:blip r:embed="rId3" cstate="print"/>
          <a:srcRect/>
          <a:stretch>
            <a:fillRect/>
          </a:stretch>
        </p:blipFill>
        <p:spPr bwMode="auto">
          <a:xfrm>
            <a:off x="381001" y="1371600"/>
            <a:ext cx="1143000" cy="1371600"/>
          </a:xfrm>
          <a:prstGeom prst="rect">
            <a:avLst/>
          </a:prstGeom>
          <a:noFill/>
        </p:spPr>
      </p:pic>
      <p:sp>
        <p:nvSpPr>
          <p:cNvPr id="2056" name="Text Box 8"/>
          <p:cNvSpPr txBox="1">
            <a:spLocks noChangeArrowheads="1"/>
          </p:cNvSpPr>
          <p:nvPr/>
        </p:nvSpPr>
        <p:spPr bwMode="auto">
          <a:xfrm>
            <a:off x="1981200" y="1143000"/>
            <a:ext cx="6048375" cy="1708160"/>
          </a:xfrm>
          <a:prstGeom prst="rect">
            <a:avLst/>
          </a:prstGeom>
          <a:noFill/>
          <a:ln w="9525">
            <a:noFill/>
            <a:miter lim="800000"/>
            <a:headEnd/>
            <a:tailEnd/>
          </a:ln>
          <a:effectLst/>
        </p:spPr>
        <p:txBody>
          <a:bodyPr wrap="square">
            <a:spAutoFit/>
          </a:bodyPr>
          <a:lstStyle/>
          <a:p>
            <a:pPr>
              <a:spcBef>
                <a:spcPct val="50000"/>
              </a:spcBef>
            </a:pPr>
            <a:r>
              <a:rPr lang="en-US" altLang="ko-KR" sz="2000" dirty="0">
                <a:latin typeface="Arial" charset="0"/>
              </a:rPr>
              <a:t>Fundamentals of Analytical Chemistry </a:t>
            </a:r>
          </a:p>
          <a:p>
            <a:pPr>
              <a:spcBef>
                <a:spcPct val="50000"/>
              </a:spcBef>
            </a:pPr>
            <a:r>
              <a:rPr lang="en-US" altLang="ko-KR" dirty="0" smtClean="0">
                <a:latin typeface="Arial" charset="0"/>
              </a:rPr>
              <a:t>8th Edition, © 2004 </a:t>
            </a:r>
            <a:r>
              <a:rPr lang="en-US" altLang="ko-KR" b="0" dirty="0">
                <a:latin typeface="Arial" charset="0"/>
              </a:rPr>
              <a:t/>
            </a:r>
            <a:br>
              <a:rPr lang="en-US" altLang="ko-KR" b="0" dirty="0">
                <a:latin typeface="Arial" charset="0"/>
              </a:rPr>
            </a:br>
            <a:endParaRPr lang="en-US" altLang="ko-KR" b="0" dirty="0">
              <a:latin typeface="Arial" charset="0"/>
            </a:endParaRPr>
          </a:p>
          <a:p>
            <a:pPr>
              <a:spcBef>
                <a:spcPct val="50000"/>
              </a:spcBef>
            </a:pPr>
            <a:r>
              <a:rPr lang="en-US" altLang="ko-KR" sz="1600" dirty="0">
                <a:latin typeface="Arial" charset="0"/>
              </a:rPr>
              <a:t>Douglas A. </a:t>
            </a:r>
            <a:r>
              <a:rPr lang="en-US" altLang="ko-KR" sz="1600" dirty="0" err="1">
                <a:latin typeface="Arial" charset="0"/>
              </a:rPr>
              <a:t>Skoog</a:t>
            </a:r>
            <a:r>
              <a:rPr lang="en-US" altLang="ko-KR" sz="1600" b="0" dirty="0">
                <a:latin typeface="Arial" charset="0"/>
              </a:rPr>
              <a:t> </a:t>
            </a:r>
            <a:r>
              <a:rPr lang="en-US" altLang="ko-KR" sz="1600" b="0" dirty="0" smtClean="0">
                <a:latin typeface="Arial" charset="0"/>
              </a:rPr>
              <a:t>, </a:t>
            </a:r>
            <a:r>
              <a:rPr lang="en-US" altLang="ko-KR" sz="1600" dirty="0" smtClean="0">
                <a:latin typeface="Arial" charset="0"/>
              </a:rPr>
              <a:t>Donald </a:t>
            </a:r>
            <a:r>
              <a:rPr lang="en-US" altLang="ko-KR" sz="1600" dirty="0">
                <a:latin typeface="Arial" charset="0"/>
              </a:rPr>
              <a:t>M. </a:t>
            </a:r>
            <a:r>
              <a:rPr lang="en-US" altLang="ko-KR" sz="1600" dirty="0" smtClean="0">
                <a:latin typeface="Arial" charset="0"/>
              </a:rPr>
              <a:t>West, F</a:t>
            </a:r>
            <a:r>
              <a:rPr lang="en-US" altLang="ko-KR" sz="1600" dirty="0">
                <a:latin typeface="Arial" charset="0"/>
              </a:rPr>
              <a:t>. James Holler</a:t>
            </a:r>
            <a:r>
              <a:rPr lang="en-US" altLang="ko-KR" sz="1600" b="0" dirty="0">
                <a:latin typeface="Arial" charset="0"/>
              </a:rPr>
              <a:t> </a:t>
            </a:r>
            <a:r>
              <a:rPr lang="en-US" altLang="ko-KR" sz="1600" b="0" dirty="0" smtClean="0">
                <a:latin typeface="Arial" charset="0"/>
              </a:rPr>
              <a:t> </a:t>
            </a:r>
            <a:r>
              <a:rPr lang="en-US" altLang="ko-KR" sz="1600" b="0" dirty="0">
                <a:latin typeface="Arial" charset="0"/>
              </a:rPr>
              <a:t/>
            </a:r>
            <a:br>
              <a:rPr lang="en-US" altLang="ko-KR" sz="1600" b="0" dirty="0">
                <a:latin typeface="Arial" charset="0"/>
              </a:rPr>
            </a:br>
            <a:r>
              <a:rPr lang="en-US" altLang="ko-KR" sz="1600" dirty="0">
                <a:latin typeface="Arial" charset="0"/>
              </a:rPr>
              <a:t>Stanley R. Crouch</a:t>
            </a:r>
            <a:r>
              <a:rPr lang="en-US" altLang="ko-KR" sz="1600" b="0" dirty="0">
                <a:latin typeface="Arial" charset="0"/>
              </a:rPr>
              <a:t> </a:t>
            </a:r>
            <a:r>
              <a:rPr lang="en-US" altLang="ko-KR" sz="1600" b="0" dirty="0" smtClean="0">
                <a:latin typeface="Arial" charset="0"/>
              </a:rPr>
              <a:t> </a:t>
            </a:r>
            <a:endParaRPr lang="en-US" altLang="ko-KR" b="0" dirty="0"/>
          </a:p>
        </p:txBody>
      </p:sp>
      <p:pic>
        <p:nvPicPr>
          <p:cNvPr id="11" name="Content Placeholder 3"/>
          <p:cNvPicPr>
            <a:picLocks/>
          </p:cNvPicPr>
          <p:nvPr/>
        </p:nvPicPr>
        <p:blipFill>
          <a:blip r:embed="rId4" cstate="print"/>
          <a:srcRect/>
          <a:stretch>
            <a:fillRect/>
          </a:stretch>
        </p:blipFill>
        <p:spPr bwMode="auto">
          <a:xfrm>
            <a:off x="304800" y="5257800"/>
            <a:ext cx="1295400" cy="1524000"/>
          </a:xfrm>
          <a:prstGeom prst="rect">
            <a:avLst/>
          </a:prstGeom>
          <a:noFill/>
          <a:ln w="9525">
            <a:noFill/>
            <a:miter lim="800000"/>
            <a:headEnd/>
            <a:tailEnd/>
          </a:ln>
        </p:spPr>
      </p:pic>
      <p:sp>
        <p:nvSpPr>
          <p:cNvPr id="12" name="TextBox 11"/>
          <p:cNvSpPr txBox="1"/>
          <p:nvPr/>
        </p:nvSpPr>
        <p:spPr>
          <a:xfrm>
            <a:off x="2133600" y="5412938"/>
            <a:ext cx="4800600" cy="1292662"/>
          </a:xfrm>
          <a:prstGeom prst="rect">
            <a:avLst/>
          </a:prstGeom>
          <a:noFill/>
        </p:spPr>
        <p:txBody>
          <a:bodyPr wrap="square" rtlCol="0">
            <a:spAutoFit/>
          </a:bodyPr>
          <a:lstStyle/>
          <a:p>
            <a:r>
              <a:rPr lang="en-US" sz="2400" dirty="0" smtClean="0">
                <a:latin typeface="Arial" pitchFamily="34" charset="0"/>
                <a:cs typeface="Arial" pitchFamily="34" charset="0"/>
              </a:rPr>
              <a:t>Modern Analytical Chemistry</a:t>
            </a:r>
          </a:p>
          <a:p>
            <a:pPr algn="ctr"/>
            <a:r>
              <a:rPr lang="en-US" altLang="ko-KR" dirty="0" smtClean="0">
                <a:latin typeface="Arial" charset="0"/>
              </a:rPr>
              <a:t>© 2000</a:t>
            </a:r>
          </a:p>
          <a:p>
            <a:pPr algn="ctr"/>
            <a:endParaRPr lang="en-US" b="1" dirty="0" smtClean="0"/>
          </a:p>
          <a:p>
            <a:r>
              <a:rPr lang="en-US" dirty="0" smtClean="0">
                <a:latin typeface="Arial" pitchFamily="34" charset="0"/>
                <a:cs typeface="Arial" pitchFamily="34" charset="0"/>
              </a:rPr>
              <a:t>David Harvey</a:t>
            </a:r>
          </a:p>
        </p:txBody>
      </p:sp>
      <p:pic>
        <p:nvPicPr>
          <p:cNvPr id="402433" name="Picture 1"/>
          <p:cNvPicPr>
            <a:picLocks noChangeAspect="1" noChangeArrowheads="1"/>
          </p:cNvPicPr>
          <p:nvPr/>
        </p:nvPicPr>
        <p:blipFill>
          <a:blip r:embed="rId5" cstate="print"/>
          <a:srcRect/>
          <a:stretch>
            <a:fillRect/>
          </a:stretch>
        </p:blipFill>
        <p:spPr bwMode="auto">
          <a:xfrm>
            <a:off x="228600" y="3291114"/>
            <a:ext cx="1447800" cy="1585686"/>
          </a:xfrm>
          <a:prstGeom prst="rect">
            <a:avLst/>
          </a:prstGeom>
          <a:noFill/>
          <a:ln w="9525">
            <a:noFill/>
            <a:miter lim="800000"/>
            <a:headEnd/>
            <a:tailEnd/>
          </a:ln>
          <a:effectLst/>
        </p:spPr>
      </p:pic>
      <p:sp>
        <p:nvSpPr>
          <p:cNvPr id="8" name="TextBox 7"/>
          <p:cNvSpPr txBox="1"/>
          <p:nvPr/>
        </p:nvSpPr>
        <p:spPr>
          <a:xfrm>
            <a:off x="2133600" y="3462516"/>
            <a:ext cx="5867400" cy="1261884"/>
          </a:xfrm>
          <a:prstGeom prst="rect">
            <a:avLst/>
          </a:prstGeom>
          <a:noFill/>
        </p:spPr>
        <p:txBody>
          <a:bodyPr wrap="square" rtlCol="0">
            <a:spAutoFit/>
          </a:bodyPr>
          <a:lstStyle/>
          <a:p>
            <a:r>
              <a:rPr lang="en-US" sz="2000" dirty="0" smtClean="0">
                <a:latin typeface="Arial" pitchFamily="34" charset="0"/>
                <a:cs typeface="Arial" pitchFamily="34" charset="0"/>
              </a:rPr>
              <a:t>Vogel’s Quantitative Chemical Analysis</a:t>
            </a:r>
          </a:p>
          <a:p>
            <a:r>
              <a:rPr lang="en-US" sz="2000" dirty="0" smtClean="0"/>
              <a:t>6</a:t>
            </a:r>
            <a:r>
              <a:rPr lang="en-US" sz="2000" baseline="30000" dirty="0" smtClean="0"/>
              <a:t>th</a:t>
            </a:r>
            <a:r>
              <a:rPr lang="en-US" sz="2000" dirty="0" smtClean="0"/>
              <a:t> Edition, </a:t>
            </a:r>
            <a:r>
              <a:rPr lang="en-US" altLang="ko-KR" sz="2000" dirty="0" smtClean="0">
                <a:latin typeface="Arial" charset="0"/>
              </a:rPr>
              <a:t>© 2000</a:t>
            </a:r>
          </a:p>
          <a:p>
            <a:endParaRPr lang="en-US" altLang="ko-KR" sz="2000" dirty="0" smtClean="0">
              <a:latin typeface="Arial" charset="0"/>
            </a:endParaRPr>
          </a:p>
          <a:p>
            <a:r>
              <a:rPr lang="en-US" sz="1600" dirty="0" smtClean="0">
                <a:latin typeface="Arial" pitchFamily="34" charset="0"/>
                <a:cs typeface="Arial" pitchFamily="34" charset="0"/>
              </a:rPr>
              <a:t>J. Mendham , R.C. Denney , J. D. Barnes  M.J.K. Thomas  </a:t>
            </a:r>
            <a:endParaRPr lang="en-US" sz="1600" dirty="0">
              <a:latin typeface="Arial" pitchFamily="34" charset="0"/>
              <a:cs typeface="Arial" pitchFamily="34" charset="0"/>
            </a:endParaRPr>
          </a:p>
        </p:txBody>
      </p:sp>
      <p:sp>
        <p:nvSpPr>
          <p:cNvPr id="9" name="TextBox 8"/>
          <p:cNvSpPr txBox="1"/>
          <p:nvPr/>
        </p:nvSpPr>
        <p:spPr>
          <a:xfrm>
            <a:off x="3200400" y="152400"/>
            <a:ext cx="2803396" cy="769441"/>
          </a:xfrm>
          <a:prstGeom prst="rect">
            <a:avLst/>
          </a:prstGeom>
          <a:noFill/>
        </p:spPr>
        <p:txBody>
          <a:bodyPr wrap="none" rtlCol="0">
            <a:spAutoFit/>
          </a:bodyPr>
          <a:lstStyle/>
          <a:p>
            <a:r>
              <a:rPr lang="en-US" sz="4400" b="1" dirty="0" smtClean="0">
                <a:solidFill>
                  <a:srgbClr val="0000FF"/>
                </a:solidFill>
              </a:rPr>
              <a:t>References</a:t>
            </a:r>
            <a:endParaRPr lang="en-US" sz="4400" b="1" dirty="0">
              <a:solidFill>
                <a:srgbClr val="0000FF"/>
              </a:solidFill>
            </a:endParaRPr>
          </a:p>
        </p:txBody>
      </p:sp>
      <p:sp>
        <p:nvSpPr>
          <p:cNvPr id="10" name="Slide Number Placeholder 9"/>
          <p:cNvSpPr>
            <a:spLocks noGrp="1"/>
          </p:cNvSpPr>
          <p:nvPr>
            <p:ph type="sldNum" sz="quarter" idx="12"/>
          </p:nvPr>
        </p:nvSpPr>
        <p:spPr/>
        <p:txBody>
          <a:bodyPr/>
          <a:lstStyle/>
          <a:p>
            <a:fld id="{B980AA17-9AAD-4CAE-A59E-97155A547452}"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838200" y="1295400"/>
            <a:ext cx="7772400" cy="4708981"/>
          </a:xfrm>
          <a:prstGeom prst="rect">
            <a:avLst/>
          </a:prstGeom>
          <a:noFill/>
          <a:ln w="9525">
            <a:noFill/>
            <a:miter lim="800000"/>
            <a:headEnd/>
            <a:tailEnd/>
          </a:ln>
          <a:effectLst/>
        </p:spPr>
        <p:txBody>
          <a:bodyPr>
            <a:spAutoFit/>
          </a:bodyPr>
          <a:lstStyle/>
          <a:p>
            <a:pPr>
              <a:spcBef>
                <a:spcPct val="50000"/>
              </a:spcBef>
            </a:pPr>
            <a:r>
              <a:rPr lang="en-US" altLang="ko-KR" sz="2400" dirty="0" smtClean="0">
                <a:latin typeface="Times New Roman" pitchFamily="18" charset="0"/>
              </a:rPr>
              <a:t>How </a:t>
            </a:r>
            <a:r>
              <a:rPr lang="en-US" altLang="ko-KR" sz="2400" dirty="0">
                <a:latin typeface="Times New Roman" pitchFamily="18" charset="0"/>
              </a:rPr>
              <a:t>many grams of Na</a:t>
            </a:r>
            <a:r>
              <a:rPr lang="en-US" altLang="ko-KR" sz="2400" baseline="30000" dirty="0">
                <a:latin typeface="Times New Roman" pitchFamily="18" charset="0"/>
              </a:rPr>
              <a:t>+ </a:t>
            </a:r>
            <a:r>
              <a:rPr lang="en-US" altLang="ko-KR" sz="2400" dirty="0">
                <a:latin typeface="Times New Roman" pitchFamily="18" charset="0"/>
              </a:rPr>
              <a:t>(22.99g/mol) are contained in 25.0 g of Na</a:t>
            </a:r>
            <a:r>
              <a:rPr lang="en-US" altLang="ko-KR" sz="2400" baseline="-25000" dirty="0">
                <a:latin typeface="Times New Roman" pitchFamily="18" charset="0"/>
              </a:rPr>
              <a:t>2</a:t>
            </a:r>
            <a:r>
              <a:rPr lang="en-US" altLang="ko-KR" sz="2400" dirty="0">
                <a:latin typeface="Times New Roman" pitchFamily="18" charset="0"/>
              </a:rPr>
              <a:t>SO</a:t>
            </a:r>
            <a:r>
              <a:rPr lang="en-US" altLang="ko-KR" sz="2400" baseline="-25000" dirty="0">
                <a:latin typeface="Times New Roman" pitchFamily="18" charset="0"/>
              </a:rPr>
              <a:t>4</a:t>
            </a:r>
            <a:r>
              <a:rPr lang="en-US" altLang="ko-KR" sz="2400" dirty="0">
                <a:latin typeface="Times New Roman" pitchFamily="18" charset="0"/>
              </a:rPr>
              <a:t> (142.0 g/mol) ?</a:t>
            </a:r>
          </a:p>
          <a:p>
            <a:pPr>
              <a:spcBef>
                <a:spcPct val="50000"/>
              </a:spcBef>
            </a:pPr>
            <a:endParaRPr lang="en-US" altLang="ko-KR" sz="2400" dirty="0">
              <a:latin typeface="Times New Roman" pitchFamily="18" charset="0"/>
            </a:endParaRPr>
          </a:p>
          <a:p>
            <a:pPr>
              <a:spcBef>
                <a:spcPct val="50000"/>
              </a:spcBef>
            </a:pPr>
            <a:r>
              <a:rPr lang="en-US" altLang="ko-KR" sz="2400" dirty="0">
                <a:latin typeface="Times New Roman" pitchFamily="18" charset="0"/>
              </a:rPr>
              <a:t>1 mol of Na</a:t>
            </a:r>
            <a:r>
              <a:rPr lang="en-US" altLang="ko-KR" sz="2400" baseline="-25000" dirty="0">
                <a:latin typeface="Times New Roman" pitchFamily="18" charset="0"/>
              </a:rPr>
              <a:t>2</a:t>
            </a:r>
            <a:r>
              <a:rPr lang="en-US" altLang="ko-KR" sz="2400" dirty="0">
                <a:latin typeface="Times New Roman" pitchFamily="18" charset="0"/>
              </a:rPr>
              <a:t>SO</a:t>
            </a:r>
            <a:r>
              <a:rPr lang="en-US" altLang="ko-KR" sz="2400" baseline="-25000" dirty="0">
                <a:latin typeface="Times New Roman" pitchFamily="18" charset="0"/>
              </a:rPr>
              <a:t>4</a:t>
            </a:r>
            <a:r>
              <a:rPr lang="en-US" altLang="ko-KR" sz="2400" dirty="0">
                <a:latin typeface="Times New Roman" pitchFamily="18" charset="0"/>
              </a:rPr>
              <a:t> contains 2 mol of Na</a:t>
            </a:r>
            <a:r>
              <a:rPr lang="en-US" altLang="ko-KR" sz="2400" baseline="30000" dirty="0">
                <a:latin typeface="Times New Roman" pitchFamily="18" charset="0"/>
              </a:rPr>
              <a:t>+ </a:t>
            </a:r>
            <a:r>
              <a:rPr lang="en-US" altLang="ko-KR" sz="2400" dirty="0">
                <a:latin typeface="Times New Roman" pitchFamily="18" charset="0"/>
              </a:rPr>
              <a:t>.</a:t>
            </a:r>
          </a:p>
          <a:p>
            <a:pPr>
              <a:spcBef>
                <a:spcPct val="50000"/>
              </a:spcBef>
            </a:pPr>
            <a:endParaRPr lang="en-US" altLang="ko-KR" sz="2400" dirty="0">
              <a:latin typeface="Times New Roman" pitchFamily="18" charset="0"/>
            </a:endParaRPr>
          </a:p>
          <a:p>
            <a:pPr>
              <a:spcBef>
                <a:spcPct val="50000"/>
              </a:spcBef>
            </a:pPr>
            <a:r>
              <a:rPr lang="en-US" altLang="ko-KR" sz="2400" dirty="0">
                <a:latin typeface="Times New Roman" pitchFamily="18" charset="0"/>
              </a:rPr>
              <a:t>Na</a:t>
            </a:r>
            <a:r>
              <a:rPr lang="en-US" altLang="ko-KR" sz="2400" baseline="-25000" dirty="0">
                <a:latin typeface="Times New Roman" pitchFamily="18" charset="0"/>
              </a:rPr>
              <a:t>2</a:t>
            </a:r>
            <a:r>
              <a:rPr lang="en-US" altLang="ko-KR" sz="2400" dirty="0">
                <a:latin typeface="Times New Roman" pitchFamily="18" charset="0"/>
              </a:rPr>
              <a:t>SO</a:t>
            </a:r>
            <a:r>
              <a:rPr lang="en-US" altLang="ko-KR" sz="2400" baseline="-25000" dirty="0">
                <a:latin typeface="Times New Roman" pitchFamily="18" charset="0"/>
              </a:rPr>
              <a:t>4</a:t>
            </a:r>
            <a:r>
              <a:rPr lang="en-US" altLang="ko-KR" sz="2400" dirty="0">
                <a:latin typeface="Times New Roman" pitchFamily="18" charset="0"/>
              </a:rPr>
              <a:t>       1 mol = 142.0 g</a:t>
            </a:r>
          </a:p>
          <a:p>
            <a:pPr>
              <a:spcBef>
                <a:spcPct val="50000"/>
              </a:spcBef>
            </a:pPr>
            <a:r>
              <a:rPr lang="en-US" altLang="ko-KR" sz="2400" dirty="0">
                <a:latin typeface="Times New Roman" pitchFamily="18" charset="0"/>
              </a:rPr>
              <a:t>                   </a:t>
            </a:r>
            <a:r>
              <a:rPr lang="en-US" altLang="ko-KR" sz="2400" i="1" dirty="0">
                <a:latin typeface="Times New Roman" pitchFamily="18" charset="0"/>
              </a:rPr>
              <a:t>x</a:t>
            </a:r>
            <a:r>
              <a:rPr lang="en-US" altLang="ko-KR" sz="2400" dirty="0">
                <a:latin typeface="Times New Roman" pitchFamily="18" charset="0"/>
              </a:rPr>
              <a:t> mol = 25.0 g              </a:t>
            </a:r>
            <a:r>
              <a:rPr lang="en-US" altLang="ko-KR" sz="2400" i="1" dirty="0">
                <a:latin typeface="Times New Roman" pitchFamily="18" charset="0"/>
              </a:rPr>
              <a:t>x</a:t>
            </a:r>
            <a:r>
              <a:rPr lang="en-US" altLang="ko-KR" sz="2400" dirty="0">
                <a:latin typeface="Times New Roman" pitchFamily="18" charset="0"/>
              </a:rPr>
              <a:t> = 25.0 g / 142.0 g = ?</a:t>
            </a:r>
          </a:p>
          <a:p>
            <a:pPr>
              <a:spcBef>
                <a:spcPct val="50000"/>
              </a:spcBef>
            </a:pPr>
            <a:r>
              <a:rPr lang="en-US" altLang="ko-KR" sz="2400" dirty="0">
                <a:latin typeface="Times New Roman" pitchFamily="18" charset="0"/>
              </a:rPr>
              <a:t>Na</a:t>
            </a:r>
            <a:r>
              <a:rPr lang="en-US" altLang="ko-KR" sz="2400" baseline="30000" dirty="0">
                <a:latin typeface="Times New Roman" pitchFamily="18" charset="0"/>
              </a:rPr>
              <a:t>+                  </a:t>
            </a:r>
            <a:r>
              <a:rPr lang="en-US" altLang="ko-KR" sz="2400" dirty="0">
                <a:latin typeface="Times New Roman" pitchFamily="18" charset="0"/>
              </a:rPr>
              <a:t> 1 mol = 22.99 g</a:t>
            </a:r>
          </a:p>
          <a:p>
            <a:pPr>
              <a:spcBef>
                <a:spcPct val="50000"/>
              </a:spcBef>
            </a:pPr>
            <a:r>
              <a:rPr lang="en-US" altLang="ko-KR" sz="2400" dirty="0">
                <a:latin typeface="Times New Roman" pitchFamily="18" charset="0"/>
              </a:rPr>
              <a:t>                   2 </a:t>
            </a:r>
            <a:r>
              <a:rPr lang="en-US" altLang="ko-KR" sz="2400" i="1" dirty="0">
                <a:latin typeface="Times New Roman" pitchFamily="18" charset="0"/>
              </a:rPr>
              <a:t>x</a:t>
            </a:r>
            <a:r>
              <a:rPr lang="en-US" altLang="ko-KR" sz="2400" dirty="0">
                <a:latin typeface="Times New Roman" pitchFamily="18" charset="0"/>
              </a:rPr>
              <a:t> mol = </a:t>
            </a:r>
            <a:r>
              <a:rPr lang="en-US" altLang="ko-KR" sz="2400" i="1" dirty="0">
                <a:latin typeface="Times New Roman" pitchFamily="18" charset="0"/>
              </a:rPr>
              <a:t>y</a:t>
            </a:r>
            <a:r>
              <a:rPr lang="en-US" altLang="ko-KR" sz="2400" dirty="0">
                <a:latin typeface="Times New Roman" pitchFamily="18" charset="0"/>
              </a:rPr>
              <a:t> g                </a:t>
            </a:r>
            <a:r>
              <a:rPr lang="en-US" altLang="ko-KR" sz="2400" i="1" dirty="0">
                <a:latin typeface="Times New Roman" pitchFamily="18" charset="0"/>
              </a:rPr>
              <a:t>y </a:t>
            </a:r>
            <a:r>
              <a:rPr lang="en-US" altLang="ko-KR" sz="2400" dirty="0">
                <a:latin typeface="Times New Roman" pitchFamily="18" charset="0"/>
              </a:rPr>
              <a:t>= 8.10 g</a:t>
            </a:r>
          </a:p>
        </p:txBody>
      </p:sp>
      <p:sp>
        <p:nvSpPr>
          <p:cNvPr id="3" name="TextBox 2"/>
          <p:cNvSpPr txBox="1"/>
          <p:nvPr/>
        </p:nvSpPr>
        <p:spPr>
          <a:xfrm>
            <a:off x="2438400" y="228600"/>
            <a:ext cx="2667000" cy="707886"/>
          </a:xfrm>
          <a:prstGeom prst="rect">
            <a:avLst/>
          </a:prstGeom>
          <a:noFill/>
        </p:spPr>
        <p:txBody>
          <a:bodyPr wrap="square" rtlCol="0">
            <a:spAutoFit/>
          </a:bodyPr>
          <a:lstStyle/>
          <a:p>
            <a:r>
              <a:rPr lang="en-US" sz="4000" b="1" dirty="0" smtClean="0">
                <a:solidFill>
                  <a:srgbClr val="0000FF"/>
                </a:solidFill>
                <a:latin typeface="Times New Roman" pitchFamily="18" charset="0"/>
                <a:cs typeface="Times New Roman" pitchFamily="18" charset="0"/>
              </a:rPr>
              <a:t>Example</a:t>
            </a:r>
            <a:endParaRPr lang="en-US" sz="4000" b="1" dirty="0">
              <a:solidFill>
                <a:srgbClr val="0000FF"/>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980AA17-9AAD-4CAE-A59E-97155A547452}"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762000" y="1143000"/>
            <a:ext cx="8001000" cy="5632311"/>
          </a:xfrm>
          <a:prstGeom prst="rect">
            <a:avLst/>
          </a:prstGeom>
          <a:noFill/>
          <a:ln w="9525">
            <a:noFill/>
            <a:miter lim="800000"/>
            <a:headEnd/>
            <a:tailEnd/>
          </a:ln>
          <a:effectLst/>
        </p:spPr>
        <p:txBody>
          <a:bodyPr>
            <a:spAutoFit/>
          </a:bodyPr>
          <a:lstStyle/>
          <a:p>
            <a:pPr>
              <a:spcBef>
                <a:spcPct val="50000"/>
              </a:spcBef>
            </a:pPr>
            <a:r>
              <a:rPr lang="en-US" altLang="ko-KR" sz="2400" dirty="0">
                <a:latin typeface="Times New Roman" pitchFamily="18" charset="0"/>
              </a:rPr>
              <a:t>Analytical </a:t>
            </a:r>
            <a:r>
              <a:rPr lang="en-US" altLang="ko-KR" sz="2400" dirty="0" err="1">
                <a:latin typeface="Times New Roman" pitchFamily="18" charset="0"/>
              </a:rPr>
              <a:t>molarity</a:t>
            </a:r>
            <a:r>
              <a:rPr lang="en-US" altLang="ko-KR" sz="2400" dirty="0">
                <a:latin typeface="Times New Roman" pitchFamily="18" charset="0"/>
              </a:rPr>
              <a:t> is the total number of moles of a solute, regardless of its chemical state, in 1 L of solution. The analytical </a:t>
            </a:r>
            <a:r>
              <a:rPr lang="en-US" altLang="ko-KR" sz="2400" dirty="0" err="1">
                <a:latin typeface="Times New Roman" pitchFamily="18" charset="0"/>
              </a:rPr>
              <a:t>molarity</a:t>
            </a:r>
            <a:r>
              <a:rPr lang="en-US" altLang="ko-KR" sz="2400" dirty="0">
                <a:latin typeface="Times New Roman" pitchFamily="18" charset="0"/>
              </a:rPr>
              <a:t> describes how a solution of a given </a:t>
            </a:r>
            <a:r>
              <a:rPr lang="en-US" altLang="ko-KR" sz="2400" dirty="0" err="1">
                <a:latin typeface="Times New Roman" pitchFamily="18" charset="0"/>
              </a:rPr>
              <a:t>molarity</a:t>
            </a:r>
            <a:r>
              <a:rPr lang="en-US" altLang="ko-KR" sz="2400" dirty="0">
                <a:latin typeface="Times New Roman" pitchFamily="18" charset="0"/>
              </a:rPr>
              <a:t> can be prepared.</a:t>
            </a:r>
          </a:p>
          <a:p>
            <a:pPr>
              <a:spcBef>
                <a:spcPct val="50000"/>
              </a:spcBef>
            </a:pPr>
            <a:endParaRPr lang="en-US" altLang="ko-KR" sz="2400" dirty="0">
              <a:latin typeface="Times New Roman" pitchFamily="18" charset="0"/>
            </a:endParaRPr>
          </a:p>
          <a:p>
            <a:pPr>
              <a:spcBef>
                <a:spcPct val="50000"/>
              </a:spcBef>
            </a:pPr>
            <a:r>
              <a:rPr lang="en-US" altLang="ko-KR" sz="2400" dirty="0">
                <a:latin typeface="Times New Roman" pitchFamily="18" charset="0"/>
              </a:rPr>
              <a:t>Equilibrium </a:t>
            </a:r>
            <a:r>
              <a:rPr lang="en-US" altLang="ko-KR" sz="2400" dirty="0" err="1">
                <a:latin typeface="Times New Roman" pitchFamily="18" charset="0"/>
              </a:rPr>
              <a:t>molarity</a:t>
            </a:r>
            <a:r>
              <a:rPr lang="en-US" altLang="ko-KR" sz="2400" dirty="0">
                <a:latin typeface="Times New Roman" pitchFamily="18" charset="0"/>
              </a:rPr>
              <a:t> is the molar concentration of a particular species in a solution.</a:t>
            </a:r>
          </a:p>
          <a:p>
            <a:pPr>
              <a:spcBef>
                <a:spcPct val="50000"/>
              </a:spcBef>
            </a:pPr>
            <a:r>
              <a:rPr lang="en-US" altLang="ko-KR" sz="2400" dirty="0">
                <a:latin typeface="Times New Roman" pitchFamily="18" charset="0"/>
              </a:rPr>
              <a:t>Ex.   1.0 M H</a:t>
            </a:r>
            <a:r>
              <a:rPr lang="en-US" altLang="ko-KR" sz="2400" baseline="-25000" dirty="0">
                <a:latin typeface="Times New Roman" pitchFamily="18" charset="0"/>
              </a:rPr>
              <a:t>2</a:t>
            </a:r>
            <a:r>
              <a:rPr lang="en-US" altLang="ko-KR" sz="2400" dirty="0">
                <a:latin typeface="Times New Roman" pitchFamily="18" charset="0"/>
              </a:rPr>
              <a:t>SO</a:t>
            </a:r>
            <a:r>
              <a:rPr lang="en-US" altLang="ko-KR" sz="2400" baseline="-25000" dirty="0">
                <a:latin typeface="Times New Roman" pitchFamily="18" charset="0"/>
              </a:rPr>
              <a:t>4</a:t>
            </a:r>
          </a:p>
          <a:p>
            <a:pPr>
              <a:spcBef>
                <a:spcPct val="50000"/>
              </a:spcBef>
            </a:pPr>
            <a:r>
              <a:rPr lang="en-US" altLang="ko-KR" sz="2400" dirty="0">
                <a:latin typeface="Times New Roman" pitchFamily="18" charset="0"/>
              </a:rPr>
              <a:t>[H</a:t>
            </a:r>
            <a:r>
              <a:rPr lang="en-US" altLang="ko-KR" sz="2400" baseline="-25000" dirty="0">
                <a:latin typeface="Times New Roman" pitchFamily="18" charset="0"/>
              </a:rPr>
              <a:t>2</a:t>
            </a:r>
            <a:r>
              <a:rPr lang="en-US" altLang="ko-KR" sz="2400" dirty="0">
                <a:latin typeface="Times New Roman" pitchFamily="18" charset="0"/>
              </a:rPr>
              <a:t>SO</a:t>
            </a:r>
            <a:r>
              <a:rPr lang="en-US" altLang="ko-KR" sz="2400" baseline="-25000" dirty="0">
                <a:latin typeface="Times New Roman" pitchFamily="18" charset="0"/>
              </a:rPr>
              <a:t>4</a:t>
            </a:r>
            <a:r>
              <a:rPr lang="en-US" altLang="ko-KR" sz="2400" dirty="0">
                <a:latin typeface="Times New Roman" pitchFamily="18" charset="0"/>
              </a:rPr>
              <a:t>] = 0.00 M    [H</a:t>
            </a:r>
            <a:r>
              <a:rPr lang="en-US" altLang="ko-KR" sz="2400" baseline="30000" dirty="0">
                <a:latin typeface="Times New Roman" pitchFamily="18" charset="0"/>
              </a:rPr>
              <a:t>+</a:t>
            </a:r>
            <a:r>
              <a:rPr lang="en-US" altLang="ko-KR" sz="2400" dirty="0">
                <a:latin typeface="Times New Roman" pitchFamily="18" charset="0"/>
              </a:rPr>
              <a:t>] = 1.01 M  </a:t>
            </a:r>
          </a:p>
          <a:p>
            <a:pPr>
              <a:spcBef>
                <a:spcPct val="50000"/>
              </a:spcBef>
            </a:pPr>
            <a:r>
              <a:rPr lang="en-US" altLang="ko-KR" sz="2400" dirty="0">
                <a:latin typeface="Times New Roman" pitchFamily="18" charset="0"/>
              </a:rPr>
              <a:t>[HSO</a:t>
            </a:r>
            <a:r>
              <a:rPr lang="en-US" altLang="ko-KR" sz="2400" baseline="-25000" dirty="0">
                <a:latin typeface="Times New Roman" pitchFamily="18" charset="0"/>
              </a:rPr>
              <a:t>4</a:t>
            </a:r>
            <a:r>
              <a:rPr lang="en-US" altLang="ko-KR" sz="2400" baseline="30000" dirty="0">
                <a:latin typeface="Times New Roman" pitchFamily="18" charset="0"/>
                <a:cs typeface="Times New Roman" pitchFamily="18" charset="0"/>
              </a:rPr>
              <a:t>–</a:t>
            </a:r>
            <a:r>
              <a:rPr lang="en-US" altLang="ko-KR" sz="2400" dirty="0">
                <a:latin typeface="Times New Roman" pitchFamily="18" charset="0"/>
              </a:rPr>
              <a:t>] = 0.99 M    [SO</a:t>
            </a:r>
            <a:r>
              <a:rPr lang="en-US" altLang="ko-KR" sz="2400" baseline="-25000" dirty="0">
                <a:latin typeface="Times New Roman" pitchFamily="18" charset="0"/>
              </a:rPr>
              <a:t>4</a:t>
            </a:r>
            <a:r>
              <a:rPr lang="en-US" altLang="ko-KR" sz="2400" baseline="30000" dirty="0">
                <a:latin typeface="Times New Roman" pitchFamily="18" charset="0"/>
                <a:cs typeface="Times New Roman" pitchFamily="18" charset="0"/>
              </a:rPr>
              <a:t>–2</a:t>
            </a:r>
            <a:r>
              <a:rPr lang="en-US" altLang="ko-KR" sz="2400" dirty="0">
                <a:latin typeface="Times New Roman" pitchFamily="18" charset="0"/>
              </a:rPr>
              <a:t> ] = 0.01 M</a:t>
            </a:r>
          </a:p>
          <a:p>
            <a:pPr>
              <a:spcBef>
                <a:spcPct val="50000"/>
              </a:spcBef>
            </a:pPr>
            <a:r>
              <a:rPr lang="en-US" altLang="ko-KR" sz="2400" dirty="0">
                <a:latin typeface="Times New Roman" pitchFamily="18" charset="0"/>
              </a:rPr>
              <a:t>Analytical </a:t>
            </a:r>
            <a:r>
              <a:rPr lang="en-US" altLang="ko-KR" sz="2400" dirty="0" err="1">
                <a:latin typeface="Times New Roman" pitchFamily="18" charset="0"/>
              </a:rPr>
              <a:t>molarity</a:t>
            </a:r>
            <a:r>
              <a:rPr lang="en-US" altLang="ko-KR" sz="2400" dirty="0">
                <a:latin typeface="Times New Roman" pitchFamily="18" charset="0"/>
              </a:rPr>
              <a:t> of H</a:t>
            </a:r>
            <a:r>
              <a:rPr lang="en-US" altLang="ko-KR" sz="2400" baseline="-25000" dirty="0">
                <a:latin typeface="Times New Roman" pitchFamily="18" charset="0"/>
              </a:rPr>
              <a:t>2</a:t>
            </a:r>
            <a:r>
              <a:rPr lang="en-US" altLang="ko-KR" sz="2400" dirty="0">
                <a:latin typeface="Times New Roman" pitchFamily="18" charset="0"/>
              </a:rPr>
              <a:t>SO</a:t>
            </a:r>
            <a:r>
              <a:rPr lang="en-US" altLang="ko-KR" sz="2400" baseline="-25000" dirty="0">
                <a:latin typeface="Times New Roman" pitchFamily="18" charset="0"/>
              </a:rPr>
              <a:t>4</a:t>
            </a:r>
            <a:r>
              <a:rPr lang="en-US" altLang="ko-KR" sz="2400" dirty="0">
                <a:latin typeface="Times New Roman" pitchFamily="18" charset="0"/>
              </a:rPr>
              <a:t> is given by  </a:t>
            </a:r>
            <a:r>
              <a:rPr lang="en-US" altLang="ko-KR" sz="2400" i="1" dirty="0">
                <a:latin typeface="Times New Roman" pitchFamily="18" charset="0"/>
              </a:rPr>
              <a:t>c</a:t>
            </a:r>
            <a:r>
              <a:rPr lang="en-US" altLang="ko-KR" sz="2400" baseline="-25000" dirty="0">
                <a:latin typeface="Times New Roman" pitchFamily="18" charset="0"/>
              </a:rPr>
              <a:t> H</a:t>
            </a:r>
            <a:r>
              <a:rPr lang="en-US" altLang="ko-KR" sz="2400" baseline="-50000" dirty="0">
                <a:latin typeface="Times New Roman" pitchFamily="18" charset="0"/>
              </a:rPr>
              <a:t>2</a:t>
            </a:r>
            <a:r>
              <a:rPr lang="en-US" altLang="ko-KR" sz="2400" baseline="-25000" dirty="0">
                <a:latin typeface="Times New Roman" pitchFamily="18" charset="0"/>
              </a:rPr>
              <a:t>SO4</a:t>
            </a:r>
            <a:r>
              <a:rPr lang="en-US" altLang="ko-KR" sz="2400" dirty="0">
                <a:latin typeface="Times New Roman" pitchFamily="18" charset="0"/>
              </a:rPr>
              <a:t> = [HSO</a:t>
            </a:r>
            <a:r>
              <a:rPr lang="en-US" altLang="ko-KR" sz="2400" baseline="-25000" dirty="0">
                <a:latin typeface="Times New Roman" pitchFamily="18" charset="0"/>
              </a:rPr>
              <a:t>4</a:t>
            </a:r>
            <a:r>
              <a:rPr lang="en-US" altLang="ko-KR" sz="2400" baseline="30000" dirty="0">
                <a:latin typeface="Times New Roman" pitchFamily="18" charset="0"/>
                <a:cs typeface="Times New Roman" pitchFamily="18" charset="0"/>
              </a:rPr>
              <a:t>–</a:t>
            </a:r>
            <a:r>
              <a:rPr lang="en-US" altLang="ko-KR" sz="2400" dirty="0">
                <a:latin typeface="Times New Roman" pitchFamily="18" charset="0"/>
              </a:rPr>
              <a:t>] + [SO</a:t>
            </a:r>
            <a:r>
              <a:rPr lang="en-US" altLang="ko-KR" sz="2400" baseline="-25000" dirty="0">
                <a:latin typeface="Times New Roman" pitchFamily="18" charset="0"/>
              </a:rPr>
              <a:t>4</a:t>
            </a:r>
            <a:r>
              <a:rPr lang="en-US" altLang="ko-KR" sz="2400" baseline="30000" dirty="0">
                <a:latin typeface="Times New Roman" pitchFamily="18" charset="0"/>
                <a:cs typeface="Times New Roman" pitchFamily="18" charset="0"/>
              </a:rPr>
              <a:t>–2</a:t>
            </a:r>
            <a:r>
              <a:rPr lang="en-US" altLang="ko-KR" sz="2400" dirty="0">
                <a:latin typeface="Times New Roman" pitchFamily="18" charset="0"/>
              </a:rPr>
              <a:t> ] </a:t>
            </a:r>
          </a:p>
        </p:txBody>
      </p:sp>
      <p:sp>
        <p:nvSpPr>
          <p:cNvPr id="3" name="TextBox 2"/>
          <p:cNvSpPr txBox="1"/>
          <p:nvPr/>
        </p:nvSpPr>
        <p:spPr>
          <a:xfrm>
            <a:off x="1219200" y="221159"/>
            <a:ext cx="6553200" cy="769441"/>
          </a:xfrm>
          <a:prstGeom prst="rect">
            <a:avLst/>
          </a:prstGeom>
          <a:noFill/>
        </p:spPr>
        <p:txBody>
          <a:bodyPr wrap="square" rtlCol="0">
            <a:spAutoFit/>
          </a:bodyPr>
          <a:lstStyle/>
          <a:p>
            <a:r>
              <a:rPr lang="en-US" sz="4400" b="1" dirty="0" smtClean="0">
                <a:solidFill>
                  <a:srgbClr val="0000FF"/>
                </a:solidFill>
                <a:latin typeface="Times New Roman" pitchFamily="18" charset="0"/>
                <a:cs typeface="Times New Roman" pitchFamily="18" charset="0"/>
              </a:rPr>
              <a:t>Analytical or Equilibrium</a:t>
            </a:r>
            <a:endParaRPr lang="en-US" sz="4400" b="1" dirty="0">
              <a:solidFill>
                <a:srgbClr val="0000FF"/>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980AA17-9AAD-4CAE-A59E-97155A547452}"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33400" y="228600"/>
            <a:ext cx="8382000" cy="5201424"/>
          </a:xfrm>
          <a:prstGeom prst="rect">
            <a:avLst/>
          </a:prstGeom>
          <a:noFill/>
          <a:ln w="9525">
            <a:noFill/>
            <a:miter lim="800000"/>
            <a:headEnd/>
            <a:tailEnd/>
          </a:ln>
          <a:effectLst/>
        </p:spPr>
        <p:txBody>
          <a:bodyPr>
            <a:spAutoFit/>
          </a:bodyPr>
          <a:lstStyle/>
          <a:p>
            <a:pPr algn="ctr">
              <a:spcBef>
                <a:spcPct val="50000"/>
              </a:spcBef>
            </a:pPr>
            <a:r>
              <a:rPr lang="en-US" altLang="ko-KR" sz="4400" b="1" dirty="0" smtClean="0">
                <a:solidFill>
                  <a:srgbClr val="0000FF"/>
                </a:solidFill>
                <a:latin typeface="Times New Roman" pitchFamily="18" charset="0"/>
              </a:rPr>
              <a:t>Example</a:t>
            </a:r>
          </a:p>
          <a:p>
            <a:pPr>
              <a:spcBef>
                <a:spcPct val="50000"/>
              </a:spcBef>
            </a:pPr>
            <a:r>
              <a:rPr lang="en-US" altLang="ko-KR" sz="2000" dirty="0" smtClean="0">
                <a:latin typeface="Times New Roman" pitchFamily="18" charset="0"/>
              </a:rPr>
              <a:t> </a:t>
            </a:r>
            <a:r>
              <a:rPr lang="en-US" altLang="ko-KR" sz="2400" dirty="0">
                <a:latin typeface="Times New Roman" pitchFamily="18" charset="0"/>
              </a:rPr>
              <a:t>Calculate the analytical and </a:t>
            </a:r>
            <a:r>
              <a:rPr lang="en-US" altLang="ko-KR" sz="2400" dirty="0" err="1">
                <a:latin typeface="Times New Roman" pitchFamily="18" charset="0"/>
              </a:rPr>
              <a:t>equilbrium</a:t>
            </a:r>
            <a:r>
              <a:rPr lang="en-US" altLang="ko-KR" sz="2400" dirty="0">
                <a:latin typeface="Times New Roman" pitchFamily="18" charset="0"/>
              </a:rPr>
              <a:t> molar concentrations of the solute species in an aqueous solution that contains 285 mg of </a:t>
            </a:r>
            <a:r>
              <a:rPr lang="en-US" altLang="ko-KR" sz="2400" dirty="0" err="1">
                <a:latin typeface="Times New Roman" pitchFamily="18" charset="0"/>
              </a:rPr>
              <a:t>trichloroacetic</a:t>
            </a:r>
            <a:r>
              <a:rPr lang="en-US" altLang="ko-KR" sz="2400" dirty="0">
                <a:latin typeface="Times New Roman" pitchFamily="18" charset="0"/>
              </a:rPr>
              <a:t> acid, Cl</a:t>
            </a:r>
            <a:r>
              <a:rPr lang="en-US" altLang="ko-KR" sz="2400" baseline="-25000" dirty="0">
                <a:latin typeface="Times New Roman" pitchFamily="18" charset="0"/>
              </a:rPr>
              <a:t>3</a:t>
            </a:r>
            <a:r>
              <a:rPr lang="en-US" altLang="ko-KR" sz="2400" dirty="0">
                <a:latin typeface="Times New Roman" pitchFamily="18" charset="0"/>
              </a:rPr>
              <a:t>CCOOH (163.4 g/mol), in 10.0 </a:t>
            </a:r>
            <a:r>
              <a:rPr lang="en-US" altLang="ko-KR" sz="2400" dirty="0" err="1">
                <a:latin typeface="Times New Roman" pitchFamily="18" charset="0"/>
              </a:rPr>
              <a:t>mL</a:t>
            </a:r>
            <a:r>
              <a:rPr lang="en-US" altLang="ko-KR" sz="2400" dirty="0">
                <a:latin typeface="Times New Roman" pitchFamily="18" charset="0"/>
              </a:rPr>
              <a:t> (the </a:t>
            </a:r>
            <a:r>
              <a:rPr lang="en-US" altLang="ko-KR" sz="2400" dirty="0" err="1">
                <a:latin typeface="Times New Roman" pitchFamily="18" charset="0"/>
              </a:rPr>
              <a:t>trichloroacetic</a:t>
            </a:r>
            <a:r>
              <a:rPr lang="en-US" altLang="ko-KR" sz="2400" dirty="0">
                <a:latin typeface="Times New Roman" pitchFamily="18" charset="0"/>
              </a:rPr>
              <a:t> acid is 73% ionized in water).</a:t>
            </a:r>
          </a:p>
          <a:p>
            <a:pPr>
              <a:spcBef>
                <a:spcPct val="50000"/>
              </a:spcBef>
            </a:pPr>
            <a:r>
              <a:rPr lang="en-US" altLang="ko-KR" sz="2400" dirty="0">
                <a:latin typeface="Times New Roman" pitchFamily="18" charset="0"/>
              </a:rPr>
              <a:t>Cl</a:t>
            </a:r>
            <a:r>
              <a:rPr lang="en-US" altLang="ko-KR" sz="2400" baseline="-25000" dirty="0">
                <a:latin typeface="Times New Roman" pitchFamily="18" charset="0"/>
              </a:rPr>
              <a:t>3</a:t>
            </a:r>
            <a:r>
              <a:rPr lang="en-US" altLang="ko-KR" sz="2400" dirty="0">
                <a:latin typeface="Times New Roman" pitchFamily="18" charset="0"/>
              </a:rPr>
              <a:t>CCOOH = HA       163.4 g = 1 mol</a:t>
            </a:r>
          </a:p>
          <a:p>
            <a:pPr>
              <a:spcBef>
                <a:spcPct val="50000"/>
              </a:spcBef>
            </a:pPr>
            <a:r>
              <a:rPr lang="en-US" altLang="ko-KR" sz="2400" dirty="0">
                <a:latin typeface="Times New Roman" pitchFamily="18" charset="0"/>
              </a:rPr>
              <a:t>                                     285 mg = </a:t>
            </a:r>
            <a:r>
              <a:rPr lang="en-US" altLang="ko-KR" sz="2400" i="1" dirty="0">
                <a:latin typeface="Times New Roman" pitchFamily="18" charset="0"/>
              </a:rPr>
              <a:t>x</a:t>
            </a:r>
            <a:r>
              <a:rPr lang="en-US" altLang="ko-KR" sz="2400" dirty="0">
                <a:latin typeface="Times New Roman" pitchFamily="18" charset="0"/>
              </a:rPr>
              <a:t> </a:t>
            </a:r>
            <a:r>
              <a:rPr lang="en-US" altLang="ko-KR" sz="2400" dirty="0" smtClean="0">
                <a:latin typeface="Times New Roman" pitchFamily="18" charset="0"/>
              </a:rPr>
              <a:t>mol       </a:t>
            </a:r>
            <a:r>
              <a:rPr lang="en-US" altLang="ko-KR" sz="2400" dirty="0">
                <a:latin typeface="Times New Roman" pitchFamily="18" charset="0"/>
              </a:rPr>
              <a:t>x = 1.744 </a:t>
            </a:r>
            <a:r>
              <a:rPr lang="en-US" altLang="ko-KR" sz="2400" dirty="0">
                <a:latin typeface="Times New Roman" pitchFamily="18" charset="0"/>
                <a:ea typeface="바탕체" pitchFamily="17" charset="-127"/>
                <a:sym typeface="Symbol" pitchFamily="18" charset="2"/>
              </a:rPr>
              <a:t></a:t>
            </a:r>
            <a:r>
              <a:rPr lang="en-US" altLang="ko-KR" sz="2400" dirty="0">
                <a:latin typeface="Times New Roman" pitchFamily="18" charset="0"/>
                <a:ea typeface="바탕체" pitchFamily="17" charset="-127"/>
              </a:rPr>
              <a:t>10</a:t>
            </a:r>
            <a:r>
              <a:rPr lang="en-US" altLang="ko-KR" sz="2400" baseline="30000" dirty="0">
                <a:latin typeface="Times New Roman" pitchFamily="18" charset="0"/>
                <a:ea typeface="바탕체" pitchFamily="17" charset="-127"/>
              </a:rPr>
              <a:t>-3</a:t>
            </a:r>
            <a:r>
              <a:rPr lang="en-US" altLang="ko-KR" sz="2400" dirty="0">
                <a:latin typeface="Times New Roman" pitchFamily="18" charset="0"/>
              </a:rPr>
              <a:t> mol</a:t>
            </a:r>
          </a:p>
          <a:p>
            <a:pPr>
              <a:spcBef>
                <a:spcPct val="50000"/>
              </a:spcBef>
            </a:pPr>
            <a:r>
              <a:rPr lang="en-US" altLang="ko-KR" sz="2400" dirty="0">
                <a:latin typeface="Times New Roman" pitchFamily="18" charset="0"/>
              </a:rPr>
              <a:t>Analytical concentration :</a:t>
            </a:r>
          </a:p>
          <a:p>
            <a:pPr>
              <a:spcBef>
                <a:spcPct val="50000"/>
              </a:spcBef>
            </a:pPr>
            <a:r>
              <a:rPr lang="en-US" altLang="ko-KR" sz="2400" dirty="0">
                <a:latin typeface="Times New Roman" pitchFamily="18" charset="0"/>
              </a:rPr>
              <a:t>      163.4 g / 1000 </a:t>
            </a:r>
            <a:r>
              <a:rPr lang="en-US" altLang="ko-KR" sz="2400" dirty="0" err="1">
                <a:latin typeface="Times New Roman" pitchFamily="18" charset="0"/>
              </a:rPr>
              <a:t>mL</a:t>
            </a:r>
            <a:r>
              <a:rPr lang="en-US" altLang="ko-KR" sz="2400" dirty="0">
                <a:latin typeface="Times New Roman" pitchFamily="18" charset="0"/>
              </a:rPr>
              <a:t> = 1 M</a:t>
            </a:r>
          </a:p>
          <a:p>
            <a:pPr>
              <a:spcBef>
                <a:spcPct val="50000"/>
              </a:spcBef>
            </a:pPr>
            <a:r>
              <a:rPr lang="en-US" altLang="ko-KR" sz="2400" dirty="0">
                <a:latin typeface="Times New Roman" pitchFamily="18" charset="0"/>
              </a:rPr>
              <a:t>      285 mg / 10.0 </a:t>
            </a:r>
            <a:r>
              <a:rPr lang="en-US" altLang="ko-KR" sz="2400" dirty="0" err="1">
                <a:latin typeface="Times New Roman" pitchFamily="18" charset="0"/>
              </a:rPr>
              <a:t>mL</a:t>
            </a:r>
            <a:r>
              <a:rPr lang="en-US" altLang="ko-KR" sz="2400" dirty="0">
                <a:latin typeface="Times New Roman" pitchFamily="18" charset="0"/>
              </a:rPr>
              <a:t> = </a:t>
            </a:r>
            <a:r>
              <a:rPr lang="en-US" altLang="ko-KR" sz="2400" i="1" dirty="0">
                <a:latin typeface="Times New Roman" pitchFamily="18" charset="0"/>
              </a:rPr>
              <a:t> y</a:t>
            </a:r>
            <a:r>
              <a:rPr lang="en-US" altLang="ko-KR" sz="2400" dirty="0">
                <a:latin typeface="Times New Roman" pitchFamily="18" charset="0"/>
              </a:rPr>
              <a:t> M          </a:t>
            </a:r>
            <a:r>
              <a:rPr lang="en-US" altLang="ko-KR" sz="2400" i="1" dirty="0">
                <a:latin typeface="Times New Roman" pitchFamily="18" charset="0"/>
              </a:rPr>
              <a:t>          y</a:t>
            </a:r>
            <a:r>
              <a:rPr lang="en-US" altLang="ko-KR" sz="2400" dirty="0">
                <a:latin typeface="Times New Roman" pitchFamily="18" charset="0"/>
              </a:rPr>
              <a:t> = 0.174 </a:t>
            </a:r>
            <a:r>
              <a:rPr lang="en-US" altLang="ko-KR" sz="2400" dirty="0" smtClean="0">
                <a:latin typeface="Times New Roman" pitchFamily="18" charset="0"/>
              </a:rPr>
              <a:t>M</a:t>
            </a:r>
            <a:endParaRPr lang="en-US" altLang="ko-KR" sz="2400" dirty="0">
              <a:latin typeface="Times New Roman" pitchFamily="18" charset="0"/>
            </a:endParaRPr>
          </a:p>
        </p:txBody>
      </p:sp>
      <p:sp>
        <p:nvSpPr>
          <p:cNvPr id="78851" name="Rectangle 3" descr="04p79"/>
          <p:cNvSpPr>
            <a:spLocks noGrp="1" noChangeAspect="1" noChangeArrowheads="1"/>
          </p:cNvSpPr>
          <p:nvPr/>
        </p:nvSpPr>
        <p:spPr bwMode="auto">
          <a:xfrm>
            <a:off x="7848600" y="4007344"/>
            <a:ext cx="1219199" cy="1086944"/>
          </a:xfrm>
          <a:prstGeom prst="rect">
            <a:avLst/>
          </a:prstGeom>
          <a:blipFill dpi="0" rotWithShape="1">
            <a:blip r:embed="rId2" cstate="print"/>
            <a:srcRect/>
            <a:stretch>
              <a:fillRect r="-8"/>
            </a:stretch>
          </a:blipFill>
          <a:ln w="9525">
            <a:noFill/>
            <a:miter lim="800000"/>
            <a:headEnd/>
            <a:tailEnd/>
          </a:ln>
          <a:effectLst/>
        </p:spPr>
        <p:txBody>
          <a:bodyPr/>
          <a:lstStyle/>
          <a:p>
            <a:endParaRPr lang="en-US"/>
          </a:p>
        </p:txBody>
      </p:sp>
      <p:sp>
        <p:nvSpPr>
          <p:cNvPr id="4" name="Slide Number Placeholder 3"/>
          <p:cNvSpPr>
            <a:spLocks noGrp="1"/>
          </p:cNvSpPr>
          <p:nvPr>
            <p:ph type="sldNum" sz="quarter" idx="12"/>
          </p:nvPr>
        </p:nvSpPr>
        <p:spPr/>
        <p:txBody>
          <a:bodyPr/>
          <a:lstStyle/>
          <a:p>
            <a:fld id="{B980AA17-9AAD-4CAE-A59E-97155A547452}"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762000"/>
            <a:ext cx="7467600" cy="3231654"/>
          </a:xfrm>
          <a:prstGeom prst="rect">
            <a:avLst/>
          </a:prstGeom>
        </p:spPr>
        <p:txBody>
          <a:bodyPr wrap="square">
            <a:spAutoFit/>
          </a:bodyPr>
          <a:lstStyle/>
          <a:p>
            <a:pPr>
              <a:spcBef>
                <a:spcPct val="50000"/>
              </a:spcBef>
            </a:pPr>
            <a:r>
              <a:rPr lang="en-US" altLang="ko-KR" sz="2400" dirty="0" smtClean="0">
                <a:latin typeface="Times New Roman" pitchFamily="18" charset="0"/>
              </a:rPr>
              <a:t>Equilibrium concentration:</a:t>
            </a:r>
          </a:p>
          <a:p>
            <a:pPr>
              <a:spcBef>
                <a:spcPct val="50000"/>
              </a:spcBef>
            </a:pPr>
            <a:r>
              <a:rPr lang="en-US" altLang="ko-KR" sz="2400" dirty="0" smtClean="0">
                <a:latin typeface="Times New Roman" pitchFamily="18" charset="0"/>
              </a:rPr>
              <a:t>                          HA   </a:t>
            </a:r>
            <a:r>
              <a:rPr lang="en-US" altLang="ko-KR" sz="2400" dirty="0" smtClean="0">
                <a:latin typeface="Times New Roman" pitchFamily="18" charset="0"/>
                <a:sym typeface="Symbol" pitchFamily="18" charset="2"/>
              </a:rPr>
              <a:t>    </a:t>
            </a:r>
            <a:r>
              <a:rPr lang="en-US" altLang="ko-KR" sz="2400" dirty="0" smtClean="0">
                <a:latin typeface="Times New Roman" pitchFamily="18" charset="0"/>
              </a:rPr>
              <a:t>H</a:t>
            </a:r>
            <a:r>
              <a:rPr lang="en-US" altLang="ko-KR" sz="2400" baseline="30000" dirty="0" smtClean="0">
                <a:latin typeface="Times New Roman" pitchFamily="18" charset="0"/>
              </a:rPr>
              <a:t>+</a:t>
            </a:r>
            <a:r>
              <a:rPr lang="en-US" altLang="ko-KR" sz="2400" dirty="0" smtClean="0">
                <a:latin typeface="Times New Roman" pitchFamily="18" charset="0"/>
              </a:rPr>
              <a:t>  +  A</a:t>
            </a:r>
            <a:r>
              <a:rPr lang="en-US" altLang="ko-KR" sz="2400" baseline="30000" dirty="0" smtClean="0">
                <a:latin typeface="Times New Roman" pitchFamily="18" charset="0"/>
                <a:cs typeface="Times New Roman" pitchFamily="18" charset="0"/>
              </a:rPr>
              <a:t>–</a:t>
            </a:r>
            <a:endParaRPr lang="en-US" altLang="ko-KR" sz="2400" baseline="30000" dirty="0" smtClean="0">
              <a:latin typeface="Times New Roman" pitchFamily="18" charset="0"/>
            </a:endParaRPr>
          </a:p>
          <a:p>
            <a:pPr>
              <a:spcBef>
                <a:spcPct val="50000"/>
              </a:spcBef>
            </a:pPr>
            <a:r>
              <a:rPr lang="en-US" altLang="ko-KR" sz="2400" dirty="0" smtClean="0">
                <a:latin typeface="Times New Roman" pitchFamily="18" charset="0"/>
              </a:rPr>
              <a:t>           initial       1             0          0</a:t>
            </a:r>
          </a:p>
          <a:p>
            <a:pPr>
              <a:spcBef>
                <a:spcPct val="50000"/>
              </a:spcBef>
            </a:pPr>
            <a:r>
              <a:rPr lang="en-US" altLang="ko-KR" sz="2400" dirty="0" smtClean="0">
                <a:latin typeface="Times New Roman" pitchFamily="18" charset="0"/>
              </a:rPr>
              <a:t>           Final    1</a:t>
            </a:r>
            <a:r>
              <a:rPr lang="en-US" altLang="ko-KR" sz="2400" dirty="0" smtClean="0">
                <a:latin typeface="Times New Roman" pitchFamily="18" charset="0"/>
                <a:cs typeface="Times New Roman" pitchFamily="18" charset="0"/>
              </a:rPr>
              <a:t>–</a:t>
            </a:r>
            <a:r>
              <a:rPr lang="en-US" altLang="ko-KR" sz="2400" dirty="0" smtClean="0">
                <a:latin typeface="Times New Roman" pitchFamily="18" charset="0"/>
                <a:ea typeface="바탕체" pitchFamily="17" charset="-127"/>
                <a:sym typeface="Symbol" pitchFamily="18" charset="2"/>
              </a:rPr>
              <a:t>0.73</a:t>
            </a:r>
            <a:r>
              <a:rPr lang="en-US" altLang="ko-KR" sz="2400" dirty="0" smtClean="0">
                <a:latin typeface="Times New Roman" pitchFamily="18" charset="0"/>
              </a:rPr>
              <a:t>        0.73     0.73          </a:t>
            </a:r>
          </a:p>
          <a:p>
            <a:pPr>
              <a:spcBef>
                <a:spcPct val="50000"/>
              </a:spcBef>
            </a:pPr>
            <a:r>
              <a:rPr lang="en-US" altLang="ko-KR" sz="2400" dirty="0" smtClean="0">
                <a:latin typeface="Times New Roman" pitchFamily="18" charset="0"/>
              </a:rPr>
              <a:t>           [HA] =  </a:t>
            </a:r>
            <a:r>
              <a:rPr lang="en-US" altLang="ko-KR" sz="2400" i="1" dirty="0" smtClean="0">
                <a:latin typeface="Times New Roman" pitchFamily="18" charset="0"/>
              </a:rPr>
              <a:t>y</a:t>
            </a:r>
            <a:r>
              <a:rPr lang="en-US" altLang="ko-KR" sz="2400" dirty="0" smtClean="0">
                <a:latin typeface="Times New Roman" pitchFamily="18" charset="0"/>
              </a:rPr>
              <a:t> M </a:t>
            </a:r>
            <a:r>
              <a:rPr lang="en-US" altLang="ko-KR" sz="2400" dirty="0" smtClean="0">
                <a:latin typeface="Times New Roman" pitchFamily="18" charset="0"/>
                <a:ea typeface="바탕체" pitchFamily="17" charset="-127"/>
                <a:sym typeface="Symbol" pitchFamily="18" charset="2"/>
              </a:rPr>
              <a:t> (1 </a:t>
            </a:r>
            <a:r>
              <a:rPr lang="en-US" altLang="ko-KR" sz="2400" dirty="0" smtClean="0">
                <a:latin typeface="Times New Roman" pitchFamily="18" charset="0"/>
                <a:cs typeface="Times New Roman" pitchFamily="18" charset="0"/>
              </a:rPr>
              <a:t>–</a:t>
            </a:r>
            <a:r>
              <a:rPr lang="en-US" altLang="ko-KR" sz="2400" dirty="0" smtClean="0">
                <a:latin typeface="Times New Roman" pitchFamily="18" charset="0"/>
                <a:ea typeface="바탕체" pitchFamily="17" charset="-127"/>
                <a:sym typeface="Symbol" pitchFamily="18" charset="2"/>
              </a:rPr>
              <a:t> 0.73)  = </a:t>
            </a:r>
            <a:r>
              <a:rPr lang="en-US" altLang="ko-KR" sz="2400" dirty="0" smtClean="0">
                <a:latin typeface="Times New Roman" pitchFamily="18" charset="0"/>
              </a:rPr>
              <a:t> 0.174 </a:t>
            </a:r>
            <a:r>
              <a:rPr lang="en-US" altLang="ko-KR" sz="2400" dirty="0" smtClean="0">
                <a:latin typeface="Times New Roman" pitchFamily="18" charset="0"/>
                <a:ea typeface="바탕체" pitchFamily="17" charset="-127"/>
                <a:sym typeface="Symbol" pitchFamily="18" charset="2"/>
              </a:rPr>
              <a:t> 0.27 = 0.047 M</a:t>
            </a:r>
            <a:endParaRPr lang="en-US" altLang="ko-KR" sz="2400" dirty="0" smtClean="0">
              <a:latin typeface="Times New Roman" pitchFamily="18" charset="0"/>
            </a:endParaRPr>
          </a:p>
          <a:p>
            <a:pPr>
              <a:spcBef>
                <a:spcPct val="50000"/>
              </a:spcBef>
            </a:pPr>
            <a:r>
              <a:rPr lang="en-US" altLang="ko-KR" sz="2400" dirty="0" smtClean="0">
                <a:latin typeface="Times New Roman" pitchFamily="18" charset="0"/>
              </a:rPr>
              <a:t>           [H</a:t>
            </a:r>
            <a:r>
              <a:rPr lang="en-US" altLang="ko-KR" sz="2400" baseline="30000" dirty="0" smtClean="0">
                <a:latin typeface="Times New Roman" pitchFamily="18" charset="0"/>
              </a:rPr>
              <a:t>+</a:t>
            </a:r>
            <a:r>
              <a:rPr lang="en-US" altLang="ko-KR" sz="2400" dirty="0" smtClean="0">
                <a:latin typeface="Times New Roman" pitchFamily="18" charset="0"/>
              </a:rPr>
              <a:t>] = [A</a:t>
            </a:r>
            <a:r>
              <a:rPr lang="en-US" altLang="ko-KR" sz="2400" baseline="30000" dirty="0" smtClean="0">
                <a:latin typeface="Times New Roman" pitchFamily="18" charset="0"/>
                <a:cs typeface="Times New Roman" pitchFamily="18" charset="0"/>
              </a:rPr>
              <a:t>–</a:t>
            </a:r>
            <a:r>
              <a:rPr lang="en-US" altLang="ko-KR" sz="2400" dirty="0" smtClean="0">
                <a:latin typeface="Times New Roman" pitchFamily="18" charset="0"/>
              </a:rPr>
              <a:t>] = </a:t>
            </a:r>
            <a:r>
              <a:rPr lang="en-US" altLang="ko-KR" sz="2400" i="1" dirty="0" smtClean="0">
                <a:latin typeface="Times New Roman" pitchFamily="18" charset="0"/>
              </a:rPr>
              <a:t>y</a:t>
            </a:r>
            <a:r>
              <a:rPr lang="en-US" altLang="ko-KR" sz="2400" dirty="0" smtClean="0">
                <a:latin typeface="Times New Roman" pitchFamily="18" charset="0"/>
              </a:rPr>
              <a:t> M </a:t>
            </a:r>
            <a:r>
              <a:rPr lang="en-US" altLang="ko-KR" sz="2400" dirty="0" smtClean="0">
                <a:latin typeface="Times New Roman" pitchFamily="18" charset="0"/>
                <a:ea typeface="바탕체" pitchFamily="17" charset="-127"/>
                <a:sym typeface="Symbol" pitchFamily="18" charset="2"/>
              </a:rPr>
              <a:t> 0.73 = 0.127 M</a:t>
            </a:r>
            <a:endParaRPr lang="en-US" altLang="ko-KR" sz="2400" dirty="0">
              <a:latin typeface="Times New Roman" pitchFamily="18" charset="0"/>
              <a:ea typeface="바탕체" pitchFamily="17" charset="-127"/>
              <a:sym typeface="Symbol" pitchFamily="18" charset="2"/>
            </a:endParaRPr>
          </a:p>
        </p:txBody>
      </p:sp>
      <p:sp>
        <p:nvSpPr>
          <p:cNvPr id="3" name="Slide Number Placeholder 2"/>
          <p:cNvSpPr>
            <a:spLocks noGrp="1"/>
          </p:cNvSpPr>
          <p:nvPr>
            <p:ph type="sldNum" sz="quarter" idx="12"/>
          </p:nvPr>
        </p:nvSpPr>
        <p:spPr/>
        <p:txBody>
          <a:bodyPr/>
          <a:lstStyle/>
          <a:p>
            <a:fld id="{B980AA17-9AAD-4CAE-A59E-97155A547452}"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533400" y="304800"/>
            <a:ext cx="8153400" cy="6617196"/>
          </a:xfrm>
          <a:prstGeom prst="rect">
            <a:avLst/>
          </a:prstGeom>
          <a:noFill/>
          <a:ln w="9525">
            <a:noFill/>
            <a:miter lim="800000"/>
            <a:headEnd/>
            <a:tailEnd/>
          </a:ln>
          <a:effectLst/>
        </p:spPr>
        <p:txBody>
          <a:bodyPr wrap="square">
            <a:spAutoFit/>
          </a:bodyPr>
          <a:lstStyle/>
          <a:p>
            <a:pPr algn="ctr">
              <a:spcBef>
                <a:spcPct val="50000"/>
              </a:spcBef>
            </a:pPr>
            <a:r>
              <a:rPr lang="en-US" altLang="ko-KR" sz="4400" b="1" dirty="0" smtClean="0">
                <a:solidFill>
                  <a:srgbClr val="0000FF"/>
                </a:solidFill>
                <a:latin typeface="Times New Roman" pitchFamily="18" charset="0"/>
              </a:rPr>
              <a:t>Example</a:t>
            </a:r>
            <a:endParaRPr lang="en-US" altLang="ko-KR" sz="4400" b="1" dirty="0">
              <a:solidFill>
                <a:srgbClr val="0000FF"/>
              </a:solidFill>
              <a:latin typeface="Times New Roman" pitchFamily="18" charset="0"/>
            </a:endParaRPr>
          </a:p>
          <a:p>
            <a:pPr>
              <a:spcBef>
                <a:spcPct val="50000"/>
              </a:spcBef>
            </a:pPr>
            <a:r>
              <a:rPr lang="en-US" altLang="ko-KR" sz="2400" dirty="0">
                <a:latin typeface="Times New Roman" pitchFamily="18" charset="0"/>
              </a:rPr>
              <a:t>Describe the preparation of 500 </a:t>
            </a:r>
            <a:r>
              <a:rPr lang="en-US" altLang="ko-KR" sz="2400" dirty="0" err="1">
                <a:latin typeface="Times New Roman" pitchFamily="18" charset="0"/>
              </a:rPr>
              <a:t>mL</a:t>
            </a:r>
            <a:r>
              <a:rPr lang="en-US" altLang="ko-KR" sz="2400" dirty="0">
                <a:latin typeface="Times New Roman" pitchFamily="18" charset="0"/>
              </a:rPr>
              <a:t> of 0.108 M BaCl</a:t>
            </a:r>
            <a:r>
              <a:rPr lang="en-US" altLang="ko-KR" sz="2400" baseline="-25000" dirty="0">
                <a:latin typeface="Times New Roman" pitchFamily="18" charset="0"/>
              </a:rPr>
              <a:t>2</a:t>
            </a:r>
            <a:r>
              <a:rPr lang="en-US" altLang="ko-KR" sz="2400" dirty="0">
                <a:latin typeface="Times New Roman" pitchFamily="18" charset="0"/>
              </a:rPr>
              <a:t> from BaCl</a:t>
            </a:r>
            <a:r>
              <a:rPr lang="en-US" altLang="ko-KR" sz="2400" baseline="-25000" dirty="0">
                <a:latin typeface="Times New Roman" pitchFamily="18" charset="0"/>
              </a:rPr>
              <a:t>2</a:t>
            </a:r>
            <a:r>
              <a:rPr lang="en-US" altLang="ko-KR" sz="2400" dirty="0">
                <a:latin typeface="Times New Roman" pitchFamily="18" charset="0"/>
                <a:cs typeface="Times New Roman" pitchFamily="18" charset="0"/>
              </a:rPr>
              <a:t>•2</a:t>
            </a:r>
            <a:r>
              <a:rPr lang="en-US" altLang="ko-KR" sz="2400" dirty="0">
                <a:latin typeface="Times New Roman" pitchFamily="18" charset="0"/>
              </a:rPr>
              <a:t>H</a:t>
            </a:r>
            <a:r>
              <a:rPr lang="en-US" altLang="ko-KR" sz="2400" baseline="-25000" dirty="0">
                <a:latin typeface="Times New Roman" pitchFamily="18" charset="0"/>
              </a:rPr>
              <a:t>2</a:t>
            </a:r>
            <a:r>
              <a:rPr lang="en-US" altLang="ko-KR" sz="2400" dirty="0">
                <a:latin typeface="Times New Roman" pitchFamily="18" charset="0"/>
              </a:rPr>
              <a:t>O (244.3 g/mol).</a:t>
            </a:r>
          </a:p>
          <a:p>
            <a:pPr>
              <a:spcBef>
                <a:spcPct val="50000"/>
              </a:spcBef>
            </a:pPr>
            <a:endParaRPr lang="en-US" altLang="ko-KR" sz="2400" dirty="0">
              <a:latin typeface="Times New Roman" pitchFamily="18" charset="0"/>
            </a:endParaRPr>
          </a:p>
          <a:p>
            <a:pPr>
              <a:spcBef>
                <a:spcPct val="50000"/>
              </a:spcBef>
            </a:pPr>
            <a:r>
              <a:rPr lang="en-US" altLang="ko-KR" sz="2400" dirty="0">
                <a:latin typeface="Times New Roman" pitchFamily="18" charset="0"/>
              </a:rPr>
              <a:t>BaCl</a:t>
            </a:r>
            <a:r>
              <a:rPr lang="en-US" altLang="ko-KR" sz="2400" baseline="-25000" dirty="0">
                <a:latin typeface="Times New Roman" pitchFamily="18" charset="0"/>
              </a:rPr>
              <a:t>2</a:t>
            </a:r>
            <a:r>
              <a:rPr lang="en-US" altLang="ko-KR" sz="2400" dirty="0">
                <a:latin typeface="Times New Roman" pitchFamily="18" charset="0"/>
                <a:cs typeface="Times New Roman" pitchFamily="18" charset="0"/>
              </a:rPr>
              <a:t>•2</a:t>
            </a:r>
            <a:r>
              <a:rPr lang="en-US" altLang="ko-KR" sz="2400" dirty="0">
                <a:latin typeface="Times New Roman" pitchFamily="18" charset="0"/>
              </a:rPr>
              <a:t>H</a:t>
            </a:r>
            <a:r>
              <a:rPr lang="en-US" altLang="ko-KR" sz="2400" baseline="-25000" dirty="0">
                <a:latin typeface="Times New Roman" pitchFamily="18" charset="0"/>
              </a:rPr>
              <a:t>2</a:t>
            </a:r>
            <a:r>
              <a:rPr lang="en-US" altLang="ko-KR" sz="2400" dirty="0">
                <a:latin typeface="Times New Roman" pitchFamily="18" charset="0"/>
              </a:rPr>
              <a:t>O   1 mol  </a:t>
            </a:r>
            <a:r>
              <a:rPr lang="en-US" altLang="ko-KR" sz="2400" dirty="0">
                <a:latin typeface="Times New Roman" pitchFamily="18" charset="0"/>
                <a:sym typeface="Symbol" pitchFamily="18" charset="2"/>
              </a:rPr>
              <a:t> </a:t>
            </a:r>
            <a:r>
              <a:rPr lang="en-US" altLang="ko-KR" sz="2400" dirty="0">
                <a:latin typeface="Times New Roman" pitchFamily="18" charset="0"/>
              </a:rPr>
              <a:t>BaCl</a:t>
            </a:r>
            <a:r>
              <a:rPr lang="en-US" altLang="ko-KR" sz="2400" baseline="-25000" dirty="0">
                <a:latin typeface="Times New Roman" pitchFamily="18" charset="0"/>
              </a:rPr>
              <a:t>2   </a:t>
            </a:r>
            <a:r>
              <a:rPr lang="en-US" altLang="ko-KR" sz="2400" dirty="0">
                <a:latin typeface="Times New Roman" pitchFamily="18" charset="0"/>
                <a:sym typeface="Symbol" pitchFamily="18" charset="2"/>
              </a:rPr>
              <a:t>1 mol</a:t>
            </a:r>
            <a:r>
              <a:rPr lang="en-US" altLang="ko-KR" sz="2400" dirty="0">
                <a:latin typeface="Times New Roman" pitchFamily="18" charset="0"/>
              </a:rPr>
              <a:t> </a:t>
            </a:r>
          </a:p>
          <a:p>
            <a:pPr>
              <a:spcBef>
                <a:spcPct val="50000"/>
              </a:spcBef>
            </a:pPr>
            <a:r>
              <a:rPr lang="en-US" altLang="ko-KR" sz="2400" dirty="0">
                <a:latin typeface="Times New Roman" pitchFamily="18" charset="0"/>
              </a:rPr>
              <a:t>       244.3 g / 1000 </a:t>
            </a:r>
            <a:r>
              <a:rPr lang="en-US" altLang="ko-KR" sz="2400" dirty="0" err="1">
                <a:latin typeface="Times New Roman" pitchFamily="18" charset="0"/>
              </a:rPr>
              <a:t>mL</a:t>
            </a:r>
            <a:r>
              <a:rPr lang="en-US" altLang="ko-KR" sz="2400" dirty="0">
                <a:latin typeface="Times New Roman" pitchFamily="18" charset="0"/>
              </a:rPr>
              <a:t> = 1 M</a:t>
            </a:r>
          </a:p>
          <a:p>
            <a:pPr>
              <a:spcBef>
                <a:spcPct val="50000"/>
              </a:spcBef>
            </a:pPr>
            <a:r>
              <a:rPr lang="en-US" altLang="ko-KR" sz="2400" dirty="0">
                <a:latin typeface="Times New Roman" pitchFamily="18" charset="0"/>
              </a:rPr>
              <a:t>             </a:t>
            </a:r>
            <a:r>
              <a:rPr lang="en-US" altLang="ko-KR" sz="2400" i="1" dirty="0">
                <a:latin typeface="Times New Roman" pitchFamily="18" charset="0"/>
              </a:rPr>
              <a:t> x</a:t>
            </a:r>
            <a:r>
              <a:rPr lang="en-US" altLang="ko-KR" sz="2400" dirty="0">
                <a:latin typeface="Times New Roman" pitchFamily="18" charset="0"/>
              </a:rPr>
              <a:t> g / 500 </a:t>
            </a:r>
            <a:r>
              <a:rPr lang="en-US" altLang="ko-KR" sz="2400" dirty="0" err="1">
                <a:latin typeface="Times New Roman" pitchFamily="18" charset="0"/>
              </a:rPr>
              <a:t>mL</a:t>
            </a:r>
            <a:r>
              <a:rPr lang="en-US" altLang="ko-KR" sz="2400" dirty="0">
                <a:latin typeface="Times New Roman" pitchFamily="18" charset="0"/>
              </a:rPr>
              <a:t>   =   0.108 M           </a:t>
            </a:r>
            <a:r>
              <a:rPr lang="en-US" altLang="ko-KR" sz="2400" i="1" dirty="0">
                <a:latin typeface="Times New Roman" pitchFamily="18" charset="0"/>
              </a:rPr>
              <a:t>x</a:t>
            </a:r>
            <a:r>
              <a:rPr lang="en-US" altLang="ko-KR" sz="2400" dirty="0">
                <a:latin typeface="Times New Roman" pitchFamily="18" charset="0"/>
              </a:rPr>
              <a:t>  = 13.2 g  </a:t>
            </a:r>
          </a:p>
          <a:p>
            <a:pPr>
              <a:spcBef>
                <a:spcPct val="50000"/>
              </a:spcBef>
            </a:pPr>
            <a:endParaRPr lang="en-US" altLang="ko-KR" sz="2400" dirty="0">
              <a:latin typeface="Times New Roman" pitchFamily="18" charset="0"/>
            </a:endParaRPr>
          </a:p>
          <a:p>
            <a:pPr>
              <a:spcBef>
                <a:spcPct val="50000"/>
              </a:spcBef>
            </a:pPr>
            <a:r>
              <a:rPr lang="en-US" altLang="ko-KR" sz="2400" dirty="0">
                <a:latin typeface="Times New Roman" pitchFamily="18" charset="0"/>
              </a:rPr>
              <a:t>A volumetric flask contains a special volume </a:t>
            </a:r>
          </a:p>
          <a:p>
            <a:pPr>
              <a:spcBef>
                <a:spcPct val="50000"/>
              </a:spcBef>
            </a:pPr>
            <a:r>
              <a:rPr lang="en-US" altLang="ko-KR" sz="2400" dirty="0">
                <a:latin typeface="Times New Roman" pitchFamily="18" charset="0"/>
              </a:rPr>
              <a:t>when the liquid level is adjusted to the middle </a:t>
            </a:r>
          </a:p>
          <a:p>
            <a:pPr>
              <a:spcBef>
                <a:spcPct val="50000"/>
              </a:spcBef>
            </a:pPr>
            <a:r>
              <a:rPr lang="en-US" altLang="ko-KR" sz="2400" dirty="0">
                <a:latin typeface="Times New Roman" pitchFamily="18" charset="0"/>
              </a:rPr>
              <a:t>of the mark in the thin neck of the flask.</a:t>
            </a:r>
          </a:p>
          <a:p>
            <a:pPr>
              <a:spcBef>
                <a:spcPct val="50000"/>
              </a:spcBef>
            </a:pPr>
            <a:endParaRPr lang="en-US" altLang="ko-KR" sz="2400" dirty="0">
              <a:latin typeface="Times New Roman" pitchFamily="18" charset="0"/>
            </a:endParaRPr>
          </a:p>
        </p:txBody>
      </p:sp>
      <p:pic>
        <p:nvPicPr>
          <p:cNvPr id="79875" name="Picture 3" descr="figure-01-04.JPG                                               00011998&#10;production                     B8414635:"/>
          <p:cNvPicPr>
            <a:picLocks noChangeAspect="1" noChangeArrowheads="1"/>
          </p:cNvPicPr>
          <p:nvPr/>
        </p:nvPicPr>
        <p:blipFill>
          <a:blip r:embed="rId2" cstate="print"/>
          <a:srcRect/>
          <a:stretch>
            <a:fillRect/>
          </a:stretch>
        </p:blipFill>
        <p:spPr bwMode="auto">
          <a:xfrm>
            <a:off x="6629400" y="1828800"/>
            <a:ext cx="2252663" cy="4267200"/>
          </a:xfrm>
          <a:prstGeom prst="rect">
            <a:avLst/>
          </a:prstGeom>
          <a:noFill/>
        </p:spPr>
      </p:pic>
      <p:sp>
        <p:nvSpPr>
          <p:cNvPr id="4" name="Slide Number Placeholder 3"/>
          <p:cNvSpPr>
            <a:spLocks noGrp="1"/>
          </p:cNvSpPr>
          <p:nvPr>
            <p:ph type="sldNum" sz="quarter" idx="12"/>
          </p:nvPr>
        </p:nvSpPr>
        <p:spPr/>
        <p:txBody>
          <a:bodyPr/>
          <a:lstStyle/>
          <a:p>
            <a:fld id="{B980AA17-9AAD-4CAE-A59E-97155A54745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457200" y="304800"/>
            <a:ext cx="8153400" cy="4893647"/>
          </a:xfrm>
          <a:prstGeom prst="rect">
            <a:avLst/>
          </a:prstGeom>
          <a:noFill/>
          <a:ln w="9525">
            <a:noFill/>
            <a:miter lim="800000"/>
            <a:headEnd/>
            <a:tailEnd/>
          </a:ln>
          <a:effectLst/>
        </p:spPr>
        <p:txBody>
          <a:bodyPr>
            <a:spAutoFit/>
          </a:bodyPr>
          <a:lstStyle/>
          <a:p>
            <a:pPr algn="just">
              <a:spcBef>
                <a:spcPct val="50000"/>
              </a:spcBef>
            </a:pPr>
            <a:r>
              <a:rPr lang="en-US" altLang="ko-KR" sz="2400" dirty="0">
                <a:latin typeface="Times New Roman" pitchFamily="18" charset="0"/>
                <a:ea typeface="바탕체" pitchFamily="17" charset="-127"/>
              </a:rPr>
              <a:t> 2</a:t>
            </a:r>
            <a:r>
              <a:rPr lang="en-US" altLang="ko-KR" sz="2400" dirty="0">
                <a:solidFill>
                  <a:srgbClr val="C00000"/>
                </a:solidFill>
                <a:latin typeface="Times New Roman" pitchFamily="18" charset="0"/>
                <a:ea typeface="바탕체" pitchFamily="17" charset="-127"/>
              </a:rPr>
              <a:t>) </a:t>
            </a:r>
            <a:r>
              <a:rPr lang="en-US" altLang="ko-KR" sz="2400" b="1" dirty="0">
                <a:solidFill>
                  <a:srgbClr val="C00000"/>
                </a:solidFill>
                <a:latin typeface="Times New Roman" pitchFamily="18" charset="0"/>
                <a:ea typeface="바탕체" pitchFamily="17" charset="-127"/>
              </a:rPr>
              <a:t>Formality ; formal or analytical concentration</a:t>
            </a:r>
            <a:endParaRPr lang="en-US" altLang="ko-KR" sz="2400" dirty="0">
              <a:solidFill>
                <a:srgbClr val="C00000"/>
              </a:solidFill>
              <a:latin typeface="Times New Roman" pitchFamily="18" charset="0"/>
              <a:ea typeface="바탕체" pitchFamily="17" charset="-127"/>
            </a:endParaRPr>
          </a:p>
          <a:p>
            <a:pPr algn="just">
              <a:spcBef>
                <a:spcPct val="50000"/>
              </a:spcBef>
            </a:pPr>
            <a:r>
              <a:rPr lang="en-US" altLang="ko-KR" dirty="0">
                <a:latin typeface="Times New Roman" pitchFamily="18" charset="0"/>
                <a:ea typeface="바탕체" pitchFamily="17" charset="-127"/>
              </a:rPr>
              <a:t>      </a:t>
            </a:r>
            <a:r>
              <a:rPr lang="en-US" altLang="ko-KR" sz="2400" dirty="0">
                <a:latin typeface="Times New Roman" pitchFamily="18" charset="0"/>
                <a:ea typeface="바탕체" pitchFamily="17" charset="-127"/>
              </a:rPr>
              <a:t>F = </a:t>
            </a:r>
            <a:r>
              <a:rPr lang="en-US" altLang="ko-KR" sz="2400" dirty="0" smtClean="0">
                <a:latin typeface="Times New Roman" pitchFamily="18" charset="0"/>
                <a:ea typeface="바탕체" pitchFamily="17" charset="-127"/>
              </a:rPr>
              <a:t>the number of moles of a species regardless of chemical   </a:t>
            </a:r>
          </a:p>
          <a:p>
            <a:pPr algn="just">
              <a:spcBef>
                <a:spcPct val="50000"/>
              </a:spcBef>
            </a:pPr>
            <a:r>
              <a:rPr lang="en-US" altLang="ko-KR" sz="2400" dirty="0" smtClean="0">
                <a:latin typeface="Times New Roman" pitchFamily="18" charset="0"/>
                <a:ea typeface="바탕체" pitchFamily="17" charset="-127"/>
              </a:rPr>
              <a:t>           form per liter of solution</a:t>
            </a:r>
            <a:endParaRPr lang="en-US" altLang="ko-KR" sz="2400" dirty="0">
              <a:latin typeface="Times New Roman" pitchFamily="18" charset="0"/>
              <a:ea typeface="바탕체" pitchFamily="17" charset="-127"/>
            </a:endParaRPr>
          </a:p>
          <a:p>
            <a:pPr algn="just">
              <a:spcBef>
                <a:spcPct val="50000"/>
              </a:spcBef>
            </a:pPr>
            <a:r>
              <a:rPr lang="en-US" altLang="ko-KR" sz="2400" dirty="0">
                <a:latin typeface="Times New Roman" pitchFamily="18" charset="0"/>
                <a:ea typeface="바탕체" pitchFamily="17" charset="-127"/>
              </a:rPr>
              <a:t>    Strong electrolyte : completely dissociated</a:t>
            </a:r>
          </a:p>
          <a:p>
            <a:pPr algn="just">
              <a:spcBef>
                <a:spcPct val="50000"/>
              </a:spcBef>
            </a:pPr>
            <a:r>
              <a:rPr lang="en-US" altLang="ko-KR" sz="2400" dirty="0">
                <a:latin typeface="Times New Roman" pitchFamily="18" charset="0"/>
                <a:ea typeface="바탕체" pitchFamily="17" charset="-127"/>
              </a:rPr>
              <a:t>       Ex.     </a:t>
            </a:r>
            <a:r>
              <a:rPr lang="en-US" altLang="ko-KR" sz="2400" dirty="0" err="1">
                <a:latin typeface="Times New Roman" pitchFamily="18" charset="0"/>
                <a:ea typeface="바탕체" pitchFamily="17" charset="-127"/>
              </a:rPr>
              <a:t>NaCl</a:t>
            </a:r>
            <a:r>
              <a:rPr lang="en-US" altLang="ko-KR" sz="2400" dirty="0">
                <a:latin typeface="Times New Roman" pitchFamily="18" charset="0"/>
                <a:ea typeface="바탕체" pitchFamily="17" charset="-127"/>
              </a:rPr>
              <a:t>         mol wt 58.44 g/L = 1 M</a:t>
            </a:r>
          </a:p>
          <a:p>
            <a:pPr algn="just">
              <a:spcBef>
                <a:spcPct val="50000"/>
              </a:spcBef>
            </a:pPr>
            <a:r>
              <a:rPr lang="en-US" altLang="ko-KR" sz="2400" dirty="0">
                <a:latin typeface="Times New Roman" pitchFamily="18" charset="0"/>
                <a:ea typeface="바탕체" pitchFamily="17" charset="-127"/>
              </a:rPr>
              <a:t>                           2.7g/100mL sea water = </a:t>
            </a:r>
            <a:r>
              <a:rPr lang="en-US" altLang="ko-KR" sz="2400" i="1" dirty="0">
                <a:latin typeface="Times New Roman" pitchFamily="18" charset="0"/>
                <a:ea typeface="바탕체" pitchFamily="17" charset="-127"/>
              </a:rPr>
              <a:t>x </a:t>
            </a:r>
            <a:r>
              <a:rPr lang="en-US" altLang="ko-KR" sz="2400" dirty="0">
                <a:latin typeface="Times New Roman" pitchFamily="18" charset="0"/>
                <a:ea typeface="바탕체" pitchFamily="17" charset="-127"/>
              </a:rPr>
              <a:t>M</a:t>
            </a:r>
          </a:p>
          <a:p>
            <a:pPr algn="just">
              <a:spcBef>
                <a:spcPct val="50000"/>
              </a:spcBef>
            </a:pPr>
            <a:r>
              <a:rPr lang="en-US" altLang="ko-KR" sz="2400" dirty="0">
                <a:latin typeface="Times New Roman" pitchFamily="18" charset="0"/>
                <a:ea typeface="바탕체" pitchFamily="17" charset="-127"/>
              </a:rPr>
              <a:t>                                                             </a:t>
            </a:r>
            <a:r>
              <a:rPr lang="en-US" altLang="ko-KR" sz="2400" i="1" dirty="0">
                <a:latin typeface="Times New Roman" pitchFamily="18" charset="0"/>
                <a:ea typeface="바탕체" pitchFamily="17" charset="-127"/>
              </a:rPr>
              <a:t>x</a:t>
            </a:r>
            <a:r>
              <a:rPr lang="en-US" altLang="ko-KR" sz="2400" dirty="0">
                <a:latin typeface="Times New Roman" pitchFamily="18" charset="0"/>
                <a:ea typeface="바탕체" pitchFamily="17" charset="-127"/>
              </a:rPr>
              <a:t> = 0.46M = 0.46F   </a:t>
            </a:r>
          </a:p>
          <a:p>
            <a:pPr algn="just">
              <a:spcBef>
                <a:spcPct val="50000"/>
              </a:spcBef>
            </a:pPr>
            <a:r>
              <a:rPr lang="en-US" altLang="ko-KR" sz="2400" b="1" dirty="0">
                <a:latin typeface="Times New Roman" pitchFamily="18" charset="0"/>
                <a:cs typeface="Times New Roman" pitchFamily="18" charset="0"/>
              </a:rPr>
              <a:t>   </a:t>
            </a:r>
            <a:r>
              <a:rPr lang="en-US" altLang="ko-KR" sz="2400" dirty="0">
                <a:latin typeface="Times New Roman" pitchFamily="18" charset="0"/>
                <a:cs typeface="Times New Roman" pitchFamily="18" charset="0"/>
              </a:rPr>
              <a:t>Weak electrolyte : partially dissociated</a:t>
            </a:r>
          </a:p>
          <a:p>
            <a:pPr algn="just">
              <a:spcBef>
                <a:spcPct val="50000"/>
              </a:spcBef>
            </a:pPr>
            <a:r>
              <a:rPr lang="en-US" altLang="ko-KR" sz="2400" dirty="0">
                <a:latin typeface="Times New Roman" pitchFamily="18" charset="0"/>
                <a:ea typeface="바탕체" pitchFamily="17" charset="-127"/>
              </a:rPr>
              <a:t>       Ex. HAC     0.1 F (1.3% dissociated)</a:t>
            </a:r>
            <a:endParaRPr lang="en-US" altLang="ko-KR" sz="2400" dirty="0">
              <a:latin typeface="Times New Roman" pitchFamily="18" charset="0"/>
            </a:endParaRPr>
          </a:p>
        </p:txBody>
      </p:sp>
      <p:sp>
        <p:nvSpPr>
          <p:cNvPr id="3" name="Slide Number Placeholder 2"/>
          <p:cNvSpPr>
            <a:spLocks noGrp="1"/>
          </p:cNvSpPr>
          <p:nvPr>
            <p:ph type="sldNum" sz="quarter" idx="12"/>
          </p:nvPr>
        </p:nvSpPr>
        <p:spPr/>
        <p:txBody>
          <a:bodyPr/>
          <a:lstStyle/>
          <a:p>
            <a:fld id="{B980AA17-9AAD-4CAE-A59E-97155A547452}"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6172200" cy="868362"/>
          </a:xfrm>
        </p:spPr>
        <p:txBody>
          <a:bodyPr/>
          <a:lstStyle/>
          <a:p>
            <a:r>
              <a:rPr lang="en-US" b="1" dirty="0" smtClean="0">
                <a:solidFill>
                  <a:srgbClr val="0000FF"/>
                </a:solidFill>
                <a:latin typeface="Times New Roman" pitchFamily="18" charset="0"/>
                <a:cs typeface="Times New Roman" pitchFamily="18" charset="0"/>
              </a:rPr>
              <a:t>Normality</a:t>
            </a:r>
            <a:endParaRPr lang="en-US" b="1" dirty="0">
              <a:solidFill>
                <a:srgbClr val="0000FF"/>
              </a:solidFill>
              <a:latin typeface="Times New Roman" pitchFamily="18" charset="0"/>
              <a:cs typeface="Times New Roman" pitchFamily="18" charset="0"/>
            </a:endParaRPr>
          </a:p>
        </p:txBody>
      </p:sp>
      <p:sp>
        <p:nvSpPr>
          <p:cNvPr id="4" name="TextBox 3"/>
          <p:cNvSpPr txBox="1"/>
          <p:nvPr/>
        </p:nvSpPr>
        <p:spPr>
          <a:xfrm>
            <a:off x="838200" y="1295400"/>
            <a:ext cx="7772400" cy="4524315"/>
          </a:xfrm>
          <a:prstGeom prst="rect">
            <a:avLst/>
          </a:prstGeom>
          <a:noFill/>
        </p:spPr>
        <p:txBody>
          <a:bodyPr wrap="square" rtlCol="0">
            <a:spAutoFit/>
          </a:bodyPr>
          <a:lstStyle/>
          <a:p>
            <a:r>
              <a:rPr lang="en-US" sz="2400" dirty="0" smtClean="0">
                <a:latin typeface="Times New Roman" pitchFamily="18" charset="0"/>
                <a:cs typeface="Times New Roman" pitchFamily="18" charset="0"/>
              </a:rPr>
              <a:t>Normality is an older unit of concentration.  It is the number of equivalents of solute per liter of solution. </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 equivalent is the amount of one chemical species reacting stoichiometrically with another chemical species defined as the moles of a species that can donate one reaction unit. </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Note:  equivalent and  normality are functions of the</a:t>
            </a:r>
          </a:p>
          <a:p>
            <a:r>
              <a:rPr lang="en-US" sz="2400" dirty="0" smtClean="0">
                <a:latin typeface="Times New Roman" pitchFamily="18" charset="0"/>
                <a:cs typeface="Times New Roman" pitchFamily="18" charset="0"/>
              </a:rPr>
              <a:t>chemical reaction in which the species participates. </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Example: A solution of H</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SO</a:t>
            </a:r>
            <a:r>
              <a:rPr lang="en-US" sz="2400" baseline="-25000" dirty="0" smtClean="0">
                <a:latin typeface="Times New Roman" pitchFamily="18" charset="0"/>
                <a:cs typeface="Times New Roman" pitchFamily="18" charset="0"/>
              </a:rPr>
              <a:t>4</a:t>
            </a:r>
          </a:p>
          <a:p>
            <a:r>
              <a:rPr lang="en-US" sz="2400" dirty="0" smtClean="0">
                <a:latin typeface="Times New Roman" pitchFamily="18" charset="0"/>
                <a:cs typeface="Times New Roman" pitchFamily="18" charset="0"/>
              </a:rPr>
              <a:t>has a fixed </a:t>
            </a:r>
            <a:r>
              <a:rPr lang="en-US" sz="2400" dirty="0" err="1" smtClean="0">
                <a:latin typeface="Times New Roman" pitchFamily="18" charset="0"/>
                <a:cs typeface="Times New Roman" pitchFamily="18" charset="0"/>
              </a:rPr>
              <a:t>molarity</a:t>
            </a:r>
            <a:r>
              <a:rPr lang="en-US" sz="2400" dirty="0" smtClean="0">
                <a:latin typeface="Times New Roman" pitchFamily="18" charset="0"/>
                <a:cs typeface="Times New Roman" pitchFamily="18" charset="0"/>
              </a:rPr>
              <a:t>, its normality depends on how it reacts.</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980AA17-9AAD-4CAE-A59E-97155A547452}" type="slidenum">
              <a:rPr lang="en-US" smtClean="0"/>
              <a:pPr/>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304800"/>
            <a:ext cx="8077200" cy="6186309"/>
          </a:xfrm>
          <a:prstGeom prst="rect">
            <a:avLst/>
          </a:prstGeom>
          <a:noFill/>
        </p:spPr>
        <p:txBody>
          <a:bodyPr wrap="square" rtlCol="0">
            <a:spAutoFit/>
          </a:bodyPr>
          <a:lstStyle/>
          <a:p>
            <a:r>
              <a:rPr lang="en-US" sz="2400" dirty="0" smtClean="0">
                <a:latin typeface="Times New Roman" pitchFamily="18" charset="0"/>
                <a:cs typeface="Times New Roman" pitchFamily="18" charset="0"/>
              </a:rPr>
              <a:t>In a precipitation reaction, the reaction unit is the charge of the </a:t>
            </a:r>
            <a:r>
              <a:rPr lang="en-US" sz="2400" dirty="0" err="1" smtClean="0">
                <a:latin typeface="Times New Roman" pitchFamily="18" charset="0"/>
                <a:cs typeface="Times New Roman" pitchFamily="18" charset="0"/>
              </a:rPr>
              <a:t>cation</a:t>
            </a:r>
            <a:r>
              <a:rPr lang="en-US" sz="2400" dirty="0" smtClean="0">
                <a:latin typeface="Times New Roman" pitchFamily="18" charset="0"/>
                <a:cs typeface="Times New Roman" pitchFamily="18" charset="0"/>
              </a:rPr>
              <a:t> or anion involved in the reaction.</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	Pb</a:t>
            </a:r>
            <a:r>
              <a:rPr lang="en-US" sz="2400" baseline="30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a:t>
            </a:r>
            <a:r>
              <a:rPr lang="en-US" sz="2400" dirty="0" err="1" smtClean="0">
                <a:latin typeface="Times New Roman" pitchFamily="18" charset="0"/>
                <a:cs typeface="Times New Roman" pitchFamily="18" charset="0"/>
              </a:rPr>
              <a:t>aq</a:t>
            </a:r>
            <a:r>
              <a:rPr lang="en-US" sz="2400" dirty="0" smtClean="0">
                <a:latin typeface="Times New Roman" pitchFamily="18" charset="0"/>
                <a:cs typeface="Times New Roman" pitchFamily="18" charset="0"/>
              </a:rPr>
              <a:t>) + 2I</a:t>
            </a:r>
            <a:r>
              <a:rPr lang="en-US" sz="2400" baseline="300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a:t>
            </a:r>
            <a:r>
              <a:rPr lang="en-US" sz="2400" dirty="0" err="1" smtClean="0">
                <a:latin typeface="Times New Roman" pitchFamily="18" charset="0"/>
                <a:cs typeface="Times New Roman" pitchFamily="18" charset="0"/>
              </a:rPr>
              <a:t>aq</a:t>
            </a:r>
            <a:r>
              <a:rPr lang="en-US" sz="2400" dirty="0" smtClean="0">
                <a:latin typeface="Times New Roman" pitchFamily="18" charset="0"/>
                <a:cs typeface="Times New Roman" pitchFamily="18" charset="0"/>
              </a:rPr>
              <a:t>)   		PbI</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(s)</a:t>
            </a:r>
          </a:p>
          <a:p>
            <a:r>
              <a:rPr lang="en-US" sz="2400" dirty="0" smtClean="0">
                <a:latin typeface="Times New Roman" pitchFamily="18" charset="0"/>
                <a:cs typeface="Times New Roman" pitchFamily="18" charset="0"/>
              </a:rPr>
              <a:t>                  n = 2 for Pb</a:t>
            </a:r>
            <a:r>
              <a:rPr lang="en-US" sz="2400" baseline="30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 and n = 1 for I</a:t>
            </a:r>
            <a:r>
              <a:rPr lang="en-US" sz="2400" baseline="300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endParaRPr lang="en-US" sz="2400" i="1"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In an acid–base reaction, the reaction unit is the number of H</a:t>
            </a:r>
            <a:r>
              <a:rPr lang="en-US" sz="2400" baseline="300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 ions donated by an acid or accepted by a base. </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H</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SO</a:t>
            </a:r>
            <a:r>
              <a:rPr lang="en-US" sz="2400" baseline="-25000" dirty="0" smtClean="0">
                <a:latin typeface="Times New Roman" pitchFamily="18" charset="0"/>
                <a:cs typeface="Times New Roman" pitchFamily="18" charset="0"/>
              </a:rPr>
              <a:t>4</a:t>
            </a:r>
            <a:r>
              <a:rPr lang="en-US" sz="2400" dirty="0" smtClean="0">
                <a:latin typeface="Times New Roman" pitchFamily="18" charset="0"/>
                <a:cs typeface="Times New Roman" pitchFamily="18" charset="0"/>
              </a:rPr>
              <a:t>(</a:t>
            </a:r>
            <a:r>
              <a:rPr lang="en-US" sz="2400" dirty="0" err="1" smtClean="0">
                <a:latin typeface="Times New Roman" pitchFamily="18" charset="0"/>
                <a:cs typeface="Times New Roman" pitchFamily="18" charset="0"/>
              </a:rPr>
              <a:t>aq</a:t>
            </a:r>
            <a:r>
              <a:rPr lang="en-US" sz="2400" dirty="0" smtClean="0">
                <a:latin typeface="Times New Roman" pitchFamily="18" charset="0"/>
                <a:cs typeface="Times New Roman" pitchFamily="18" charset="0"/>
              </a:rPr>
              <a:t>) + 2NH</a:t>
            </a:r>
            <a:r>
              <a:rPr lang="en-US" sz="2400" baseline="-25000" dirty="0" smtClean="0">
                <a:latin typeface="Times New Roman" pitchFamily="18" charset="0"/>
                <a:cs typeface="Times New Roman" pitchFamily="18" charset="0"/>
              </a:rPr>
              <a:t>3</a:t>
            </a:r>
            <a:r>
              <a:rPr lang="en-US" sz="2400" dirty="0" smtClean="0">
                <a:latin typeface="Times New Roman" pitchFamily="18" charset="0"/>
                <a:cs typeface="Times New Roman" pitchFamily="18" charset="0"/>
              </a:rPr>
              <a:t>(</a:t>
            </a:r>
            <a:r>
              <a:rPr lang="en-US" sz="2400" dirty="0" err="1" smtClean="0">
                <a:latin typeface="Times New Roman" pitchFamily="18" charset="0"/>
                <a:cs typeface="Times New Roman" pitchFamily="18" charset="0"/>
              </a:rPr>
              <a:t>aq</a:t>
            </a:r>
            <a:r>
              <a:rPr lang="en-US" sz="2400" dirty="0" smtClean="0">
                <a:latin typeface="Times New Roman" pitchFamily="18" charset="0"/>
                <a:cs typeface="Times New Roman" pitchFamily="18" charset="0"/>
              </a:rPr>
              <a:t>)             2NH</a:t>
            </a:r>
            <a:r>
              <a:rPr lang="en-US" sz="2400" baseline="30000" dirty="0" smtClean="0">
                <a:latin typeface="Times New Roman" pitchFamily="18" charset="0"/>
                <a:cs typeface="Times New Roman" pitchFamily="18" charset="0"/>
              </a:rPr>
              <a:t>4+</a:t>
            </a:r>
            <a:r>
              <a:rPr lang="en-US" sz="2400" dirty="0" smtClean="0">
                <a:latin typeface="Times New Roman" pitchFamily="18" charset="0"/>
                <a:cs typeface="Times New Roman" pitchFamily="18" charset="0"/>
              </a:rPr>
              <a:t>(</a:t>
            </a:r>
            <a:r>
              <a:rPr lang="en-US" sz="2400" dirty="0" err="1" smtClean="0">
                <a:latin typeface="Times New Roman" pitchFamily="18" charset="0"/>
                <a:cs typeface="Times New Roman" pitchFamily="18" charset="0"/>
              </a:rPr>
              <a:t>aq</a:t>
            </a:r>
            <a:r>
              <a:rPr lang="en-US" sz="2400" dirty="0" smtClean="0">
                <a:latin typeface="Times New Roman" pitchFamily="18" charset="0"/>
                <a:cs typeface="Times New Roman" pitchFamily="18" charset="0"/>
              </a:rPr>
              <a:t>) + SO</a:t>
            </a:r>
            <a:r>
              <a:rPr lang="en-US" sz="2400" baseline="-25000" dirty="0" smtClean="0">
                <a:latin typeface="Times New Roman" pitchFamily="18" charset="0"/>
                <a:cs typeface="Times New Roman" pitchFamily="18" charset="0"/>
              </a:rPr>
              <a:t>4</a:t>
            </a:r>
            <a:r>
              <a:rPr lang="en-US" sz="2400" baseline="30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aq</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n = 2 for H</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SO</a:t>
            </a:r>
            <a:r>
              <a:rPr lang="en-US" sz="2400" baseline="-25000" dirty="0" smtClean="0">
                <a:latin typeface="Times New Roman" pitchFamily="18" charset="0"/>
                <a:cs typeface="Times New Roman" pitchFamily="18" charset="0"/>
              </a:rPr>
              <a:t>4</a:t>
            </a:r>
            <a:r>
              <a:rPr lang="en-US" sz="2400" dirty="0" smtClean="0">
                <a:latin typeface="Times New Roman" pitchFamily="18" charset="0"/>
                <a:cs typeface="Times New Roman" pitchFamily="18" charset="0"/>
              </a:rPr>
              <a:t> and n = 1 for NH</a:t>
            </a:r>
            <a:r>
              <a:rPr lang="en-US" sz="2400" baseline="-25000" dirty="0" smtClean="0">
                <a:latin typeface="Times New Roman" pitchFamily="18" charset="0"/>
                <a:cs typeface="Times New Roman" pitchFamily="18" charset="0"/>
              </a:rPr>
              <a:t>3</a:t>
            </a:r>
            <a:r>
              <a:rPr lang="en-US" sz="2400" dirty="0" smtClean="0">
                <a:latin typeface="Times New Roman" pitchFamily="18" charset="0"/>
                <a:cs typeface="Times New Roman" pitchFamily="18" charset="0"/>
              </a:rPr>
              <a:t>. </a:t>
            </a:r>
          </a:p>
          <a:p>
            <a:endParaRPr lang="en-US" sz="2400" i="1"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Normality is the number of </a:t>
            </a:r>
            <a:r>
              <a:rPr lang="en-US" sz="2000" b="1" dirty="0" smtClean="0">
                <a:solidFill>
                  <a:srgbClr val="0000FF"/>
                </a:solidFill>
                <a:latin typeface="Times New Roman" pitchFamily="18" charset="0"/>
                <a:cs typeface="Times New Roman" pitchFamily="18" charset="0"/>
              </a:rPr>
              <a:t>equivalent weights (EW) per unit volume </a:t>
            </a:r>
          </a:p>
          <a:p>
            <a:r>
              <a:rPr lang="en-US" sz="2000" dirty="0" smtClean="0">
                <a:latin typeface="Times New Roman" pitchFamily="18" charset="0"/>
                <a:cs typeface="Times New Roman" pitchFamily="18" charset="0"/>
              </a:rPr>
              <a:t>An equivalent weight is defined as the ratio of a chemical species’ </a:t>
            </a:r>
            <a:r>
              <a:rPr lang="en-US" sz="2000" b="1" dirty="0" smtClean="0">
                <a:solidFill>
                  <a:srgbClr val="0000FF"/>
                </a:solidFill>
                <a:latin typeface="Times New Roman" pitchFamily="18" charset="0"/>
                <a:cs typeface="Times New Roman" pitchFamily="18" charset="0"/>
              </a:rPr>
              <a:t>formula weight (FW) to the number of its equivalents</a:t>
            </a:r>
          </a:p>
          <a:p>
            <a:endParaRPr lang="en-US" sz="20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                                 N = </a:t>
            </a:r>
            <a:r>
              <a:rPr lang="en-US" sz="2800" i="1" dirty="0" smtClean="0">
                <a:latin typeface="Times New Roman" pitchFamily="18" charset="0"/>
                <a:cs typeface="Times New Roman" pitchFamily="18" charset="0"/>
              </a:rPr>
              <a:t>n x M</a:t>
            </a:r>
          </a:p>
        </p:txBody>
      </p:sp>
      <p:graphicFrame>
        <p:nvGraphicFramePr>
          <p:cNvPr id="5" name="Object 4"/>
          <p:cNvGraphicFramePr>
            <a:graphicFrameLocks noChangeAspect="1"/>
          </p:cNvGraphicFramePr>
          <p:nvPr/>
        </p:nvGraphicFramePr>
        <p:xfrm>
          <a:off x="4514850" y="3321050"/>
          <a:ext cx="114300" cy="215900"/>
        </p:xfrm>
        <a:graphic>
          <a:graphicData uri="http://schemas.openxmlformats.org/presentationml/2006/ole">
            <p:oleObj spid="_x0000_s5122" name="Equation" r:id="rId3" imgW="114120" imgH="215640" progId="Equation.3">
              <p:embed/>
            </p:oleObj>
          </a:graphicData>
        </a:graphic>
      </p:graphicFrame>
      <p:cxnSp>
        <p:nvCxnSpPr>
          <p:cNvPr id="7" name="Straight Arrow Connector 6"/>
          <p:cNvCxnSpPr/>
          <p:nvPr/>
        </p:nvCxnSpPr>
        <p:spPr>
          <a:xfrm>
            <a:off x="4114800" y="1524000"/>
            <a:ext cx="5334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a:off x="4114800" y="1600200"/>
            <a:ext cx="5334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581400" y="3733800"/>
            <a:ext cx="5334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a:off x="3566652" y="3810000"/>
            <a:ext cx="5334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B980AA17-9AAD-4CAE-A59E-97155A547452}"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8707" name="Picture 3"/>
          <p:cNvPicPr>
            <a:picLocks noGrp="1" noChangeAspect="1" noChangeArrowheads="1"/>
          </p:cNvPicPr>
          <p:nvPr>
            <p:ph idx="1"/>
          </p:nvPr>
        </p:nvPicPr>
        <p:blipFill>
          <a:blip r:embed="rId2" cstate="print"/>
          <a:srcRect/>
          <a:stretch>
            <a:fillRect/>
          </a:stretch>
        </p:blipFill>
        <p:spPr bwMode="auto">
          <a:xfrm>
            <a:off x="609600" y="762000"/>
            <a:ext cx="7678471" cy="3574227"/>
          </a:xfrm>
          <a:prstGeom prst="rect">
            <a:avLst/>
          </a:prstGeom>
          <a:noFill/>
          <a:ln w="9525">
            <a:noFill/>
            <a:miter lim="800000"/>
            <a:headEnd/>
            <a:tailEnd/>
          </a:ln>
          <a:effectLst/>
        </p:spPr>
      </p:pic>
      <p:pic>
        <p:nvPicPr>
          <p:cNvPr id="1608708" name="Picture 4"/>
          <p:cNvPicPr>
            <a:picLocks noChangeAspect="1" noChangeArrowheads="1"/>
          </p:cNvPicPr>
          <p:nvPr/>
        </p:nvPicPr>
        <p:blipFill>
          <a:blip r:embed="rId3" cstate="print"/>
          <a:srcRect/>
          <a:stretch>
            <a:fillRect/>
          </a:stretch>
        </p:blipFill>
        <p:spPr bwMode="auto">
          <a:xfrm>
            <a:off x="533400" y="4572000"/>
            <a:ext cx="7460440" cy="2133600"/>
          </a:xfrm>
          <a:prstGeom prst="rect">
            <a:avLst/>
          </a:prstGeom>
          <a:noFill/>
          <a:ln w="9525">
            <a:noFill/>
            <a:miter lim="800000"/>
            <a:headEnd/>
            <a:tailEnd/>
          </a:ln>
          <a:effectLst/>
        </p:spPr>
      </p:pic>
      <p:sp>
        <p:nvSpPr>
          <p:cNvPr id="10" name="TextBox 9"/>
          <p:cNvSpPr txBox="1"/>
          <p:nvPr/>
        </p:nvSpPr>
        <p:spPr>
          <a:xfrm>
            <a:off x="990600" y="87868"/>
            <a:ext cx="2057400" cy="646331"/>
          </a:xfrm>
          <a:prstGeom prst="rect">
            <a:avLst/>
          </a:prstGeom>
          <a:noFill/>
        </p:spPr>
        <p:txBody>
          <a:bodyPr wrap="square" rtlCol="0">
            <a:spAutoFit/>
          </a:bodyPr>
          <a:lstStyle/>
          <a:p>
            <a:r>
              <a:rPr lang="en-US" sz="3600" b="1" dirty="0" smtClean="0">
                <a:solidFill>
                  <a:srgbClr val="0000FF"/>
                </a:solidFill>
                <a:latin typeface="Times New Roman" pitchFamily="18" charset="0"/>
                <a:cs typeface="Times New Roman" pitchFamily="18" charset="0"/>
              </a:rPr>
              <a:t>Example</a:t>
            </a:r>
            <a:endParaRPr lang="en-US" sz="3600" b="1" dirty="0">
              <a:solidFill>
                <a:srgbClr val="0000FF"/>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980AA17-9AAD-4CAE-A59E-97155A547452}"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914400" y="609600"/>
            <a:ext cx="7239000" cy="1323439"/>
          </a:xfrm>
          <a:prstGeom prst="rect">
            <a:avLst/>
          </a:prstGeom>
          <a:noFill/>
          <a:ln w="9525">
            <a:noFill/>
            <a:miter lim="800000"/>
            <a:headEnd/>
            <a:tailEnd/>
          </a:ln>
          <a:effectLst/>
        </p:spPr>
        <p:txBody>
          <a:bodyPr>
            <a:spAutoFit/>
          </a:bodyPr>
          <a:lstStyle/>
          <a:p>
            <a:pPr marL="457200" indent="-457200" algn="just">
              <a:spcBef>
                <a:spcPct val="50000"/>
              </a:spcBef>
              <a:buAutoNum type="arabicParenR" startAt="3"/>
            </a:pPr>
            <a:r>
              <a:rPr lang="en-US" altLang="ko-KR" sz="2400" b="1" dirty="0" err="1" smtClean="0">
                <a:solidFill>
                  <a:srgbClr val="CC0000"/>
                </a:solidFill>
                <a:latin typeface="Times New Roman" pitchFamily="18" charset="0"/>
                <a:ea typeface="바탕체" pitchFamily="17" charset="-127"/>
              </a:rPr>
              <a:t>Molality</a:t>
            </a:r>
            <a:r>
              <a:rPr lang="en-US" altLang="ko-KR" sz="2400" b="1" dirty="0" smtClean="0">
                <a:solidFill>
                  <a:srgbClr val="CC0000"/>
                </a:solidFill>
                <a:latin typeface="Times New Roman" pitchFamily="18" charset="0"/>
                <a:ea typeface="바탕체" pitchFamily="17" charset="-127"/>
              </a:rPr>
              <a:t> </a:t>
            </a:r>
            <a:r>
              <a:rPr lang="en-US" altLang="ko-KR" sz="2400" dirty="0" smtClean="0">
                <a:solidFill>
                  <a:srgbClr val="CC0000"/>
                </a:solidFill>
                <a:latin typeface="Times New Roman" pitchFamily="18" charset="0"/>
                <a:ea typeface="바탕체" pitchFamily="17" charset="-127"/>
              </a:rPr>
              <a:t>   </a:t>
            </a:r>
            <a:r>
              <a:rPr lang="en-US" altLang="ko-KR" sz="2400" i="1" dirty="0">
                <a:solidFill>
                  <a:srgbClr val="CC0000"/>
                </a:solidFill>
                <a:latin typeface="Times New Roman" pitchFamily="18" charset="0"/>
                <a:ea typeface="바탕체" pitchFamily="17" charset="-127"/>
              </a:rPr>
              <a:t>m</a:t>
            </a:r>
            <a:r>
              <a:rPr lang="en-US" altLang="ko-KR" sz="2400" dirty="0">
                <a:solidFill>
                  <a:srgbClr val="CC0000"/>
                </a:solidFill>
                <a:latin typeface="Times New Roman" pitchFamily="18" charset="0"/>
                <a:ea typeface="바탕체" pitchFamily="17" charset="-127"/>
              </a:rPr>
              <a:t> = (mol solute) / (kg solvent</a:t>
            </a:r>
            <a:r>
              <a:rPr lang="en-US" altLang="ko-KR" sz="2400" dirty="0" smtClean="0">
                <a:solidFill>
                  <a:srgbClr val="CC0000"/>
                </a:solidFill>
                <a:latin typeface="Times New Roman" pitchFamily="18" charset="0"/>
                <a:ea typeface="바탕체" pitchFamily="17" charset="-127"/>
              </a:rPr>
              <a:t>)</a:t>
            </a:r>
          </a:p>
          <a:p>
            <a:pPr marL="457200" indent="-457200" algn="just">
              <a:spcBef>
                <a:spcPct val="50000"/>
              </a:spcBef>
            </a:pPr>
            <a:r>
              <a:rPr lang="en-US" altLang="ko-KR" sz="2400" dirty="0" smtClean="0">
                <a:solidFill>
                  <a:srgbClr val="CC0000"/>
                </a:solidFill>
                <a:latin typeface="Times New Roman" pitchFamily="18" charset="0"/>
                <a:ea typeface="바탕체" pitchFamily="17" charset="-127"/>
              </a:rPr>
              <a:t>		</a:t>
            </a:r>
            <a:r>
              <a:rPr lang="en-US" altLang="ko-KR" sz="2000" dirty="0" smtClean="0">
                <a:latin typeface="Times New Roman" pitchFamily="18" charset="0"/>
                <a:ea typeface="바탕체" pitchFamily="17" charset="-127"/>
              </a:rPr>
              <a:t>Used in thermodynamic calculations to express 	concentrations that are temperature independent</a:t>
            </a:r>
            <a:endParaRPr lang="en-US" altLang="ko-KR" sz="2000" dirty="0">
              <a:latin typeface="Times New Roman" pitchFamily="18" charset="0"/>
            </a:endParaRPr>
          </a:p>
        </p:txBody>
      </p:sp>
      <p:sp>
        <p:nvSpPr>
          <p:cNvPr id="5" name="TextBox 4"/>
          <p:cNvSpPr txBox="1"/>
          <p:nvPr/>
        </p:nvSpPr>
        <p:spPr>
          <a:xfrm>
            <a:off x="685800" y="2133600"/>
            <a:ext cx="8229600" cy="4708981"/>
          </a:xfrm>
          <a:prstGeom prst="rect">
            <a:avLst/>
          </a:prstGeom>
          <a:noFill/>
        </p:spPr>
        <p:txBody>
          <a:bodyPr wrap="square" rtlCol="0">
            <a:spAutoFit/>
          </a:bodyPr>
          <a:lstStyle/>
          <a:p>
            <a:pPr marL="457200" indent="-457200" algn="just">
              <a:spcBef>
                <a:spcPct val="50000"/>
              </a:spcBef>
            </a:pPr>
            <a:r>
              <a:rPr lang="en-US" altLang="ko-KR" sz="2400" b="1" dirty="0" smtClean="0">
                <a:solidFill>
                  <a:srgbClr val="C00000"/>
                </a:solidFill>
                <a:latin typeface="Times New Roman" pitchFamily="18" charset="0"/>
                <a:ea typeface="바탕체" pitchFamily="17" charset="-127"/>
              </a:rPr>
              <a:t>4)</a:t>
            </a:r>
            <a:r>
              <a:rPr lang="en-US" altLang="ko-KR" sz="2400" dirty="0" smtClean="0">
                <a:latin typeface="Times New Roman" pitchFamily="18" charset="0"/>
                <a:ea typeface="바탕체" pitchFamily="17" charset="-127"/>
              </a:rPr>
              <a:t> </a:t>
            </a:r>
            <a:r>
              <a:rPr lang="en-US" altLang="ko-KR" sz="2400" b="1" dirty="0" smtClean="0">
                <a:solidFill>
                  <a:srgbClr val="CC0000"/>
                </a:solidFill>
                <a:latin typeface="Times New Roman" pitchFamily="18" charset="0"/>
                <a:ea typeface="바탕" pitchFamily="18" charset="-127"/>
              </a:rPr>
              <a:t>Percent composition</a:t>
            </a:r>
            <a:r>
              <a:rPr lang="en-US" altLang="ko-KR" sz="2400" b="1" dirty="0" smtClean="0">
                <a:latin typeface="Times New Roman" pitchFamily="18" charset="0"/>
                <a:ea typeface="바탕" pitchFamily="18" charset="-127"/>
              </a:rPr>
              <a:t> </a:t>
            </a:r>
            <a:endParaRPr lang="en-US" altLang="ko-KR" sz="2400" dirty="0" smtClean="0">
              <a:latin typeface="Times New Roman" pitchFamily="18" charset="0"/>
              <a:ea typeface="바탕체" pitchFamily="17" charset="-127"/>
            </a:endParaRPr>
          </a:p>
          <a:p>
            <a:pPr marL="457200" indent="-457200" algn="just">
              <a:spcBef>
                <a:spcPct val="50000"/>
              </a:spcBef>
            </a:pPr>
            <a:r>
              <a:rPr lang="en-US" altLang="ko-KR" sz="2400" dirty="0" smtClean="0">
                <a:latin typeface="Times New Roman" pitchFamily="18" charset="0"/>
                <a:ea typeface="바탕체" pitchFamily="17" charset="-127"/>
              </a:rPr>
              <a:t>% = Weight % = w/w %</a:t>
            </a:r>
          </a:p>
          <a:p>
            <a:pPr marL="457200" indent="-457200">
              <a:spcBef>
                <a:spcPct val="50000"/>
              </a:spcBef>
            </a:pPr>
            <a:r>
              <a:rPr lang="en-US" altLang="ko-KR" sz="2400" dirty="0" smtClean="0">
                <a:latin typeface="Times New Roman" pitchFamily="18" charset="0"/>
                <a:ea typeface="바탕체" pitchFamily="17" charset="-127"/>
              </a:rPr>
              <a:t>    = {(mass of solute) / (mass of solution)} </a:t>
            </a:r>
            <a:r>
              <a:rPr lang="en-US" altLang="ko-KR" sz="2400" dirty="0" smtClean="0">
                <a:latin typeface="Times New Roman" pitchFamily="18" charset="0"/>
                <a:ea typeface="바탕체" pitchFamily="17" charset="-127"/>
                <a:sym typeface="Symbol" pitchFamily="18" charset="2"/>
              </a:rPr>
              <a:t></a:t>
            </a:r>
            <a:r>
              <a:rPr lang="en-US" altLang="ko-KR" sz="2400" dirty="0" smtClean="0">
                <a:latin typeface="Times New Roman" pitchFamily="18" charset="0"/>
                <a:ea typeface="바탕체" pitchFamily="17" charset="-127"/>
              </a:rPr>
              <a:t> 100</a:t>
            </a:r>
            <a:r>
              <a:rPr lang="en-US" altLang="ko-KR" sz="2400" dirty="0" smtClean="0">
                <a:latin typeface="Times New Roman" pitchFamily="18" charset="0"/>
              </a:rPr>
              <a:t> </a:t>
            </a:r>
          </a:p>
          <a:p>
            <a:pPr marL="457200" indent="-457200" algn="just">
              <a:spcBef>
                <a:spcPct val="50000"/>
              </a:spcBef>
            </a:pPr>
            <a:endParaRPr lang="en-US" altLang="ko-KR" sz="2400" dirty="0" smtClean="0">
              <a:latin typeface="Times New Roman" pitchFamily="18" charset="0"/>
              <a:ea typeface="바탕체" pitchFamily="17" charset="-127"/>
            </a:endParaRPr>
          </a:p>
          <a:p>
            <a:pPr marL="457200" indent="-457200" algn="just">
              <a:spcBef>
                <a:spcPct val="50000"/>
              </a:spcBef>
            </a:pPr>
            <a:r>
              <a:rPr lang="en-US" altLang="ko-KR" sz="2400" dirty="0" smtClean="0">
                <a:latin typeface="Times New Roman" pitchFamily="18" charset="0"/>
                <a:ea typeface="바탕체" pitchFamily="17" charset="-127"/>
              </a:rPr>
              <a:t>Volume % = v/v % </a:t>
            </a:r>
          </a:p>
          <a:p>
            <a:pPr marL="457200" indent="-457200">
              <a:spcBef>
                <a:spcPct val="50000"/>
              </a:spcBef>
            </a:pPr>
            <a:r>
              <a:rPr lang="en-US" altLang="ko-KR" sz="2400" dirty="0" smtClean="0">
                <a:latin typeface="Times New Roman" pitchFamily="18" charset="0"/>
                <a:ea typeface="바탕체" pitchFamily="17" charset="-127"/>
              </a:rPr>
              <a:t>                  =  {(volume of solute) / (volume of solution)} </a:t>
            </a:r>
            <a:r>
              <a:rPr lang="en-US" altLang="ko-KR" sz="2400" dirty="0" smtClean="0">
                <a:latin typeface="Times New Roman" pitchFamily="18" charset="0"/>
                <a:ea typeface="바탕체" pitchFamily="17" charset="-127"/>
                <a:sym typeface="Symbol" pitchFamily="18" charset="2"/>
              </a:rPr>
              <a:t></a:t>
            </a:r>
            <a:r>
              <a:rPr lang="en-US" altLang="ko-KR" sz="2400" dirty="0" smtClean="0">
                <a:latin typeface="Times New Roman" pitchFamily="18" charset="0"/>
                <a:ea typeface="바탕체" pitchFamily="17" charset="-127"/>
              </a:rPr>
              <a:t> 100</a:t>
            </a:r>
            <a:r>
              <a:rPr lang="en-US" altLang="ko-KR" sz="2400" dirty="0" smtClean="0">
                <a:latin typeface="Times New Roman" pitchFamily="18" charset="0"/>
              </a:rPr>
              <a:t> </a:t>
            </a:r>
          </a:p>
          <a:p>
            <a:pPr marL="457200" indent="-457200">
              <a:spcBef>
                <a:spcPct val="50000"/>
              </a:spcBef>
            </a:pPr>
            <a:r>
              <a:rPr lang="en-US" altLang="ko-KR" sz="2400" dirty="0" smtClean="0">
                <a:latin typeface="Times New Roman" pitchFamily="18" charset="0"/>
              </a:rPr>
              <a:t>Weight / volume percent = w/v %</a:t>
            </a:r>
          </a:p>
          <a:p>
            <a:pPr marL="457200" indent="-457200">
              <a:spcBef>
                <a:spcPct val="50000"/>
              </a:spcBef>
            </a:pPr>
            <a:r>
              <a:rPr lang="en-US" altLang="ko-KR" sz="2400" dirty="0" smtClean="0">
                <a:latin typeface="Times New Roman" pitchFamily="18" charset="0"/>
              </a:rPr>
              <a:t>      =  {(weight of solute, g) / (volume of solution)} </a:t>
            </a:r>
            <a:r>
              <a:rPr lang="en-US" altLang="ko-KR" sz="2400" dirty="0" smtClean="0">
                <a:latin typeface="Times New Roman" pitchFamily="18" charset="0"/>
                <a:ea typeface="바탕체" pitchFamily="17" charset="-127"/>
                <a:sym typeface="Symbol" pitchFamily="18" charset="2"/>
              </a:rPr>
              <a:t></a:t>
            </a:r>
            <a:r>
              <a:rPr lang="en-US" altLang="ko-KR" sz="2400" dirty="0" smtClean="0">
                <a:latin typeface="Times New Roman" pitchFamily="18" charset="0"/>
                <a:ea typeface="바탕체" pitchFamily="17" charset="-127"/>
              </a:rPr>
              <a:t> 100</a:t>
            </a:r>
            <a:r>
              <a:rPr lang="en-US" altLang="ko-KR" sz="2400" dirty="0" smtClean="0">
                <a:latin typeface="Times New Roman" pitchFamily="18" charset="0"/>
              </a:rPr>
              <a:t> </a:t>
            </a:r>
          </a:p>
          <a:p>
            <a:endParaRPr lang="en-US" sz="2400" dirty="0"/>
          </a:p>
        </p:txBody>
      </p:sp>
      <p:sp>
        <p:nvSpPr>
          <p:cNvPr id="6" name="Slide Number Placeholder 5"/>
          <p:cNvSpPr>
            <a:spLocks noGrp="1"/>
          </p:cNvSpPr>
          <p:nvPr>
            <p:ph type="sldNum" sz="quarter" idx="12"/>
          </p:nvPr>
        </p:nvSpPr>
        <p:spPr/>
        <p:txBody>
          <a:bodyPr/>
          <a:lstStyle/>
          <a:p>
            <a:fld id="{B980AA17-9AAD-4CAE-A59E-97155A547452}"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1143000"/>
            <a:ext cx="7467600" cy="4154984"/>
          </a:xfrm>
          <a:prstGeom prst="rect">
            <a:avLst/>
          </a:prstGeom>
          <a:noFill/>
        </p:spPr>
        <p:txBody>
          <a:bodyPr wrap="square" rtlCol="0">
            <a:spAutoFit/>
          </a:bodyPr>
          <a:lstStyle/>
          <a:p>
            <a:pPr marL="627063" indent="-627063">
              <a:buClr>
                <a:srgbClr val="FF0000"/>
              </a:buClr>
              <a:buFont typeface="Wingdings" pitchFamily="2" charset="2"/>
              <a:buChar char="Ø"/>
            </a:pPr>
            <a:r>
              <a:rPr lang="en-US" sz="2400" dirty="0" smtClean="0"/>
              <a:t>3 hours regular lectures per week</a:t>
            </a:r>
          </a:p>
          <a:p>
            <a:pPr marL="627063" indent="-627063">
              <a:buClr>
                <a:srgbClr val="FF0000"/>
              </a:buClr>
              <a:buFont typeface="Wingdings" pitchFamily="2" charset="2"/>
              <a:buChar char="Ø"/>
            </a:pPr>
            <a:r>
              <a:rPr lang="en-US" sz="2400" dirty="0" smtClean="0"/>
              <a:t>1 hour tutorial session per week or as needed</a:t>
            </a:r>
          </a:p>
          <a:p>
            <a:pPr marL="627063" indent="-627063">
              <a:buClr>
                <a:srgbClr val="FF0000"/>
              </a:buClr>
              <a:buFont typeface="Wingdings" pitchFamily="2" charset="2"/>
              <a:buChar char="Ø"/>
            </a:pPr>
            <a:r>
              <a:rPr lang="en-US" sz="2400" dirty="0" smtClean="0"/>
              <a:t>8-12 homework assignments (</a:t>
            </a:r>
            <a:r>
              <a:rPr lang="en-US" sz="2400" b="1" dirty="0" smtClean="0">
                <a:solidFill>
                  <a:srgbClr val="0000FF"/>
                </a:solidFill>
              </a:rPr>
              <a:t>10-20%</a:t>
            </a:r>
            <a:r>
              <a:rPr lang="en-US" sz="2400" dirty="0" smtClean="0"/>
              <a:t>)</a:t>
            </a:r>
          </a:p>
          <a:p>
            <a:pPr marL="627063" indent="-627063">
              <a:buClr>
                <a:srgbClr val="FF0000"/>
              </a:buClr>
              <a:buFont typeface="Wingdings" pitchFamily="2" charset="2"/>
              <a:buChar char="Ø"/>
            </a:pPr>
            <a:r>
              <a:rPr lang="en-US" sz="2400" dirty="0" smtClean="0"/>
              <a:t>2 mid semester exams (</a:t>
            </a:r>
            <a:r>
              <a:rPr lang="en-US" sz="2400" b="1" dirty="0" smtClean="0">
                <a:solidFill>
                  <a:srgbClr val="0000FF"/>
                </a:solidFill>
              </a:rPr>
              <a:t>10-30%</a:t>
            </a:r>
            <a:r>
              <a:rPr lang="en-US" sz="2400" dirty="0" smtClean="0"/>
              <a:t>)</a:t>
            </a:r>
          </a:p>
          <a:p>
            <a:pPr marL="627063" indent="-627063">
              <a:buClr>
                <a:srgbClr val="FF0000"/>
              </a:buClr>
              <a:buFont typeface="Wingdings" pitchFamily="2" charset="2"/>
              <a:buChar char="Ø"/>
            </a:pPr>
            <a:r>
              <a:rPr lang="en-US" sz="2400" dirty="0" smtClean="0"/>
              <a:t>Final exam (</a:t>
            </a:r>
            <a:r>
              <a:rPr lang="en-US" sz="2400" b="1" dirty="0" smtClean="0">
                <a:solidFill>
                  <a:srgbClr val="0000FF"/>
                </a:solidFill>
              </a:rPr>
              <a:t>50-70%</a:t>
            </a:r>
            <a:r>
              <a:rPr lang="en-US" sz="2400" dirty="0" smtClean="0"/>
              <a:t>)</a:t>
            </a:r>
          </a:p>
          <a:p>
            <a:pPr marL="627063" indent="-627063">
              <a:buClr>
                <a:srgbClr val="FF0000"/>
              </a:buClr>
              <a:buFont typeface="Wingdings" pitchFamily="2" charset="2"/>
              <a:buChar char="Ø"/>
            </a:pPr>
            <a:endParaRPr lang="en-US" sz="2400" dirty="0" smtClean="0"/>
          </a:p>
          <a:p>
            <a:pPr marL="627063" indent="-627063">
              <a:buClr>
                <a:srgbClr val="FF0000"/>
              </a:buClr>
              <a:buFont typeface="Wingdings" pitchFamily="2" charset="2"/>
              <a:buChar char="Ø"/>
            </a:pPr>
            <a:r>
              <a:rPr lang="en-US" sz="2400" b="1" i="1" dirty="0" smtClean="0">
                <a:solidFill>
                  <a:srgbClr val="0000FF"/>
                </a:solidFill>
              </a:rPr>
              <a:t>Office hours</a:t>
            </a:r>
            <a:r>
              <a:rPr lang="en-US" sz="2400" b="1" dirty="0" smtClean="0">
                <a:solidFill>
                  <a:srgbClr val="0000FF"/>
                </a:solidFill>
              </a:rPr>
              <a:t>:</a:t>
            </a:r>
            <a:r>
              <a:rPr lang="en-US" sz="2400" dirty="0" smtClean="0"/>
              <a:t> Open door policy (feel free to walk in)</a:t>
            </a:r>
          </a:p>
          <a:p>
            <a:endParaRPr lang="en-US" sz="2400" dirty="0" smtClean="0"/>
          </a:p>
          <a:p>
            <a:endParaRPr lang="en-US" sz="2400" dirty="0" smtClean="0"/>
          </a:p>
          <a:p>
            <a:endParaRPr lang="en-US" sz="2400" dirty="0" smtClean="0"/>
          </a:p>
          <a:p>
            <a:r>
              <a:rPr lang="en-US" sz="2400" b="1" i="1" dirty="0" smtClean="0">
                <a:solidFill>
                  <a:srgbClr val="FF0000"/>
                </a:solidFill>
              </a:rPr>
              <a:t>TA:  Mr. Joseph </a:t>
            </a:r>
            <a:r>
              <a:rPr lang="en-US" sz="2400" b="1" i="1" dirty="0" err="1" smtClean="0">
                <a:solidFill>
                  <a:srgbClr val="FF0000"/>
                </a:solidFill>
              </a:rPr>
              <a:t>Amoah</a:t>
            </a:r>
            <a:endParaRPr lang="en-US" sz="2400" b="1" i="1" dirty="0">
              <a:solidFill>
                <a:srgbClr val="FF0000"/>
              </a:solidFill>
            </a:endParaRPr>
          </a:p>
        </p:txBody>
      </p:sp>
      <p:sp>
        <p:nvSpPr>
          <p:cNvPr id="3" name="TextBox 2"/>
          <p:cNvSpPr txBox="1"/>
          <p:nvPr/>
        </p:nvSpPr>
        <p:spPr>
          <a:xfrm>
            <a:off x="1676400" y="152400"/>
            <a:ext cx="6019800" cy="707886"/>
          </a:xfrm>
          <a:prstGeom prst="rect">
            <a:avLst/>
          </a:prstGeom>
          <a:noFill/>
        </p:spPr>
        <p:txBody>
          <a:bodyPr wrap="square" rtlCol="0">
            <a:spAutoFit/>
          </a:bodyPr>
          <a:lstStyle/>
          <a:p>
            <a:r>
              <a:rPr lang="en-US" sz="4000" b="1" dirty="0" smtClean="0">
                <a:solidFill>
                  <a:srgbClr val="0000FF"/>
                </a:solidFill>
              </a:rPr>
              <a:t>Course </a:t>
            </a:r>
            <a:r>
              <a:rPr lang="en-US" sz="4000" b="1" dirty="0" err="1" smtClean="0">
                <a:solidFill>
                  <a:srgbClr val="0000FF"/>
                </a:solidFill>
              </a:rPr>
              <a:t>organisation</a:t>
            </a:r>
            <a:endParaRPr lang="en-US" sz="4000" b="1" dirty="0">
              <a:solidFill>
                <a:srgbClr val="0000FF"/>
              </a:solidFill>
            </a:endParaRPr>
          </a:p>
        </p:txBody>
      </p:sp>
      <p:sp>
        <p:nvSpPr>
          <p:cNvPr id="4" name="Slide Number Placeholder 3"/>
          <p:cNvSpPr>
            <a:spLocks noGrp="1"/>
          </p:cNvSpPr>
          <p:nvPr>
            <p:ph type="sldNum" sz="quarter" idx="12"/>
          </p:nvPr>
        </p:nvSpPr>
        <p:spPr/>
        <p:txBody>
          <a:bodyPr/>
          <a:lstStyle/>
          <a:p>
            <a:fld id="{B980AA17-9AAD-4CAE-A59E-97155A547452}"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457200" y="152400"/>
            <a:ext cx="2667000" cy="707886"/>
          </a:xfrm>
          <a:prstGeom prst="rect">
            <a:avLst/>
          </a:prstGeom>
          <a:noFill/>
          <a:ln w="9525">
            <a:noFill/>
            <a:miter lim="800000"/>
            <a:headEnd/>
            <a:tailEnd/>
          </a:ln>
          <a:effectLst/>
        </p:spPr>
        <p:txBody>
          <a:bodyPr wrap="square">
            <a:spAutoFit/>
          </a:bodyPr>
          <a:lstStyle/>
          <a:p>
            <a:pPr>
              <a:spcBef>
                <a:spcPct val="50000"/>
              </a:spcBef>
            </a:pPr>
            <a:r>
              <a:rPr lang="en-US" altLang="ko-KR" sz="4000" b="1" dirty="0">
                <a:solidFill>
                  <a:srgbClr val="0000FF"/>
                </a:solidFill>
                <a:latin typeface="Times New Roman" pitchFamily="18" charset="0"/>
                <a:ea typeface="바탕체" pitchFamily="17" charset="-127"/>
              </a:rPr>
              <a:t>Example</a:t>
            </a:r>
            <a:r>
              <a:rPr lang="en-US" altLang="ko-KR" sz="4000" dirty="0">
                <a:solidFill>
                  <a:srgbClr val="0000FF"/>
                </a:solidFill>
                <a:latin typeface="Times New Roman" pitchFamily="18" charset="0"/>
              </a:rPr>
              <a:t> </a:t>
            </a:r>
          </a:p>
        </p:txBody>
      </p:sp>
      <p:sp>
        <p:nvSpPr>
          <p:cNvPr id="57347" name="Text Box 3"/>
          <p:cNvSpPr txBox="1">
            <a:spLocks noChangeArrowheads="1"/>
          </p:cNvSpPr>
          <p:nvPr/>
        </p:nvSpPr>
        <p:spPr bwMode="auto">
          <a:xfrm>
            <a:off x="609600" y="1066800"/>
            <a:ext cx="8153400" cy="5447645"/>
          </a:xfrm>
          <a:prstGeom prst="rect">
            <a:avLst/>
          </a:prstGeom>
          <a:noFill/>
          <a:ln w="9525">
            <a:noFill/>
            <a:miter lim="800000"/>
            <a:headEnd/>
            <a:tailEnd/>
          </a:ln>
          <a:effectLst/>
        </p:spPr>
        <p:txBody>
          <a:bodyPr wrap="square">
            <a:spAutoFit/>
          </a:bodyPr>
          <a:lstStyle/>
          <a:p>
            <a:pPr algn="just">
              <a:spcBef>
                <a:spcPct val="50000"/>
              </a:spcBef>
            </a:pPr>
            <a:r>
              <a:rPr lang="en-US" altLang="ko-KR" sz="2400" b="1" i="1" dirty="0">
                <a:latin typeface="Times New Roman" pitchFamily="18" charset="0"/>
                <a:ea typeface="바탕체" pitchFamily="17" charset="-127"/>
              </a:rPr>
              <a:t>Converting weight percent to </a:t>
            </a:r>
            <a:r>
              <a:rPr lang="en-US" altLang="ko-KR" sz="2400" b="1" i="1" dirty="0" err="1">
                <a:latin typeface="Times New Roman" pitchFamily="18" charset="0"/>
                <a:ea typeface="바탕체" pitchFamily="17" charset="-127"/>
              </a:rPr>
              <a:t>molarity</a:t>
            </a:r>
            <a:endParaRPr lang="en-US" altLang="ko-KR" sz="2400" dirty="0">
              <a:latin typeface="Times New Roman" pitchFamily="18" charset="0"/>
              <a:ea typeface="바탕체" pitchFamily="17" charset="-127"/>
            </a:endParaRPr>
          </a:p>
          <a:p>
            <a:pPr algn="just">
              <a:spcBef>
                <a:spcPct val="50000"/>
              </a:spcBef>
            </a:pPr>
            <a:r>
              <a:rPr lang="en-US" altLang="ko-KR" sz="2400" dirty="0">
                <a:latin typeface="Times New Roman" pitchFamily="18" charset="0"/>
                <a:ea typeface="바탕체" pitchFamily="17" charset="-127"/>
              </a:rPr>
              <a:t>37.0 wt% </a:t>
            </a:r>
            <a:r>
              <a:rPr lang="en-US" altLang="ko-KR" sz="2400" dirty="0" err="1">
                <a:latin typeface="Times New Roman" pitchFamily="18" charset="0"/>
                <a:ea typeface="바탕체" pitchFamily="17" charset="-127"/>
              </a:rPr>
              <a:t>HCl</a:t>
            </a:r>
            <a:r>
              <a:rPr lang="en-US" altLang="ko-KR" sz="2400" dirty="0">
                <a:latin typeface="Times New Roman" pitchFamily="18" charset="0"/>
                <a:ea typeface="바탕체" pitchFamily="17" charset="-127"/>
              </a:rPr>
              <a:t>    d = 1.188 g/ml</a:t>
            </a:r>
          </a:p>
          <a:p>
            <a:pPr algn="just">
              <a:spcBef>
                <a:spcPct val="50000"/>
              </a:spcBef>
            </a:pPr>
            <a:r>
              <a:rPr lang="en-US" altLang="ko-KR" sz="2400" dirty="0">
                <a:latin typeface="Times New Roman" pitchFamily="18" charset="0"/>
                <a:ea typeface="바탕체" pitchFamily="17" charset="-127"/>
              </a:rPr>
              <a:t>1)  </a:t>
            </a:r>
            <a:r>
              <a:rPr lang="en-US" altLang="ko-KR" sz="2400" dirty="0" err="1">
                <a:latin typeface="Times New Roman" pitchFamily="18" charset="0"/>
                <a:ea typeface="바탕체" pitchFamily="17" charset="-127"/>
              </a:rPr>
              <a:t>Molarity</a:t>
            </a:r>
            <a:r>
              <a:rPr lang="en-US" altLang="ko-KR" sz="2400" dirty="0">
                <a:latin typeface="Times New Roman" pitchFamily="18" charset="0"/>
                <a:ea typeface="바탕체" pitchFamily="17" charset="-127"/>
              </a:rPr>
              <a:t> ?   2) Volume of 37.0% </a:t>
            </a:r>
            <a:r>
              <a:rPr lang="en-US" altLang="ko-KR" sz="2400" dirty="0" err="1">
                <a:latin typeface="Times New Roman" pitchFamily="18" charset="0"/>
                <a:ea typeface="바탕체" pitchFamily="17" charset="-127"/>
              </a:rPr>
              <a:t>HCl</a:t>
            </a:r>
            <a:r>
              <a:rPr lang="en-US" altLang="ko-KR" sz="2400" dirty="0">
                <a:latin typeface="Times New Roman" pitchFamily="18" charset="0"/>
                <a:ea typeface="바탕체" pitchFamily="17" charset="-127"/>
              </a:rPr>
              <a:t> to prepare </a:t>
            </a:r>
            <a:r>
              <a:rPr lang="en-US" altLang="ko-KR" sz="2400" dirty="0" smtClean="0">
                <a:latin typeface="Times New Roman" pitchFamily="18" charset="0"/>
                <a:ea typeface="바탕체" pitchFamily="17" charset="-127"/>
              </a:rPr>
              <a:t>0.1M </a:t>
            </a:r>
            <a:r>
              <a:rPr lang="en-US" altLang="ko-KR" sz="2400" dirty="0" err="1">
                <a:latin typeface="Times New Roman" pitchFamily="18" charset="0"/>
                <a:ea typeface="바탕체" pitchFamily="17" charset="-127"/>
              </a:rPr>
              <a:t>HCl</a:t>
            </a:r>
            <a:r>
              <a:rPr lang="en-US" altLang="ko-KR" sz="2400" dirty="0">
                <a:latin typeface="Times New Roman" pitchFamily="18" charset="0"/>
                <a:ea typeface="바탕체" pitchFamily="17" charset="-127"/>
              </a:rPr>
              <a:t> ?</a:t>
            </a:r>
          </a:p>
          <a:p>
            <a:pPr algn="just">
              <a:spcBef>
                <a:spcPct val="50000"/>
              </a:spcBef>
            </a:pPr>
            <a:r>
              <a:rPr lang="en-US" altLang="ko-KR" sz="2400" dirty="0">
                <a:latin typeface="Times New Roman" pitchFamily="18" charset="0"/>
                <a:ea typeface="바탕체" pitchFamily="17" charset="-127"/>
              </a:rPr>
              <a:t> </a:t>
            </a:r>
          </a:p>
          <a:p>
            <a:pPr algn="just">
              <a:spcBef>
                <a:spcPct val="50000"/>
              </a:spcBef>
            </a:pPr>
            <a:r>
              <a:rPr lang="en-US" altLang="ko-KR" sz="2400" dirty="0" err="1" smtClean="0">
                <a:latin typeface="Times New Roman" pitchFamily="18" charset="0"/>
                <a:ea typeface="바탕체" pitchFamily="17" charset="-127"/>
              </a:rPr>
              <a:t>HCl</a:t>
            </a:r>
            <a:r>
              <a:rPr lang="en-US" altLang="ko-KR" sz="2400" dirty="0" smtClean="0">
                <a:latin typeface="Times New Roman" pitchFamily="18" charset="0"/>
                <a:ea typeface="바탕체" pitchFamily="17" charset="-127"/>
              </a:rPr>
              <a:t>:  </a:t>
            </a:r>
            <a:r>
              <a:rPr lang="en-US" altLang="ko-KR" sz="2400" dirty="0">
                <a:latin typeface="Times New Roman" pitchFamily="18" charset="0"/>
                <a:ea typeface="바탕체" pitchFamily="17" charset="-127"/>
              </a:rPr>
              <a:t>36.461 g / 1000ml = 1M</a:t>
            </a:r>
          </a:p>
          <a:p>
            <a:pPr algn="just">
              <a:spcBef>
                <a:spcPct val="50000"/>
              </a:spcBef>
            </a:pPr>
            <a:r>
              <a:rPr lang="en-US" altLang="ko-KR" sz="2400" dirty="0">
                <a:latin typeface="Times New Roman" pitchFamily="18" charset="0"/>
                <a:ea typeface="바탕체" pitchFamily="17" charset="-127"/>
              </a:rPr>
              <a:t>      37.0g / {100g/(1.188g/ml)} = </a:t>
            </a:r>
            <a:r>
              <a:rPr lang="en-US" altLang="ko-KR" sz="2400" i="1" dirty="0">
                <a:latin typeface="Times New Roman" pitchFamily="18" charset="0"/>
                <a:ea typeface="바탕체" pitchFamily="17" charset="-127"/>
              </a:rPr>
              <a:t>x</a:t>
            </a:r>
            <a:r>
              <a:rPr lang="en-US" altLang="ko-KR" sz="2400" dirty="0">
                <a:latin typeface="Times New Roman" pitchFamily="18" charset="0"/>
                <a:ea typeface="바탕체" pitchFamily="17" charset="-127"/>
              </a:rPr>
              <a:t> M</a:t>
            </a:r>
          </a:p>
          <a:p>
            <a:pPr algn="just">
              <a:spcBef>
                <a:spcPct val="50000"/>
              </a:spcBef>
            </a:pPr>
            <a:r>
              <a:rPr lang="en-US" altLang="ko-KR" sz="2400" i="1" dirty="0">
                <a:latin typeface="Times New Roman" pitchFamily="18" charset="0"/>
                <a:ea typeface="바탕체" pitchFamily="17" charset="-127"/>
              </a:rPr>
              <a:t>     </a:t>
            </a:r>
            <a:r>
              <a:rPr lang="en-US" altLang="ko-KR" sz="2400" dirty="0">
                <a:latin typeface="Times New Roman" pitchFamily="18" charset="0"/>
                <a:ea typeface="바탕체" pitchFamily="17" charset="-127"/>
                <a:sym typeface="Symbol" pitchFamily="18" charset="2"/>
              </a:rPr>
              <a:t></a:t>
            </a:r>
            <a:r>
              <a:rPr lang="en-US" altLang="ko-KR" sz="2400" i="1" dirty="0">
                <a:latin typeface="Times New Roman" pitchFamily="18" charset="0"/>
                <a:ea typeface="바탕체" pitchFamily="17" charset="-127"/>
              </a:rPr>
              <a:t> x</a:t>
            </a:r>
            <a:r>
              <a:rPr lang="en-US" altLang="ko-KR" sz="2400" dirty="0">
                <a:latin typeface="Times New Roman" pitchFamily="18" charset="0"/>
                <a:ea typeface="바탕체" pitchFamily="17" charset="-127"/>
              </a:rPr>
              <a:t> = 12.0556 M  </a:t>
            </a:r>
            <a:r>
              <a:rPr lang="en-US" altLang="ko-KR" sz="2400" dirty="0">
                <a:latin typeface="Times New Roman" pitchFamily="18" charset="0"/>
                <a:ea typeface="바탕체" pitchFamily="17" charset="-127"/>
                <a:sym typeface="Symbol" pitchFamily="18" charset="2"/>
              </a:rPr>
              <a:t></a:t>
            </a:r>
            <a:r>
              <a:rPr lang="en-US" altLang="ko-KR" sz="2400" dirty="0">
                <a:latin typeface="Times New Roman" pitchFamily="18" charset="0"/>
                <a:ea typeface="바탕체" pitchFamily="17" charset="-127"/>
              </a:rPr>
              <a:t>  12.0556 N</a:t>
            </a:r>
          </a:p>
          <a:p>
            <a:pPr algn="just">
              <a:spcBef>
                <a:spcPct val="50000"/>
              </a:spcBef>
            </a:pPr>
            <a:r>
              <a:rPr lang="en-US" altLang="ko-KR" sz="2400" dirty="0">
                <a:latin typeface="Times New Roman" pitchFamily="18" charset="0"/>
                <a:ea typeface="바탕체" pitchFamily="17" charset="-127"/>
              </a:rPr>
              <a:t> </a:t>
            </a:r>
            <a:r>
              <a:rPr lang="en-US" altLang="ko-KR" sz="2400" dirty="0" smtClean="0">
                <a:latin typeface="Times New Roman" pitchFamily="18" charset="0"/>
                <a:ea typeface="바탕체" pitchFamily="17" charset="-127"/>
              </a:rPr>
              <a:t>MV </a:t>
            </a:r>
            <a:r>
              <a:rPr lang="en-US" altLang="ko-KR" sz="2400" dirty="0">
                <a:latin typeface="Times New Roman" pitchFamily="18" charset="0"/>
                <a:ea typeface="바탕체" pitchFamily="17" charset="-127"/>
              </a:rPr>
              <a:t>= </a:t>
            </a:r>
            <a:r>
              <a:rPr lang="en-US" altLang="ko-KR" sz="2400" dirty="0" smtClean="0">
                <a:latin typeface="Times New Roman" pitchFamily="18" charset="0"/>
                <a:ea typeface="바탕체" pitchFamily="17" charset="-127"/>
              </a:rPr>
              <a:t>M’V</a:t>
            </a:r>
            <a:r>
              <a:rPr lang="en-US" altLang="ko-KR" sz="2400" dirty="0">
                <a:latin typeface="Times New Roman" pitchFamily="18" charset="0"/>
                <a:ea typeface="바탕체" pitchFamily="17" charset="-127"/>
              </a:rPr>
              <a:t>’</a:t>
            </a:r>
          </a:p>
          <a:p>
            <a:pPr algn="just">
              <a:spcBef>
                <a:spcPct val="50000"/>
              </a:spcBef>
            </a:pPr>
            <a:r>
              <a:rPr lang="en-US" altLang="ko-KR" sz="2400" dirty="0">
                <a:latin typeface="Times New Roman" pitchFamily="18" charset="0"/>
                <a:ea typeface="바탕체" pitchFamily="17" charset="-127"/>
              </a:rPr>
              <a:t> 12.0556N </a:t>
            </a:r>
            <a:r>
              <a:rPr lang="en-US" altLang="ko-KR" sz="2400" dirty="0">
                <a:latin typeface="Times New Roman" pitchFamily="18" charset="0"/>
                <a:ea typeface="바탕체" pitchFamily="17" charset="-127"/>
                <a:sym typeface="Symbol" pitchFamily="18" charset="2"/>
              </a:rPr>
              <a:t></a:t>
            </a:r>
            <a:r>
              <a:rPr lang="en-US" altLang="ko-KR" sz="2400" dirty="0" err="1">
                <a:latin typeface="Times New Roman" pitchFamily="18" charset="0"/>
                <a:ea typeface="바탕체" pitchFamily="17" charset="-127"/>
              </a:rPr>
              <a:t>Vml</a:t>
            </a:r>
            <a:r>
              <a:rPr lang="en-US" altLang="ko-KR" sz="2400" dirty="0">
                <a:latin typeface="Times New Roman" pitchFamily="18" charset="0"/>
                <a:ea typeface="바탕체" pitchFamily="17" charset="-127"/>
              </a:rPr>
              <a:t> = </a:t>
            </a:r>
            <a:r>
              <a:rPr lang="en-US" altLang="ko-KR" sz="2400" dirty="0" smtClean="0">
                <a:latin typeface="Times New Roman" pitchFamily="18" charset="0"/>
                <a:ea typeface="바탕체" pitchFamily="17" charset="-127"/>
              </a:rPr>
              <a:t>0.1M </a:t>
            </a:r>
            <a:r>
              <a:rPr lang="en-US" altLang="ko-KR" sz="2400" dirty="0" smtClean="0">
                <a:latin typeface="Times New Roman" pitchFamily="18" charset="0"/>
                <a:ea typeface="바탕체" pitchFamily="17" charset="-127"/>
                <a:sym typeface="Symbol" pitchFamily="18" charset="2"/>
              </a:rPr>
              <a:t></a:t>
            </a:r>
            <a:r>
              <a:rPr lang="en-US" altLang="ko-KR" sz="2400" dirty="0" smtClean="0">
                <a:latin typeface="Times New Roman" pitchFamily="18" charset="0"/>
                <a:ea typeface="바탕체" pitchFamily="17" charset="-127"/>
              </a:rPr>
              <a:t>1000ml</a:t>
            </a:r>
            <a:endParaRPr lang="en-US" altLang="ko-KR" sz="2400" dirty="0">
              <a:latin typeface="Times New Roman" pitchFamily="18" charset="0"/>
              <a:ea typeface="바탕체" pitchFamily="17" charset="-127"/>
            </a:endParaRPr>
          </a:p>
          <a:p>
            <a:pPr algn="just">
              <a:spcBef>
                <a:spcPct val="50000"/>
              </a:spcBef>
            </a:pPr>
            <a:r>
              <a:rPr lang="en-US" altLang="ko-KR" sz="2400" dirty="0">
                <a:latin typeface="Times New Roman" pitchFamily="18" charset="0"/>
                <a:ea typeface="바탕체" pitchFamily="17" charset="-127"/>
              </a:rPr>
              <a:t> </a:t>
            </a:r>
            <a:r>
              <a:rPr lang="en-US" altLang="ko-KR" sz="2400" dirty="0">
                <a:latin typeface="Times New Roman" pitchFamily="18" charset="0"/>
                <a:ea typeface="바탕체" pitchFamily="17" charset="-127"/>
                <a:sym typeface="Symbol" pitchFamily="18" charset="2"/>
              </a:rPr>
              <a:t></a:t>
            </a:r>
            <a:r>
              <a:rPr lang="en-US" altLang="ko-KR" sz="2400" dirty="0">
                <a:latin typeface="Times New Roman" pitchFamily="18" charset="0"/>
                <a:ea typeface="바탕체" pitchFamily="17" charset="-127"/>
              </a:rPr>
              <a:t>V = 8.2949 ml </a:t>
            </a:r>
            <a:r>
              <a:rPr lang="en-US" altLang="ko-KR" sz="2400" dirty="0">
                <a:latin typeface="Times New Roman" pitchFamily="18" charset="0"/>
                <a:ea typeface="바탕체" pitchFamily="17" charset="-127"/>
                <a:sym typeface="Symbol" pitchFamily="18" charset="2"/>
              </a:rPr>
              <a:t></a:t>
            </a:r>
            <a:r>
              <a:rPr lang="en-US" altLang="ko-KR" sz="2400" dirty="0">
                <a:latin typeface="Times New Roman" pitchFamily="18" charset="0"/>
                <a:ea typeface="바탕체" pitchFamily="17" charset="-127"/>
              </a:rPr>
              <a:t> 8.3 ml</a:t>
            </a:r>
            <a:endParaRPr lang="en-US" altLang="ko-KR" sz="2400" dirty="0">
              <a:latin typeface="Times New Roman" pitchFamily="18" charset="0"/>
            </a:endParaRPr>
          </a:p>
        </p:txBody>
      </p:sp>
      <p:sp>
        <p:nvSpPr>
          <p:cNvPr id="57351" name="Rectangle 7" descr="04p82"/>
          <p:cNvSpPr>
            <a:spLocks noGrp="1" noChangeAspect="1" noChangeArrowheads="1"/>
          </p:cNvSpPr>
          <p:nvPr/>
        </p:nvSpPr>
        <p:spPr bwMode="auto">
          <a:xfrm>
            <a:off x="6172200" y="3200400"/>
            <a:ext cx="2100263" cy="1731963"/>
          </a:xfrm>
          <a:prstGeom prst="rect">
            <a:avLst/>
          </a:prstGeom>
          <a:blipFill dpi="0" rotWithShape="1">
            <a:blip r:embed="rId3" cstate="print"/>
            <a:srcRect/>
            <a:stretch>
              <a:fillRect b="-18"/>
            </a:stretch>
          </a:blipFill>
          <a:ln w="9525">
            <a:noFill/>
            <a:miter lim="800000"/>
            <a:headEnd/>
            <a:tailEnd/>
          </a:ln>
          <a:effectLst/>
        </p:spPr>
        <p:txBody>
          <a:bodyPr/>
          <a:lstStyle/>
          <a:p>
            <a:endParaRPr lang="en-US"/>
          </a:p>
        </p:txBody>
      </p:sp>
      <p:sp>
        <p:nvSpPr>
          <p:cNvPr id="5" name="Slide Number Placeholder 4"/>
          <p:cNvSpPr>
            <a:spLocks noGrp="1"/>
          </p:cNvSpPr>
          <p:nvPr>
            <p:ph type="sldNum" sz="quarter" idx="12"/>
          </p:nvPr>
        </p:nvSpPr>
        <p:spPr/>
        <p:txBody>
          <a:bodyPr/>
          <a:lstStyle/>
          <a:p>
            <a:fld id="{B980AA17-9AAD-4CAE-A59E-97155A547452}"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hidden="1"/>
          <p:cNvSpPr>
            <a:spLocks noGrp="1" noChangeArrowheads="1"/>
          </p:cNvSpPr>
          <p:nvPr>
            <p:ph type="title"/>
          </p:nvPr>
        </p:nvSpPr>
        <p:spPr/>
        <p:txBody>
          <a:bodyPr/>
          <a:lstStyle/>
          <a:p>
            <a:endParaRPr lang="en-US"/>
          </a:p>
        </p:txBody>
      </p:sp>
      <p:sp>
        <p:nvSpPr>
          <p:cNvPr id="108547" name="Rectangle 3" descr="0401"/>
          <p:cNvSpPr>
            <a:spLocks noGrp="1" noChangeAspect="1" noChangeArrowheads="1"/>
          </p:cNvSpPr>
          <p:nvPr/>
        </p:nvSpPr>
        <p:spPr bwMode="auto">
          <a:xfrm>
            <a:off x="596900" y="0"/>
            <a:ext cx="8089900" cy="6848475"/>
          </a:xfrm>
          <a:prstGeom prst="rect">
            <a:avLst/>
          </a:prstGeom>
          <a:blipFill dpi="0" rotWithShape="1">
            <a:blip r:embed="rId2" cstate="print"/>
            <a:srcRect/>
            <a:stretch>
              <a:fillRect r="-7"/>
            </a:stretch>
          </a:blipFill>
          <a:ln w="9525">
            <a:noFill/>
            <a:miter lim="800000"/>
            <a:headEnd/>
            <a:tailEnd/>
          </a:ln>
          <a:effectLst/>
        </p:spPr>
        <p:txBody>
          <a:bodyPr/>
          <a:lstStyle/>
          <a:p>
            <a:endParaRPr lang="en-US"/>
          </a:p>
        </p:txBody>
      </p:sp>
      <p:sp>
        <p:nvSpPr>
          <p:cNvPr id="4" name="Slide Number Placeholder 3"/>
          <p:cNvSpPr>
            <a:spLocks noGrp="1"/>
          </p:cNvSpPr>
          <p:nvPr>
            <p:ph type="sldNum" sz="quarter" idx="12"/>
          </p:nvPr>
        </p:nvSpPr>
        <p:spPr/>
        <p:txBody>
          <a:bodyPr/>
          <a:lstStyle/>
          <a:p>
            <a:fld id="{B980AA17-9AAD-4CAE-A59E-97155A547452}"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524000" y="457200"/>
            <a:ext cx="5257800" cy="6247864"/>
          </a:xfrm>
          <a:prstGeom prst="rect">
            <a:avLst/>
          </a:prstGeom>
          <a:noFill/>
          <a:ln w="9525">
            <a:noFill/>
            <a:miter lim="800000"/>
            <a:headEnd/>
            <a:tailEnd/>
          </a:ln>
          <a:effectLst/>
        </p:spPr>
        <p:txBody>
          <a:bodyPr wrap="square">
            <a:spAutoFit/>
          </a:bodyPr>
          <a:lstStyle/>
          <a:p>
            <a:pPr algn="just">
              <a:spcBef>
                <a:spcPct val="50000"/>
              </a:spcBef>
            </a:pPr>
            <a:r>
              <a:rPr lang="en-US" altLang="ko-KR" sz="2400" b="1" dirty="0">
                <a:latin typeface="Times New Roman" pitchFamily="18" charset="0"/>
                <a:ea typeface="바탕체" pitchFamily="17" charset="-127"/>
              </a:rPr>
              <a:t>  </a:t>
            </a:r>
            <a:r>
              <a:rPr lang="en-US" altLang="ko-KR" sz="4000" b="1" dirty="0">
                <a:solidFill>
                  <a:srgbClr val="0000FF"/>
                </a:solidFill>
                <a:latin typeface="Times New Roman" pitchFamily="18" charset="0"/>
                <a:ea typeface="바탕체" pitchFamily="17" charset="-127"/>
              </a:rPr>
              <a:t>Parts per million   </a:t>
            </a:r>
            <a:endParaRPr lang="en-US" altLang="ko-KR" sz="4000" dirty="0">
              <a:solidFill>
                <a:srgbClr val="0000FF"/>
              </a:solidFill>
              <a:latin typeface="Times New Roman" pitchFamily="18" charset="0"/>
              <a:ea typeface="바탕체" pitchFamily="17" charset="-127"/>
            </a:endParaRPr>
          </a:p>
          <a:p>
            <a:pPr algn="just">
              <a:spcBef>
                <a:spcPct val="50000"/>
              </a:spcBef>
            </a:pPr>
            <a:r>
              <a:rPr lang="en-US" altLang="ko-KR" sz="2400" b="1" dirty="0">
                <a:latin typeface="Times New Roman" pitchFamily="18" charset="0"/>
                <a:ea typeface="바탕체" pitchFamily="17" charset="-127"/>
              </a:rPr>
              <a:t>    </a:t>
            </a:r>
            <a:endParaRPr lang="en-US" altLang="ko-KR" sz="2400" b="1" dirty="0" smtClean="0">
              <a:latin typeface="Times New Roman" pitchFamily="18" charset="0"/>
              <a:ea typeface="바탕체" pitchFamily="17" charset="-127"/>
            </a:endParaRPr>
          </a:p>
          <a:p>
            <a:pPr algn="just">
              <a:spcBef>
                <a:spcPct val="50000"/>
              </a:spcBef>
            </a:pPr>
            <a:r>
              <a:rPr lang="en-US" altLang="ko-KR" sz="2400" b="1" dirty="0" smtClean="0">
                <a:latin typeface="Times New Roman" pitchFamily="18" charset="0"/>
                <a:ea typeface="바탕체" pitchFamily="17" charset="-127"/>
              </a:rPr>
              <a:t> </a:t>
            </a:r>
            <a:r>
              <a:rPr lang="en-US" altLang="ko-KR" sz="2400" b="1" dirty="0" err="1">
                <a:latin typeface="Times New Roman" pitchFamily="18" charset="0"/>
                <a:ea typeface="바탕체" pitchFamily="17" charset="-127"/>
              </a:rPr>
              <a:t>ppm</a:t>
            </a:r>
            <a:r>
              <a:rPr lang="en-US" altLang="ko-KR" sz="2400" b="1" dirty="0">
                <a:latin typeface="Times New Roman" pitchFamily="18" charset="0"/>
                <a:ea typeface="바탕체" pitchFamily="17" charset="-127"/>
              </a:rPr>
              <a:t> = (g/g) </a:t>
            </a:r>
            <a:r>
              <a:rPr lang="en-US" altLang="ko-KR" sz="2400" b="1" dirty="0">
                <a:latin typeface="Times New Roman" pitchFamily="18" charset="0"/>
                <a:ea typeface="바탕체" pitchFamily="17" charset="-127"/>
                <a:sym typeface="Symbol" pitchFamily="18" charset="2"/>
              </a:rPr>
              <a:t></a:t>
            </a:r>
            <a:r>
              <a:rPr lang="en-US" altLang="ko-KR" sz="2400" b="1" dirty="0">
                <a:latin typeface="Times New Roman" pitchFamily="18" charset="0"/>
                <a:ea typeface="바탕체" pitchFamily="17" charset="-127"/>
              </a:rPr>
              <a:t>10</a:t>
            </a:r>
            <a:r>
              <a:rPr lang="en-US" altLang="ko-KR" sz="2400" b="1" baseline="30000" dirty="0">
                <a:latin typeface="Times New Roman" pitchFamily="18" charset="0"/>
                <a:ea typeface="바탕체" pitchFamily="17" charset="-127"/>
              </a:rPr>
              <a:t>6 </a:t>
            </a:r>
            <a:r>
              <a:rPr lang="en-US" altLang="ko-KR" sz="2400" b="1" dirty="0">
                <a:latin typeface="Times New Roman" pitchFamily="18" charset="0"/>
                <a:ea typeface="바탕체" pitchFamily="17" charset="-127"/>
              </a:rPr>
              <a:t>= mg/kg = </a:t>
            </a:r>
            <a:r>
              <a:rPr lang="en-US" altLang="ko-KR" sz="2400" b="1" dirty="0">
                <a:latin typeface="Times New Roman" pitchFamily="18" charset="0"/>
                <a:ea typeface="바탕체" pitchFamily="17" charset="-127"/>
                <a:sym typeface="Symbol" pitchFamily="18" charset="2"/>
              </a:rPr>
              <a:t></a:t>
            </a:r>
            <a:r>
              <a:rPr lang="en-US" altLang="ko-KR" sz="2400" b="1" dirty="0">
                <a:latin typeface="Times New Roman" pitchFamily="18" charset="0"/>
                <a:ea typeface="바탕체" pitchFamily="17" charset="-127"/>
              </a:rPr>
              <a:t>g/g</a:t>
            </a:r>
            <a:endParaRPr lang="en-US" altLang="ko-KR" sz="2400" dirty="0">
              <a:latin typeface="Times New Roman" pitchFamily="18" charset="0"/>
              <a:ea typeface="바탕체" pitchFamily="17" charset="-127"/>
            </a:endParaRPr>
          </a:p>
          <a:p>
            <a:pPr algn="just">
              <a:spcBef>
                <a:spcPct val="50000"/>
              </a:spcBef>
            </a:pPr>
            <a:r>
              <a:rPr lang="en-US" altLang="ko-KR" sz="2400" b="1" dirty="0">
                <a:latin typeface="Times New Roman" pitchFamily="18" charset="0"/>
                <a:ea typeface="바탕체" pitchFamily="17" charset="-127"/>
              </a:rPr>
              <a:t>     </a:t>
            </a:r>
            <a:r>
              <a:rPr lang="en-US" altLang="ko-KR" sz="2400" b="1" dirty="0" err="1">
                <a:latin typeface="Times New Roman" pitchFamily="18" charset="0"/>
                <a:ea typeface="바탕체" pitchFamily="17" charset="-127"/>
              </a:rPr>
              <a:t>ppm</a:t>
            </a:r>
            <a:r>
              <a:rPr lang="en-US" altLang="ko-KR" sz="2400" b="1" dirty="0">
                <a:latin typeface="Times New Roman" pitchFamily="18" charset="0"/>
                <a:ea typeface="바탕체" pitchFamily="17" charset="-127"/>
              </a:rPr>
              <a:t> (wt/v) = mg/L = </a:t>
            </a:r>
            <a:r>
              <a:rPr lang="en-US" altLang="ko-KR" sz="2400" b="1" dirty="0">
                <a:latin typeface="Times New Roman" pitchFamily="18" charset="0"/>
                <a:ea typeface="바탕체" pitchFamily="17" charset="-127"/>
                <a:sym typeface="Symbol" pitchFamily="18" charset="2"/>
              </a:rPr>
              <a:t></a:t>
            </a:r>
            <a:r>
              <a:rPr lang="en-US" altLang="ko-KR" sz="2400" b="1" dirty="0">
                <a:latin typeface="Times New Roman" pitchFamily="18" charset="0"/>
                <a:ea typeface="바탕체" pitchFamily="17" charset="-127"/>
              </a:rPr>
              <a:t>g/</a:t>
            </a:r>
            <a:r>
              <a:rPr lang="en-US" altLang="ko-KR" sz="2400" b="1" dirty="0" err="1">
                <a:latin typeface="Times New Roman" pitchFamily="18" charset="0"/>
                <a:ea typeface="바탕체" pitchFamily="17" charset="-127"/>
              </a:rPr>
              <a:t>mL</a:t>
            </a:r>
            <a:endParaRPr lang="en-US" altLang="ko-KR" sz="2400" dirty="0">
              <a:latin typeface="Times New Roman" pitchFamily="18" charset="0"/>
              <a:ea typeface="바탕체" pitchFamily="17" charset="-127"/>
            </a:endParaRPr>
          </a:p>
          <a:p>
            <a:pPr algn="just">
              <a:spcBef>
                <a:spcPct val="50000"/>
              </a:spcBef>
            </a:pPr>
            <a:endParaRPr lang="en-US" altLang="ko-KR" sz="2400" b="1" dirty="0">
              <a:latin typeface="Times New Roman" pitchFamily="18" charset="0"/>
              <a:ea typeface="바탕체" pitchFamily="17" charset="-127"/>
            </a:endParaRPr>
          </a:p>
          <a:p>
            <a:pPr algn="just">
              <a:spcBef>
                <a:spcPct val="50000"/>
              </a:spcBef>
            </a:pPr>
            <a:r>
              <a:rPr lang="en-US" altLang="ko-KR" sz="2400" b="1" dirty="0">
                <a:latin typeface="Times New Roman" pitchFamily="18" charset="0"/>
                <a:ea typeface="바탕체" pitchFamily="17" charset="-127"/>
              </a:rPr>
              <a:t>  </a:t>
            </a:r>
            <a:r>
              <a:rPr lang="en-US" altLang="ko-KR" sz="2400" b="1" dirty="0">
                <a:solidFill>
                  <a:srgbClr val="0000FF"/>
                </a:solidFill>
                <a:latin typeface="Times New Roman" pitchFamily="18" charset="0"/>
                <a:ea typeface="바탕체" pitchFamily="17" charset="-127"/>
              </a:rPr>
              <a:t>Parts per billion</a:t>
            </a:r>
            <a:endParaRPr lang="en-US" altLang="ko-KR" sz="2400" dirty="0">
              <a:solidFill>
                <a:srgbClr val="0000FF"/>
              </a:solidFill>
              <a:latin typeface="Times New Roman" pitchFamily="18" charset="0"/>
              <a:ea typeface="바탕체" pitchFamily="17" charset="-127"/>
            </a:endParaRPr>
          </a:p>
          <a:p>
            <a:pPr algn="just">
              <a:spcBef>
                <a:spcPct val="50000"/>
              </a:spcBef>
            </a:pPr>
            <a:r>
              <a:rPr lang="en-US" altLang="ko-KR" sz="2400" b="1" dirty="0">
                <a:latin typeface="Times New Roman" pitchFamily="18" charset="0"/>
                <a:ea typeface="바탕체" pitchFamily="17" charset="-127"/>
              </a:rPr>
              <a:t>     ppb = (g/g) </a:t>
            </a:r>
            <a:r>
              <a:rPr lang="en-US" altLang="ko-KR" sz="2400" b="1" dirty="0">
                <a:latin typeface="Times New Roman" pitchFamily="18" charset="0"/>
                <a:ea typeface="바탕체" pitchFamily="17" charset="-127"/>
                <a:sym typeface="Symbol" pitchFamily="18" charset="2"/>
              </a:rPr>
              <a:t></a:t>
            </a:r>
            <a:r>
              <a:rPr lang="en-US" altLang="ko-KR" sz="2400" b="1" dirty="0">
                <a:latin typeface="Times New Roman" pitchFamily="18" charset="0"/>
                <a:ea typeface="바탕체" pitchFamily="17" charset="-127"/>
              </a:rPr>
              <a:t>10</a:t>
            </a:r>
            <a:r>
              <a:rPr lang="en-US" altLang="ko-KR" sz="2400" b="1" baseline="30000" dirty="0">
                <a:latin typeface="Times New Roman" pitchFamily="18" charset="0"/>
                <a:ea typeface="바탕체" pitchFamily="17" charset="-127"/>
              </a:rPr>
              <a:t>9   </a:t>
            </a:r>
            <a:r>
              <a:rPr lang="en-US" altLang="ko-KR" sz="2400" b="1" dirty="0">
                <a:latin typeface="Times New Roman" pitchFamily="18" charset="0"/>
                <a:ea typeface="바탕체" pitchFamily="17" charset="-127"/>
              </a:rPr>
              <a:t>= </a:t>
            </a:r>
            <a:r>
              <a:rPr lang="en-US" altLang="ko-KR" sz="2400" b="1" dirty="0">
                <a:latin typeface="Times New Roman" pitchFamily="18" charset="0"/>
                <a:ea typeface="바탕체" pitchFamily="17" charset="-127"/>
                <a:sym typeface="Symbol" pitchFamily="18" charset="2"/>
              </a:rPr>
              <a:t></a:t>
            </a:r>
            <a:r>
              <a:rPr lang="en-US" altLang="ko-KR" sz="2400" b="1" dirty="0">
                <a:latin typeface="Times New Roman" pitchFamily="18" charset="0"/>
                <a:ea typeface="바탕체" pitchFamily="17" charset="-127"/>
              </a:rPr>
              <a:t>g/L</a:t>
            </a:r>
            <a:endParaRPr lang="en-US" altLang="ko-KR" sz="2400" dirty="0">
              <a:latin typeface="Times New Roman" pitchFamily="18" charset="0"/>
              <a:ea typeface="바탕체" pitchFamily="17" charset="-127"/>
            </a:endParaRPr>
          </a:p>
          <a:p>
            <a:pPr algn="just">
              <a:spcBef>
                <a:spcPct val="50000"/>
              </a:spcBef>
            </a:pPr>
            <a:endParaRPr lang="en-US" altLang="ko-KR" sz="2400" b="1" dirty="0">
              <a:latin typeface="Times New Roman" pitchFamily="18" charset="0"/>
              <a:ea typeface="바탕체" pitchFamily="17" charset="-127"/>
            </a:endParaRPr>
          </a:p>
          <a:p>
            <a:pPr algn="just">
              <a:spcBef>
                <a:spcPct val="50000"/>
              </a:spcBef>
            </a:pPr>
            <a:r>
              <a:rPr lang="en-US" altLang="ko-KR" sz="2400" b="1" dirty="0">
                <a:latin typeface="Times New Roman" pitchFamily="18" charset="0"/>
                <a:ea typeface="바탕체" pitchFamily="17" charset="-127"/>
              </a:rPr>
              <a:t>  </a:t>
            </a:r>
            <a:r>
              <a:rPr lang="en-US" altLang="ko-KR" sz="2400" b="1" dirty="0">
                <a:solidFill>
                  <a:srgbClr val="0000FF"/>
                </a:solidFill>
                <a:latin typeface="Times New Roman" pitchFamily="18" charset="0"/>
                <a:ea typeface="바탕체" pitchFamily="17" charset="-127"/>
              </a:rPr>
              <a:t>Parts per thousand</a:t>
            </a:r>
            <a:endParaRPr lang="en-US" altLang="ko-KR" sz="2400" dirty="0">
              <a:solidFill>
                <a:srgbClr val="0000FF"/>
              </a:solidFill>
              <a:latin typeface="Times New Roman" pitchFamily="18" charset="0"/>
              <a:ea typeface="바탕체" pitchFamily="17" charset="-127"/>
            </a:endParaRPr>
          </a:p>
          <a:p>
            <a:pPr algn="just">
              <a:spcBef>
                <a:spcPct val="50000"/>
              </a:spcBef>
            </a:pPr>
            <a:r>
              <a:rPr lang="en-US" altLang="ko-KR" sz="2400" b="1" dirty="0">
                <a:latin typeface="Times New Roman" pitchFamily="18" charset="0"/>
                <a:ea typeface="바탕체" pitchFamily="17" charset="-127"/>
              </a:rPr>
              <a:t>     </a:t>
            </a:r>
            <a:r>
              <a:rPr lang="en-US" altLang="ko-KR" sz="2400" b="1" dirty="0" err="1">
                <a:latin typeface="Times New Roman" pitchFamily="18" charset="0"/>
                <a:ea typeface="바탕체" pitchFamily="17" charset="-127"/>
              </a:rPr>
              <a:t>ppt</a:t>
            </a:r>
            <a:r>
              <a:rPr lang="en-US" altLang="ko-KR" sz="2400" b="1" dirty="0">
                <a:latin typeface="Times New Roman" pitchFamily="18" charset="0"/>
                <a:ea typeface="바탕체" pitchFamily="17" charset="-127"/>
              </a:rPr>
              <a:t> = (g/g) </a:t>
            </a:r>
            <a:r>
              <a:rPr lang="en-US" altLang="ko-KR" sz="2400" b="1" dirty="0">
                <a:latin typeface="Times New Roman" pitchFamily="18" charset="0"/>
                <a:ea typeface="바탕체" pitchFamily="17" charset="-127"/>
                <a:sym typeface="Symbol" pitchFamily="18" charset="2"/>
              </a:rPr>
              <a:t></a:t>
            </a:r>
            <a:r>
              <a:rPr lang="en-US" altLang="ko-KR" sz="2400" b="1" dirty="0">
                <a:latin typeface="Times New Roman" pitchFamily="18" charset="0"/>
                <a:ea typeface="바탕체" pitchFamily="17" charset="-127"/>
              </a:rPr>
              <a:t>10</a:t>
            </a:r>
            <a:r>
              <a:rPr lang="en-US" altLang="ko-KR" sz="2400" b="1" baseline="30000" dirty="0">
                <a:latin typeface="Times New Roman" pitchFamily="18" charset="0"/>
                <a:ea typeface="바탕체" pitchFamily="17" charset="-127"/>
              </a:rPr>
              <a:t>3</a:t>
            </a:r>
            <a:endParaRPr lang="en-US" altLang="ko-KR" sz="2400" dirty="0">
              <a:latin typeface="Times New Roman" pitchFamily="18" charset="0"/>
              <a:ea typeface="바탕체" pitchFamily="17" charset="-127"/>
            </a:endParaRPr>
          </a:p>
          <a:p>
            <a:pPr>
              <a:spcBef>
                <a:spcPct val="50000"/>
              </a:spcBef>
            </a:pPr>
            <a:endParaRPr lang="en-US" altLang="ko-KR" sz="2400" dirty="0">
              <a:latin typeface="Times New Roman" pitchFamily="18" charset="0"/>
            </a:endParaRPr>
          </a:p>
        </p:txBody>
      </p:sp>
      <p:sp>
        <p:nvSpPr>
          <p:cNvPr id="3" name="Slide Number Placeholder 2"/>
          <p:cNvSpPr>
            <a:spLocks noGrp="1"/>
          </p:cNvSpPr>
          <p:nvPr>
            <p:ph type="sldNum" sz="quarter" idx="12"/>
          </p:nvPr>
        </p:nvSpPr>
        <p:spPr/>
        <p:txBody>
          <a:bodyPr/>
          <a:lstStyle/>
          <a:p>
            <a:fld id="{B980AA17-9AAD-4CAE-A59E-97155A547452}"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685800" y="-76200"/>
            <a:ext cx="7391400" cy="1077218"/>
          </a:xfrm>
          <a:prstGeom prst="rect">
            <a:avLst/>
          </a:prstGeom>
          <a:noFill/>
          <a:ln w="9525">
            <a:noFill/>
            <a:miter lim="800000"/>
            <a:headEnd/>
            <a:tailEnd/>
          </a:ln>
          <a:effectLst/>
        </p:spPr>
        <p:txBody>
          <a:bodyPr>
            <a:spAutoFit/>
          </a:bodyPr>
          <a:lstStyle/>
          <a:p>
            <a:pPr algn="just">
              <a:spcBef>
                <a:spcPct val="50000"/>
              </a:spcBef>
            </a:pPr>
            <a:r>
              <a:rPr lang="en-US" altLang="ko-KR" b="1" dirty="0">
                <a:latin typeface="Times New Roman" pitchFamily="18" charset="0"/>
                <a:cs typeface="Times New Roman" pitchFamily="18" charset="0"/>
              </a:rPr>
              <a:t>  </a:t>
            </a:r>
            <a:r>
              <a:rPr lang="en-US" altLang="ko-KR" sz="4000" b="1" dirty="0" err="1">
                <a:solidFill>
                  <a:srgbClr val="0000FF"/>
                </a:solidFill>
                <a:latin typeface="Times New Roman" pitchFamily="18" charset="0"/>
                <a:ea typeface="바탕체" pitchFamily="17" charset="-127"/>
              </a:rPr>
              <a:t>Osmolarity</a:t>
            </a:r>
            <a:r>
              <a:rPr lang="en-US" altLang="ko-KR" sz="4000" b="1" dirty="0">
                <a:solidFill>
                  <a:srgbClr val="0000FF"/>
                </a:solidFill>
                <a:latin typeface="Times New Roman" pitchFamily="18" charset="0"/>
                <a:ea typeface="바탕체" pitchFamily="17" charset="-127"/>
              </a:rPr>
              <a:t>  </a:t>
            </a:r>
            <a:r>
              <a:rPr lang="en-US" altLang="ko-KR" sz="4000" b="1" dirty="0">
                <a:latin typeface="Times New Roman" pitchFamily="18" charset="0"/>
                <a:ea typeface="바탕체" pitchFamily="17" charset="-127"/>
              </a:rPr>
              <a:t/>
            </a:r>
            <a:br>
              <a:rPr lang="en-US" altLang="ko-KR" sz="4000" b="1" dirty="0">
                <a:latin typeface="Times New Roman" pitchFamily="18" charset="0"/>
                <a:ea typeface="바탕체" pitchFamily="17" charset="-127"/>
              </a:rPr>
            </a:br>
            <a:r>
              <a:rPr lang="en-US" altLang="ko-KR" sz="2400" b="1" dirty="0">
                <a:latin typeface="Times New Roman" pitchFamily="18" charset="0"/>
                <a:ea typeface="바탕체" pitchFamily="17" charset="-127"/>
              </a:rPr>
              <a:t>   </a:t>
            </a:r>
            <a:r>
              <a:rPr lang="en-US" altLang="ko-KR" sz="2400" b="1" dirty="0" smtClean="0">
                <a:latin typeface="Times New Roman" pitchFamily="18" charset="0"/>
                <a:ea typeface="바탕체" pitchFamily="17" charset="-127"/>
              </a:rPr>
              <a:t>  </a:t>
            </a:r>
            <a:r>
              <a:rPr lang="en-US" altLang="ko-KR" sz="2400" b="1" dirty="0" err="1">
                <a:latin typeface="Times New Roman" pitchFamily="18" charset="0"/>
                <a:ea typeface="바탕체" pitchFamily="17" charset="-127"/>
              </a:rPr>
              <a:t>Osm</a:t>
            </a:r>
            <a:r>
              <a:rPr lang="en-US" altLang="ko-KR" sz="2400" b="1" dirty="0">
                <a:latin typeface="Times New Roman" pitchFamily="18" charset="0"/>
                <a:ea typeface="바탕체" pitchFamily="17" charset="-127"/>
              </a:rPr>
              <a:t> = (moles of particles) / (liters of </a:t>
            </a:r>
            <a:r>
              <a:rPr lang="en-US" altLang="ko-KR" sz="2400" b="1" dirty="0" err="1">
                <a:latin typeface="Times New Roman" pitchFamily="18" charset="0"/>
                <a:ea typeface="바탕체" pitchFamily="17" charset="-127"/>
              </a:rPr>
              <a:t>soln</a:t>
            </a:r>
            <a:r>
              <a:rPr lang="en-US" altLang="ko-KR" sz="2400" b="1" dirty="0">
                <a:latin typeface="Times New Roman" pitchFamily="18" charset="0"/>
                <a:ea typeface="바탕체" pitchFamily="17" charset="-127"/>
              </a:rPr>
              <a:t>)</a:t>
            </a:r>
            <a:endParaRPr lang="en-US" altLang="ko-KR" sz="2400" dirty="0">
              <a:latin typeface="Times New Roman" pitchFamily="18" charset="0"/>
            </a:endParaRPr>
          </a:p>
        </p:txBody>
      </p:sp>
      <p:sp>
        <p:nvSpPr>
          <p:cNvPr id="61443" name="Text Box 3"/>
          <p:cNvSpPr txBox="1">
            <a:spLocks noChangeArrowheads="1"/>
          </p:cNvSpPr>
          <p:nvPr/>
        </p:nvSpPr>
        <p:spPr bwMode="auto">
          <a:xfrm>
            <a:off x="762000" y="838200"/>
            <a:ext cx="7620000" cy="6001643"/>
          </a:xfrm>
          <a:prstGeom prst="rect">
            <a:avLst/>
          </a:prstGeom>
          <a:noFill/>
          <a:ln w="9525">
            <a:noFill/>
            <a:miter lim="800000"/>
            <a:headEnd/>
            <a:tailEnd/>
          </a:ln>
          <a:effectLst/>
        </p:spPr>
        <p:txBody>
          <a:bodyPr wrap="square">
            <a:spAutoFit/>
          </a:bodyPr>
          <a:lstStyle/>
          <a:p>
            <a:pPr algn="just">
              <a:spcBef>
                <a:spcPct val="50000"/>
              </a:spcBef>
            </a:pPr>
            <a:r>
              <a:rPr lang="en-US" altLang="ko-KR" sz="2400" b="1" i="1" dirty="0" smtClean="0">
                <a:latin typeface="Times New Roman" pitchFamily="18" charset="0"/>
                <a:ea typeface="바탕체" pitchFamily="17" charset="-127"/>
              </a:rPr>
              <a:t>Example  </a:t>
            </a:r>
            <a:endParaRPr lang="en-US" altLang="ko-KR" sz="2400" dirty="0">
              <a:latin typeface="Times New Roman" pitchFamily="18" charset="0"/>
              <a:ea typeface="바탕체" pitchFamily="17" charset="-127"/>
            </a:endParaRPr>
          </a:p>
          <a:p>
            <a:pPr algn="just">
              <a:spcBef>
                <a:spcPct val="50000"/>
              </a:spcBef>
            </a:pPr>
            <a:r>
              <a:rPr lang="en-US" altLang="ko-KR" sz="2400" dirty="0">
                <a:latin typeface="Times New Roman" pitchFamily="18" charset="0"/>
                <a:ea typeface="바탕체" pitchFamily="17" charset="-127"/>
              </a:rPr>
              <a:t>5%(wt/v) Dextrose </a:t>
            </a:r>
            <a:r>
              <a:rPr lang="en-US" altLang="ko-KR" sz="2400" dirty="0" err="1">
                <a:latin typeface="Times New Roman" pitchFamily="18" charset="0"/>
                <a:ea typeface="바탕체" pitchFamily="17" charset="-127"/>
              </a:rPr>
              <a:t>injectable</a:t>
            </a:r>
            <a:r>
              <a:rPr lang="en-US" altLang="ko-KR" sz="2400" dirty="0">
                <a:latin typeface="Times New Roman" pitchFamily="18" charset="0"/>
                <a:ea typeface="바탕체" pitchFamily="17" charset="-127"/>
              </a:rPr>
              <a:t> fluid</a:t>
            </a:r>
          </a:p>
          <a:p>
            <a:pPr algn="just">
              <a:spcBef>
                <a:spcPct val="50000"/>
              </a:spcBef>
            </a:pPr>
            <a:r>
              <a:rPr lang="en-US" altLang="ko-KR" sz="2400" dirty="0">
                <a:latin typeface="Times New Roman" pitchFamily="18" charset="0"/>
                <a:ea typeface="바탕체" pitchFamily="17" charset="-127"/>
              </a:rPr>
              <a:t>C</a:t>
            </a:r>
            <a:r>
              <a:rPr lang="en-US" altLang="ko-KR" sz="2400" baseline="-30000" dirty="0">
                <a:latin typeface="Times New Roman" pitchFamily="18" charset="0"/>
                <a:ea typeface="바탕체" pitchFamily="17" charset="-127"/>
              </a:rPr>
              <a:t>6</a:t>
            </a:r>
            <a:r>
              <a:rPr lang="en-US" altLang="ko-KR" sz="2400" dirty="0">
                <a:latin typeface="Times New Roman" pitchFamily="18" charset="0"/>
                <a:ea typeface="바탕체" pitchFamily="17" charset="-127"/>
              </a:rPr>
              <a:t>H</a:t>
            </a:r>
            <a:r>
              <a:rPr lang="en-US" altLang="ko-KR" sz="2400" baseline="-30000" dirty="0">
                <a:latin typeface="Times New Roman" pitchFamily="18" charset="0"/>
                <a:ea typeface="바탕체" pitchFamily="17" charset="-127"/>
              </a:rPr>
              <a:t>12</a:t>
            </a:r>
            <a:r>
              <a:rPr lang="en-US" altLang="ko-KR" sz="2400" dirty="0">
                <a:latin typeface="Times New Roman" pitchFamily="18" charset="0"/>
                <a:ea typeface="바탕체" pitchFamily="17" charset="-127"/>
              </a:rPr>
              <a:t>O</a:t>
            </a:r>
            <a:r>
              <a:rPr lang="en-US" altLang="ko-KR" sz="2400" baseline="-30000" dirty="0">
                <a:latin typeface="Times New Roman" pitchFamily="18" charset="0"/>
                <a:ea typeface="바탕체" pitchFamily="17" charset="-127"/>
              </a:rPr>
              <a:t>6</a:t>
            </a:r>
            <a:r>
              <a:rPr lang="en-US" altLang="ko-KR" sz="2400" dirty="0">
                <a:latin typeface="Times New Roman" pitchFamily="18" charset="0"/>
                <a:ea typeface="바탕체" pitchFamily="17" charset="-127"/>
              </a:rPr>
              <a:t> </a:t>
            </a:r>
            <a:r>
              <a:rPr lang="en-US" altLang="ko-KR" sz="2400" dirty="0">
                <a:latin typeface="Times New Roman" pitchFamily="18" charset="0"/>
                <a:ea typeface="바탕체" pitchFamily="17" charset="-127"/>
                <a:sym typeface="Symbol" pitchFamily="18" charset="2"/>
              </a:rPr>
              <a:t></a:t>
            </a:r>
            <a:r>
              <a:rPr lang="en-US" altLang="ko-KR" sz="2400" dirty="0">
                <a:latin typeface="Times New Roman" pitchFamily="18" charset="0"/>
                <a:ea typeface="바탕체" pitchFamily="17" charset="-127"/>
              </a:rPr>
              <a:t> C</a:t>
            </a:r>
            <a:r>
              <a:rPr lang="en-US" altLang="ko-KR" sz="2400" baseline="-30000" dirty="0">
                <a:latin typeface="Times New Roman" pitchFamily="18" charset="0"/>
                <a:ea typeface="바탕체" pitchFamily="17" charset="-127"/>
              </a:rPr>
              <a:t>6</a:t>
            </a:r>
            <a:r>
              <a:rPr lang="en-US" altLang="ko-KR" sz="2400" dirty="0">
                <a:latin typeface="Times New Roman" pitchFamily="18" charset="0"/>
                <a:ea typeface="바탕체" pitchFamily="17" charset="-127"/>
              </a:rPr>
              <a:t>H</a:t>
            </a:r>
            <a:r>
              <a:rPr lang="en-US" altLang="ko-KR" sz="2400" baseline="-30000" dirty="0">
                <a:latin typeface="Times New Roman" pitchFamily="18" charset="0"/>
                <a:ea typeface="바탕체" pitchFamily="17" charset="-127"/>
              </a:rPr>
              <a:t>12</a:t>
            </a:r>
            <a:r>
              <a:rPr lang="en-US" altLang="ko-KR" sz="2400" dirty="0">
                <a:latin typeface="Times New Roman" pitchFamily="18" charset="0"/>
                <a:ea typeface="바탕체" pitchFamily="17" charset="-127"/>
              </a:rPr>
              <a:t>O</a:t>
            </a:r>
            <a:r>
              <a:rPr lang="en-US" altLang="ko-KR" sz="2400" baseline="-30000" dirty="0">
                <a:latin typeface="Times New Roman" pitchFamily="18" charset="0"/>
                <a:ea typeface="바탕체" pitchFamily="17" charset="-127"/>
              </a:rPr>
              <a:t>6</a:t>
            </a:r>
            <a:endParaRPr lang="en-US" altLang="ko-KR" sz="2400" dirty="0">
              <a:latin typeface="Times New Roman" pitchFamily="18" charset="0"/>
              <a:ea typeface="바탕체" pitchFamily="17" charset="-127"/>
            </a:endParaRPr>
          </a:p>
          <a:p>
            <a:pPr algn="just">
              <a:spcBef>
                <a:spcPct val="50000"/>
              </a:spcBef>
            </a:pPr>
            <a:r>
              <a:rPr lang="en-US" altLang="ko-KR" sz="2400" dirty="0">
                <a:latin typeface="Times New Roman" pitchFamily="18" charset="0"/>
                <a:ea typeface="바탕체" pitchFamily="17" charset="-127"/>
              </a:rPr>
              <a:t>(mol wt.=180.16)       180.16g/1000mL = 1M = 1 </a:t>
            </a:r>
            <a:r>
              <a:rPr lang="en-US" altLang="ko-KR" sz="2400" dirty="0" err="1">
                <a:latin typeface="Times New Roman" pitchFamily="18" charset="0"/>
                <a:ea typeface="바탕체" pitchFamily="17" charset="-127"/>
              </a:rPr>
              <a:t>Osm</a:t>
            </a:r>
            <a:endParaRPr lang="en-US" altLang="ko-KR" sz="2400" dirty="0">
              <a:latin typeface="Times New Roman" pitchFamily="18" charset="0"/>
              <a:ea typeface="바탕체" pitchFamily="17" charset="-127"/>
            </a:endParaRPr>
          </a:p>
          <a:p>
            <a:pPr algn="just">
              <a:spcBef>
                <a:spcPct val="50000"/>
              </a:spcBef>
            </a:pPr>
            <a:r>
              <a:rPr lang="en-US" altLang="ko-KR" sz="2400" dirty="0">
                <a:latin typeface="Times New Roman" pitchFamily="18" charset="0"/>
                <a:ea typeface="바탕체" pitchFamily="17" charset="-127"/>
              </a:rPr>
              <a:t>                                              5g/100mL = </a:t>
            </a:r>
            <a:r>
              <a:rPr lang="en-US" altLang="ko-KR" sz="2400" i="1" dirty="0">
                <a:latin typeface="Times New Roman" pitchFamily="18" charset="0"/>
                <a:ea typeface="바탕체" pitchFamily="17" charset="-127"/>
              </a:rPr>
              <a:t>x</a:t>
            </a:r>
            <a:r>
              <a:rPr lang="en-US" altLang="ko-KR" sz="2400" dirty="0">
                <a:latin typeface="Times New Roman" pitchFamily="18" charset="0"/>
                <a:ea typeface="바탕체" pitchFamily="17" charset="-127"/>
              </a:rPr>
              <a:t> </a:t>
            </a:r>
            <a:r>
              <a:rPr lang="en-US" altLang="ko-KR" sz="2400" dirty="0" err="1">
                <a:latin typeface="Times New Roman" pitchFamily="18" charset="0"/>
                <a:ea typeface="바탕체" pitchFamily="17" charset="-127"/>
              </a:rPr>
              <a:t>Osm</a:t>
            </a:r>
            <a:endParaRPr lang="en-US" altLang="ko-KR" sz="2400" dirty="0">
              <a:latin typeface="Times New Roman" pitchFamily="18" charset="0"/>
              <a:ea typeface="바탕체" pitchFamily="17" charset="-127"/>
            </a:endParaRPr>
          </a:p>
          <a:p>
            <a:pPr algn="just">
              <a:spcBef>
                <a:spcPct val="50000"/>
              </a:spcBef>
            </a:pPr>
            <a:r>
              <a:rPr lang="en-US" altLang="ko-KR" sz="2400" dirty="0">
                <a:latin typeface="Times New Roman" pitchFamily="18" charset="0"/>
                <a:ea typeface="바탕체" pitchFamily="17" charset="-127"/>
              </a:rPr>
              <a:t>                                                        </a:t>
            </a:r>
            <a:r>
              <a:rPr lang="en-US" altLang="ko-KR" sz="2400" dirty="0">
                <a:latin typeface="Times New Roman" pitchFamily="18" charset="0"/>
                <a:ea typeface="바탕체" pitchFamily="17" charset="-127"/>
                <a:sym typeface="Symbol" pitchFamily="18" charset="2"/>
              </a:rPr>
              <a:t></a:t>
            </a:r>
            <a:r>
              <a:rPr lang="en-US" altLang="ko-KR" sz="2400" dirty="0">
                <a:latin typeface="Times New Roman" pitchFamily="18" charset="0"/>
                <a:ea typeface="바탕체" pitchFamily="17" charset="-127"/>
              </a:rPr>
              <a:t> </a:t>
            </a:r>
            <a:r>
              <a:rPr lang="en-US" altLang="ko-KR" sz="2400" i="1" dirty="0">
                <a:latin typeface="Times New Roman" pitchFamily="18" charset="0"/>
                <a:ea typeface="바탕체" pitchFamily="17" charset="-127"/>
              </a:rPr>
              <a:t>x</a:t>
            </a:r>
            <a:r>
              <a:rPr lang="en-US" altLang="ko-KR" sz="2400" dirty="0">
                <a:latin typeface="Times New Roman" pitchFamily="18" charset="0"/>
                <a:ea typeface="바탕체" pitchFamily="17" charset="-127"/>
              </a:rPr>
              <a:t> = 0.2775 </a:t>
            </a:r>
            <a:r>
              <a:rPr lang="en-US" altLang="ko-KR" sz="2400" dirty="0" err="1">
                <a:latin typeface="Times New Roman" pitchFamily="18" charset="0"/>
                <a:ea typeface="바탕체" pitchFamily="17" charset="-127"/>
              </a:rPr>
              <a:t>Osm</a:t>
            </a:r>
            <a:r>
              <a:rPr lang="en-US" altLang="ko-KR" sz="2400" dirty="0">
                <a:latin typeface="Times New Roman" pitchFamily="18" charset="0"/>
                <a:ea typeface="바탕체" pitchFamily="17" charset="-127"/>
              </a:rPr>
              <a:t>    </a:t>
            </a:r>
          </a:p>
          <a:p>
            <a:pPr algn="just">
              <a:spcBef>
                <a:spcPct val="50000"/>
              </a:spcBef>
            </a:pPr>
            <a:r>
              <a:rPr lang="en-US" altLang="ko-KR" sz="2400" dirty="0">
                <a:latin typeface="Times New Roman" pitchFamily="18" charset="0"/>
                <a:ea typeface="바탕체" pitchFamily="17" charset="-127"/>
              </a:rPr>
              <a:t> 0.9%(wt/v) Saline solution</a:t>
            </a:r>
          </a:p>
          <a:p>
            <a:pPr algn="just">
              <a:spcBef>
                <a:spcPct val="50000"/>
              </a:spcBef>
            </a:pPr>
            <a:r>
              <a:rPr lang="en-US" altLang="ko-KR" sz="2400" dirty="0" err="1">
                <a:latin typeface="Times New Roman" pitchFamily="18" charset="0"/>
                <a:ea typeface="바탕체" pitchFamily="17" charset="-127"/>
              </a:rPr>
              <a:t>NaCl</a:t>
            </a:r>
            <a:r>
              <a:rPr lang="en-US" altLang="ko-KR" sz="2400" dirty="0">
                <a:latin typeface="Times New Roman" pitchFamily="18" charset="0"/>
                <a:ea typeface="바탕체" pitchFamily="17" charset="-127"/>
              </a:rPr>
              <a:t> = Na</a:t>
            </a:r>
            <a:r>
              <a:rPr lang="en-US" altLang="ko-KR" sz="2400" baseline="30000" dirty="0">
                <a:latin typeface="Times New Roman" pitchFamily="18" charset="0"/>
                <a:ea typeface="바탕체" pitchFamily="17" charset="-127"/>
              </a:rPr>
              <a:t>+ </a:t>
            </a:r>
            <a:r>
              <a:rPr lang="en-US" altLang="ko-KR" sz="2400" dirty="0">
                <a:latin typeface="Times New Roman" pitchFamily="18" charset="0"/>
                <a:ea typeface="바탕체" pitchFamily="17" charset="-127"/>
              </a:rPr>
              <a:t>+ </a:t>
            </a:r>
            <a:r>
              <a:rPr lang="en-US" altLang="ko-KR" sz="2400" dirty="0" err="1">
                <a:latin typeface="Times New Roman" pitchFamily="18" charset="0"/>
                <a:ea typeface="바탕체" pitchFamily="17" charset="-127"/>
              </a:rPr>
              <a:t>Cl</a:t>
            </a:r>
            <a:r>
              <a:rPr lang="en-US" altLang="ko-KR" sz="2400" baseline="30000" dirty="0">
                <a:latin typeface="Times New Roman" pitchFamily="18" charset="0"/>
                <a:ea typeface="바탕체" pitchFamily="17" charset="-127"/>
              </a:rPr>
              <a:t>-</a:t>
            </a:r>
            <a:endParaRPr lang="en-US" altLang="ko-KR" sz="2400" dirty="0">
              <a:latin typeface="Times New Roman" pitchFamily="18" charset="0"/>
              <a:ea typeface="바탕체" pitchFamily="17" charset="-127"/>
            </a:endParaRPr>
          </a:p>
          <a:p>
            <a:pPr algn="just">
              <a:spcBef>
                <a:spcPct val="50000"/>
              </a:spcBef>
            </a:pPr>
            <a:r>
              <a:rPr lang="en-US" altLang="ko-KR" sz="2400" dirty="0" err="1">
                <a:latin typeface="Times New Roman" pitchFamily="18" charset="0"/>
                <a:ea typeface="바탕체" pitchFamily="17" charset="-127"/>
              </a:rPr>
              <a:t>m.w</a:t>
            </a:r>
            <a:r>
              <a:rPr lang="en-US" altLang="ko-KR" sz="2400" dirty="0">
                <a:latin typeface="Times New Roman" pitchFamily="18" charset="0"/>
                <a:ea typeface="바탕체" pitchFamily="17" charset="-127"/>
              </a:rPr>
              <a:t>. 58.45                    58.45g/1000mL = 1M = 2 </a:t>
            </a:r>
            <a:r>
              <a:rPr lang="en-US" altLang="ko-KR" sz="2400" dirty="0" err="1">
                <a:latin typeface="Times New Roman" pitchFamily="18" charset="0"/>
                <a:ea typeface="바탕체" pitchFamily="17" charset="-127"/>
              </a:rPr>
              <a:t>Osm</a:t>
            </a:r>
            <a:endParaRPr lang="en-US" altLang="ko-KR" sz="2400" dirty="0">
              <a:latin typeface="Times New Roman" pitchFamily="18" charset="0"/>
              <a:ea typeface="바탕체" pitchFamily="17" charset="-127"/>
            </a:endParaRPr>
          </a:p>
          <a:p>
            <a:pPr algn="just">
              <a:spcBef>
                <a:spcPct val="50000"/>
              </a:spcBef>
            </a:pPr>
            <a:r>
              <a:rPr lang="en-US" altLang="ko-KR" sz="2400" dirty="0">
                <a:latin typeface="Times New Roman" pitchFamily="18" charset="0"/>
                <a:ea typeface="바탕체" pitchFamily="17" charset="-127"/>
              </a:rPr>
              <a:t>                                                0.9g/100mL = </a:t>
            </a:r>
            <a:r>
              <a:rPr lang="en-US" altLang="ko-KR" sz="2400" i="1" dirty="0">
                <a:latin typeface="Times New Roman" pitchFamily="18" charset="0"/>
                <a:ea typeface="바탕체" pitchFamily="17" charset="-127"/>
              </a:rPr>
              <a:t>x</a:t>
            </a:r>
            <a:r>
              <a:rPr lang="en-US" altLang="ko-KR" sz="2400" dirty="0">
                <a:latin typeface="Times New Roman" pitchFamily="18" charset="0"/>
                <a:ea typeface="바탕체" pitchFamily="17" charset="-127"/>
              </a:rPr>
              <a:t> </a:t>
            </a:r>
            <a:r>
              <a:rPr lang="en-US" altLang="ko-KR" sz="2400" dirty="0" err="1">
                <a:latin typeface="Times New Roman" pitchFamily="18" charset="0"/>
                <a:ea typeface="바탕체" pitchFamily="17" charset="-127"/>
              </a:rPr>
              <a:t>Osm</a:t>
            </a:r>
            <a:endParaRPr lang="en-US" altLang="ko-KR" sz="2400" dirty="0">
              <a:latin typeface="Times New Roman" pitchFamily="18" charset="0"/>
              <a:ea typeface="바탕체" pitchFamily="17" charset="-127"/>
            </a:endParaRPr>
          </a:p>
          <a:p>
            <a:pPr>
              <a:spcBef>
                <a:spcPct val="50000"/>
              </a:spcBef>
            </a:pPr>
            <a:r>
              <a:rPr lang="en-US" altLang="ko-KR" sz="2400" b="1" dirty="0">
                <a:latin typeface="Times New Roman" pitchFamily="18" charset="0"/>
                <a:ea typeface="바탕체" pitchFamily="17" charset="-127"/>
                <a:sym typeface="Symbol" pitchFamily="18" charset="2"/>
              </a:rPr>
              <a:t>                                                          </a:t>
            </a:r>
            <a:r>
              <a:rPr lang="en-US" altLang="ko-KR" sz="2400" b="1" dirty="0">
                <a:latin typeface="Times New Roman" pitchFamily="18" charset="0"/>
                <a:ea typeface="바탕체" pitchFamily="17" charset="-127"/>
              </a:rPr>
              <a:t> </a:t>
            </a:r>
            <a:r>
              <a:rPr lang="en-US" altLang="ko-KR" sz="2400" i="1" dirty="0">
                <a:latin typeface="Times New Roman" pitchFamily="18" charset="0"/>
                <a:ea typeface="바탕체" pitchFamily="17" charset="-127"/>
              </a:rPr>
              <a:t>x</a:t>
            </a:r>
            <a:r>
              <a:rPr lang="en-US" altLang="ko-KR" sz="2400" dirty="0">
                <a:latin typeface="Times New Roman" pitchFamily="18" charset="0"/>
                <a:ea typeface="바탕체" pitchFamily="17" charset="-127"/>
              </a:rPr>
              <a:t> = 0.308 </a:t>
            </a:r>
            <a:r>
              <a:rPr lang="en-US" altLang="ko-KR" sz="2400" dirty="0" err="1">
                <a:latin typeface="Times New Roman" pitchFamily="18" charset="0"/>
                <a:ea typeface="바탕체" pitchFamily="17" charset="-127"/>
              </a:rPr>
              <a:t>Osm</a:t>
            </a:r>
            <a:r>
              <a:rPr lang="en-US" altLang="ko-KR" sz="2400" dirty="0">
                <a:latin typeface="Times New Roman" pitchFamily="18" charset="0"/>
              </a:rPr>
              <a:t> </a:t>
            </a:r>
          </a:p>
        </p:txBody>
      </p:sp>
      <p:sp>
        <p:nvSpPr>
          <p:cNvPr id="4" name="Slide Number Placeholder 3"/>
          <p:cNvSpPr>
            <a:spLocks noGrp="1"/>
          </p:cNvSpPr>
          <p:nvPr>
            <p:ph type="sldNum" sz="quarter" idx="12"/>
          </p:nvPr>
        </p:nvSpPr>
        <p:spPr/>
        <p:txBody>
          <a:bodyPr/>
          <a:lstStyle/>
          <a:p>
            <a:fld id="{B980AA17-9AAD-4CAE-A59E-97155A547452}"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hidden="1"/>
          <p:cNvSpPr>
            <a:spLocks noGrp="1" noChangeArrowheads="1"/>
          </p:cNvSpPr>
          <p:nvPr>
            <p:ph type="title"/>
          </p:nvPr>
        </p:nvSpPr>
        <p:spPr/>
        <p:txBody>
          <a:bodyPr/>
          <a:lstStyle/>
          <a:p>
            <a:endParaRPr lang="en-US"/>
          </a:p>
        </p:txBody>
      </p:sp>
      <p:sp>
        <p:nvSpPr>
          <p:cNvPr id="112644" name="Text Box 4"/>
          <p:cNvSpPr txBox="1">
            <a:spLocks noChangeArrowheads="1"/>
          </p:cNvSpPr>
          <p:nvPr/>
        </p:nvSpPr>
        <p:spPr bwMode="auto">
          <a:xfrm>
            <a:off x="381000" y="304800"/>
            <a:ext cx="8534400" cy="6509474"/>
          </a:xfrm>
          <a:prstGeom prst="rect">
            <a:avLst/>
          </a:prstGeom>
          <a:noFill/>
          <a:ln w="9525">
            <a:noFill/>
            <a:miter lim="800000"/>
            <a:headEnd/>
            <a:tailEnd/>
          </a:ln>
          <a:effectLst/>
        </p:spPr>
        <p:txBody>
          <a:bodyPr>
            <a:spAutoFit/>
          </a:bodyPr>
          <a:lstStyle/>
          <a:p>
            <a:pPr marL="457200" indent="-457200">
              <a:spcBef>
                <a:spcPct val="50000"/>
              </a:spcBef>
            </a:pPr>
            <a:r>
              <a:rPr lang="en-US" altLang="ko-KR" sz="3600" b="1" i="1" dirty="0">
                <a:solidFill>
                  <a:srgbClr val="0000FF"/>
                </a:solidFill>
                <a:latin typeface="Times New Roman" pitchFamily="18" charset="0"/>
              </a:rPr>
              <a:t>p</a:t>
            </a:r>
            <a:r>
              <a:rPr lang="en-US" altLang="ko-KR" sz="3600" b="1" dirty="0">
                <a:solidFill>
                  <a:srgbClr val="0000FF"/>
                </a:solidFill>
                <a:latin typeface="Times New Roman" pitchFamily="18" charset="0"/>
              </a:rPr>
              <a:t>-function</a:t>
            </a:r>
          </a:p>
          <a:p>
            <a:pPr marL="457200" indent="-457200">
              <a:spcBef>
                <a:spcPct val="50000"/>
              </a:spcBef>
            </a:pPr>
            <a:r>
              <a:rPr lang="en-US" altLang="ko-KR" sz="2400" dirty="0">
                <a:latin typeface="Times New Roman" pitchFamily="18" charset="0"/>
              </a:rPr>
              <a:t>The </a:t>
            </a:r>
            <a:r>
              <a:rPr lang="en-US" altLang="ko-KR" sz="2400" i="1" dirty="0">
                <a:latin typeface="Times New Roman" pitchFamily="18" charset="0"/>
              </a:rPr>
              <a:t>p-</a:t>
            </a:r>
            <a:r>
              <a:rPr lang="en-US" altLang="ko-KR" sz="2400" dirty="0">
                <a:latin typeface="Times New Roman" pitchFamily="18" charset="0"/>
              </a:rPr>
              <a:t>value is the negative logarithm (to the base 10) of the molar concentration of that species.</a:t>
            </a:r>
          </a:p>
          <a:p>
            <a:pPr marL="457200" indent="-457200">
              <a:spcBef>
                <a:spcPct val="50000"/>
              </a:spcBef>
            </a:pPr>
            <a:r>
              <a:rPr lang="en-US" altLang="ko-KR" sz="2400" i="1" dirty="0" err="1">
                <a:latin typeface="Times New Roman" pitchFamily="18" charset="0"/>
              </a:rPr>
              <a:t>p</a:t>
            </a:r>
            <a:r>
              <a:rPr lang="en-US" altLang="ko-KR" sz="2400" dirty="0" err="1">
                <a:latin typeface="Times New Roman" pitchFamily="18" charset="0"/>
              </a:rPr>
              <a:t>X</a:t>
            </a:r>
            <a:r>
              <a:rPr lang="en-US" altLang="ko-KR" sz="2400" dirty="0">
                <a:latin typeface="Times New Roman" pitchFamily="18" charset="0"/>
              </a:rPr>
              <a:t> =  </a:t>
            </a:r>
            <a:r>
              <a:rPr lang="en-US" altLang="ko-KR" sz="2400" dirty="0">
                <a:latin typeface="Times New Roman" pitchFamily="18" charset="0"/>
                <a:cs typeface="Times New Roman" pitchFamily="18" charset="0"/>
              </a:rPr>
              <a:t>–</a:t>
            </a:r>
            <a:r>
              <a:rPr lang="en-US" altLang="ko-KR" sz="2400" dirty="0">
                <a:latin typeface="Times New Roman" pitchFamily="18" charset="0"/>
              </a:rPr>
              <a:t> log [X]</a:t>
            </a:r>
          </a:p>
          <a:p>
            <a:pPr marL="457200" indent="-457200">
              <a:spcBef>
                <a:spcPct val="50000"/>
              </a:spcBef>
            </a:pPr>
            <a:endParaRPr lang="en-US" altLang="ko-KR" dirty="0">
              <a:latin typeface="Times New Roman" pitchFamily="18" charset="0"/>
            </a:endParaRPr>
          </a:p>
          <a:p>
            <a:pPr marL="457200" indent="-457200">
              <a:spcBef>
                <a:spcPct val="50000"/>
              </a:spcBef>
            </a:pPr>
            <a:r>
              <a:rPr lang="en-US" altLang="ko-KR" sz="3200" dirty="0" smtClean="0">
                <a:latin typeface="Times New Roman" pitchFamily="18" charset="0"/>
              </a:rPr>
              <a:t>Example</a:t>
            </a:r>
            <a:endParaRPr lang="en-US" altLang="ko-KR" sz="3200" dirty="0">
              <a:latin typeface="Times New Roman" pitchFamily="18" charset="0"/>
            </a:endParaRPr>
          </a:p>
          <a:p>
            <a:pPr marL="457200" indent="-457200">
              <a:spcBef>
                <a:spcPct val="50000"/>
              </a:spcBef>
              <a:buFontTx/>
              <a:buAutoNum type="arabicParenR"/>
            </a:pPr>
            <a:r>
              <a:rPr lang="en-US" altLang="ko-KR" sz="2000" dirty="0">
                <a:latin typeface="Times New Roman" pitchFamily="18" charset="0"/>
              </a:rPr>
              <a:t>5.4 </a:t>
            </a:r>
            <a:r>
              <a:rPr lang="en-US" altLang="ko-KR" sz="2000" dirty="0">
                <a:latin typeface="Times New Roman" pitchFamily="18" charset="0"/>
                <a:cs typeface="Times New Roman" pitchFamily="18" charset="0"/>
              </a:rPr>
              <a:t>× 10</a:t>
            </a:r>
            <a:r>
              <a:rPr lang="en-US" altLang="ko-KR" sz="2000" baseline="30000" dirty="0">
                <a:latin typeface="Times New Roman" pitchFamily="18" charset="0"/>
                <a:cs typeface="Times New Roman" pitchFamily="18" charset="0"/>
              </a:rPr>
              <a:t>–4</a:t>
            </a:r>
            <a:r>
              <a:rPr lang="en-US" altLang="ko-KR" sz="2000" dirty="0">
                <a:latin typeface="Times New Roman" pitchFamily="18" charset="0"/>
                <a:cs typeface="Times New Roman" pitchFamily="18" charset="0"/>
              </a:rPr>
              <a:t> M </a:t>
            </a:r>
            <a:r>
              <a:rPr lang="en-US" altLang="ko-KR" sz="2000" dirty="0" err="1">
                <a:latin typeface="Times New Roman" pitchFamily="18" charset="0"/>
                <a:cs typeface="Times New Roman" pitchFamily="18" charset="0"/>
              </a:rPr>
              <a:t>HCl</a:t>
            </a:r>
            <a:r>
              <a:rPr lang="en-US" altLang="ko-KR" sz="2000" dirty="0">
                <a:latin typeface="Times New Roman" pitchFamily="18" charset="0"/>
                <a:cs typeface="Times New Roman" pitchFamily="18" charset="0"/>
              </a:rPr>
              <a:t>    p</a:t>
            </a:r>
            <a:r>
              <a:rPr lang="en-US" altLang="ko-KR" sz="2000" dirty="0">
                <a:latin typeface="Times New Roman" pitchFamily="18" charset="0"/>
              </a:rPr>
              <a:t>H = ?            </a:t>
            </a:r>
          </a:p>
          <a:p>
            <a:pPr marL="457200" indent="-457200">
              <a:spcBef>
                <a:spcPct val="50000"/>
              </a:spcBef>
            </a:pPr>
            <a:r>
              <a:rPr lang="en-US" altLang="ko-KR" sz="2000" dirty="0">
                <a:latin typeface="Times New Roman" pitchFamily="18" charset="0"/>
              </a:rPr>
              <a:t>        pH = </a:t>
            </a:r>
            <a:r>
              <a:rPr lang="en-US" altLang="ko-KR" sz="2000" dirty="0">
                <a:latin typeface="Times New Roman" pitchFamily="18" charset="0"/>
                <a:cs typeface="Times New Roman" pitchFamily="18" charset="0"/>
              </a:rPr>
              <a:t>–</a:t>
            </a:r>
            <a:r>
              <a:rPr lang="en-US" altLang="ko-KR" sz="2000" dirty="0">
                <a:latin typeface="Times New Roman" pitchFamily="18" charset="0"/>
              </a:rPr>
              <a:t> log [H</a:t>
            </a:r>
            <a:r>
              <a:rPr lang="en-US" altLang="ko-KR" sz="2000" baseline="30000" dirty="0">
                <a:latin typeface="Times New Roman" pitchFamily="18" charset="0"/>
                <a:cs typeface="Times New Roman" pitchFamily="18" charset="0"/>
              </a:rPr>
              <a:t>+</a:t>
            </a:r>
            <a:r>
              <a:rPr lang="en-US" altLang="ko-KR" sz="2000" dirty="0">
                <a:latin typeface="Times New Roman" pitchFamily="18" charset="0"/>
              </a:rPr>
              <a:t>] = </a:t>
            </a:r>
            <a:r>
              <a:rPr lang="en-US" altLang="ko-KR" sz="2000" dirty="0">
                <a:latin typeface="Times New Roman" pitchFamily="18" charset="0"/>
                <a:cs typeface="Times New Roman" pitchFamily="18" charset="0"/>
              </a:rPr>
              <a:t>–</a:t>
            </a:r>
            <a:r>
              <a:rPr lang="en-US" altLang="ko-KR" sz="2000" dirty="0">
                <a:latin typeface="Times New Roman" pitchFamily="18" charset="0"/>
              </a:rPr>
              <a:t> log 5.4 </a:t>
            </a:r>
            <a:r>
              <a:rPr lang="en-US" altLang="ko-KR" sz="2000" dirty="0">
                <a:latin typeface="Times New Roman" pitchFamily="18" charset="0"/>
                <a:cs typeface="Times New Roman" pitchFamily="18" charset="0"/>
              </a:rPr>
              <a:t>× 10</a:t>
            </a:r>
            <a:r>
              <a:rPr lang="en-US" altLang="ko-KR" sz="2000" baseline="30000" dirty="0">
                <a:latin typeface="Times New Roman" pitchFamily="18" charset="0"/>
                <a:cs typeface="Times New Roman" pitchFamily="18" charset="0"/>
              </a:rPr>
              <a:t>–4</a:t>
            </a:r>
            <a:r>
              <a:rPr lang="en-US" altLang="ko-KR" sz="2000" dirty="0">
                <a:latin typeface="Times New Roman" pitchFamily="18" charset="0"/>
                <a:cs typeface="Times New Roman" pitchFamily="18" charset="0"/>
              </a:rPr>
              <a:t> =3.27</a:t>
            </a:r>
            <a:endParaRPr lang="en-US" altLang="ko-KR" sz="2000" dirty="0">
              <a:latin typeface="Times New Roman" pitchFamily="18" charset="0"/>
            </a:endParaRPr>
          </a:p>
          <a:p>
            <a:pPr marL="457200" indent="-457200">
              <a:spcBef>
                <a:spcPct val="50000"/>
              </a:spcBef>
            </a:pPr>
            <a:r>
              <a:rPr lang="en-US" altLang="ko-KR" sz="2000" dirty="0">
                <a:latin typeface="Times New Roman" pitchFamily="18" charset="0"/>
              </a:rPr>
              <a:t>2)   2.00 </a:t>
            </a:r>
            <a:r>
              <a:rPr lang="en-US" altLang="ko-KR" sz="2000" dirty="0">
                <a:latin typeface="Times New Roman" pitchFamily="18" charset="0"/>
                <a:cs typeface="Times New Roman" pitchFamily="18" charset="0"/>
              </a:rPr>
              <a:t>× 10</a:t>
            </a:r>
            <a:r>
              <a:rPr lang="en-US" altLang="ko-KR" sz="2000" baseline="30000" dirty="0">
                <a:latin typeface="Times New Roman" pitchFamily="18" charset="0"/>
                <a:cs typeface="Times New Roman" pitchFamily="18" charset="0"/>
              </a:rPr>
              <a:t>–3</a:t>
            </a:r>
            <a:r>
              <a:rPr lang="en-US" altLang="ko-KR" sz="2000" dirty="0">
                <a:latin typeface="Times New Roman" pitchFamily="18" charset="0"/>
                <a:cs typeface="Times New Roman" pitchFamily="18" charset="0"/>
              </a:rPr>
              <a:t> M </a:t>
            </a:r>
            <a:r>
              <a:rPr lang="en-US" altLang="ko-KR" sz="2000" dirty="0" err="1">
                <a:latin typeface="Times New Roman" pitchFamily="18" charset="0"/>
                <a:cs typeface="Times New Roman" pitchFamily="18" charset="0"/>
              </a:rPr>
              <a:t>NaCl</a:t>
            </a:r>
            <a:r>
              <a:rPr lang="en-US" altLang="ko-KR" sz="2000" dirty="0">
                <a:latin typeface="Times New Roman" pitchFamily="18" charset="0"/>
                <a:cs typeface="Times New Roman" pitchFamily="18" charset="0"/>
              </a:rPr>
              <a:t>    </a:t>
            </a:r>
            <a:r>
              <a:rPr lang="en-US" altLang="ko-KR" sz="2000" dirty="0" err="1">
                <a:latin typeface="Times New Roman" pitchFamily="18" charset="0"/>
                <a:cs typeface="Times New Roman" pitchFamily="18" charset="0"/>
              </a:rPr>
              <a:t>pCl</a:t>
            </a:r>
            <a:r>
              <a:rPr lang="en-US" altLang="ko-KR" sz="2000" dirty="0">
                <a:latin typeface="Times New Roman" pitchFamily="18" charset="0"/>
              </a:rPr>
              <a:t> = ?      </a:t>
            </a:r>
          </a:p>
          <a:p>
            <a:pPr marL="457200" indent="-457200">
              <a:spcBef>
                <a:spcPct val="50000"/>
              </a:spcBef>
            </a:pPr>
            <a:r>
              <a:rPr lang="en-US" altLang="ko-KR" sz="2000" dirty="0">
                <a:latin typeface="Times New Roman" pitchFamily="18" charset="0"/>
              </a:rPr>
              <a:t>       </a:t>
            </a:r>
            <a:r>
              <a:rPr lang="en-US" altLang="ko-KR" sz="2000" dirty="0" err="1">
                <a:latin typeface="Times New Roman" pitchFamily="18" charset="0"/>
              </a:rPr>
              <a:t>pCl</a:t>
            </a:r>
            <a:r>
              <a:rPr lang="en-US" altLang="ko-KR" sz="2000" dirty="0">
                <a:latin typeface="Times New Roman" pitchFamily="18" charset="0"/>
              </a:rPr>
              <a:t> = </a:t>
            </a:r>
            <a:r>
              <a:rPr lang="en-US" altLang="ko-KR" sz="2000" dirty="0">
                <a:latin typeface="Times New Roman" pitchFamily="18" charset="0"/>
                <a:cs typeface="Times New Roman" pitchFamily="18" charset="0"/>
              </a:rPr>
              <a:t>–</a:t>
            </a:r>
            <a:r>
              <a:rPr lang="en-US" altLang="ko-KR" sz="2000" dirty="0">
                <a:latin typeface="Times New Roman" pitchFamily="18" charset="0"/>
              </a:rPr>
              <a:t> log [</a:t>
            </a:r>
            <a:r>
              <a:rPr lang="en-US" altLang="ko-KR" sz="2000" dirty="0" err="1">
                <a:latin typeface="Times New Roman" pitchFamily="18" charset="0"/>
              </a:rPr>
              <a:t>Cl</a:t>
            </a:r>
            <a:r>
              <a:rPr lang="en-US" altLang="ko-KR" sz="2000" baseline="30000" dirty="0">
                <a:latin typeface="Times New Roman" pitchFamily="18" charset="0"/>
                <a:cs typeface="Times New Roman" pitchFamily="18" charset="0"/>
              </a:rPr>
              <a:t> –</a:t>
            </a:r>
            <a:r>
              <a:rPr lang="en-US" altLang="ko-KR" sz="2000" dirty="0">
                <a:latin typeface="Times New Roman" pitchFamily="18" charset="0"/>
              </a:rPr>
              <a:t>] = </a:t>
            </a:r>
            <a:r>
              <a:rPr lang="en-US" altLang="ko-KR" sz="2000" dirty="0">
                <a:latin typeface="Times New Roman" pitchFamily="18" charset="0"/>
                <a:cs typeface="Times New Roman" pitchFamily="18" charset="0"/>
              </a:rPr>
              <a:t>–</a:t>
            </a:r>
            <a:r>
              <a:rPr lang="en-US" altLang="ko-KR" sz="2000" dirty="0">
                <a:latin typeface="Times New Roman" pitchFamily="18" charset="0"/>
              </a:rPr>
              <a:t> log 2.00 </a:t>
            </a:r>
            <a:r>
              <a:rPr lang="en-US" altLang="ko-KR" sz="2000" dirty="0">
                <a:latin typeface="Times New Roman" pitchFamily="18" charset="0"/>
                <a:cs typeface="Times New Roman" pitchFamily="18" charset="0"/>
              </a:rPr>
              <a:t>× 10</a:t>
            </a:r>
            <a:r>
              <a:rPr lang="en-US" altLang="ko-KR" sz="2000" baseline="30000" dirty="0">
                <a:latin typeface="Times New Roman" pitchFamily="18" charset="0"/>
                <a:cs typeface="Times New Roman" pitchFamily="18" charset="0"/>
              </a:rPr>
              <a:t>–3</a:t>
            </a:r>
            <a:r>
              <a:rPr lang="en-US" altLang="ko-KR" sz="2000" dirty="0">
                <a:latin typeface="Times New Roman" pitchFamily="18" charset="0"/>
              </a:rPr>
              <a:t> </a:t>
            </a:r>
            <a:r>
              <a:rPr lang="en-US" altLang="ko-KR" sz="2000" dirty="0">
                <a:latin typeface="Times New Roman" pitchFamily="18" charset="0"/>
                <a:cs typeface="Times New Roman" pitchFamily="18" charset="0"/>
              </a:rPr>
              <a:t>=2.699</a:t>
            </a:r>
            <a:endParaRPr lang="en-US" altLang="ko-KR" sz="2000" dirty="0">
              <a:latin typeface="Times New Roman" pitchFamily="18" charset="0"/>
            </a:endParaRPr>
          </a:p>
          <a:p>
            <a:pPr marL="457200" indent="-457200">
              <a:spcBef>
                <a:spcPct val="50000"/>
              </a:spcBef>
              <a:buFontTx/>
              <a:buAutoNum type="arabicParenR" startAt="3"/>
            </a:pPr>
            <a:r>
              <a:rPr lang="en-US" altLang="ko-KR" sz="2000" dirty="0" err="1">
                <a:latin typeface="Times New Roman" pitchFamily="18" charset="0"/>
                <a:cs typeface="Times New Roman" pitchFamily="18" charset="0"/>
              </a:rPr>
              <a:t>pAg</a:t>
            </a:r>
            <a:r>
              <a:rPr lang="en-US" altLang="ko-KR" sz="2000" dirty="0">
                <a:latin typeface="Times New Roman" pitchFamily="18" charset="0"/>
                <a:cs typeface="Times New Roman" pitchFamily="18" charset="0"/>
              </a:rPr>
              <a:t> = 6.372       [Ag</a:t>
            </a:r>
            <a:r>
              <a:rPr lang="en-US" altLang="ko-KR" sz="2000" baseline="30000" dirty="0">
                <a:latin typeface="Times New Roman" pitchFamily="18" charset="0"/>
                <a:cs typeface="Times New Roman" pitchFamily="18" charset="0"/>
              </a:rPr>
              <a:t>+</a:t>
            </a:r>
            <a:r>
              <a:rPr lang="en-US" altLang="ko-KR" sz="2000" dirty="0">
                <a:latin typeface="Times New Roman" pitchFamily="18" charset="0"/>
                <a:cs typeface="Times New Roman" pitchFamily="18" charset="0"/>
              </a:rPr>
              <a:t>] = ?</a:t>
            </a:r>
          </a:p>
          <a:p>
            <a:pPr marL="457200" indent="-457200">
              <a:spcBef>
                <a:spcPct val="50000"/>
              </a:spcBef>
            </a:pPr>
            <a:r>
              <a:rPr lang="en-US" altLang="ko-KR" sz="2000" dirty="0">
                <a:latin typeface="Times New Roman" pitchFamily="18" charset="0"/>
                <a:cs typeface="Times New Roman" pitchFamily="18" charset="0"/>
              </a:rPr>
              <a:t>       </a:t>
            </a:r>
            <a:r>
              <a:rPr lang="en-US" altLang="ko-KR" sz="2000" dirty="0" err="1">
                <a:latin typeface="Times New Roman" pitchFamily="18" charset="0"/>
                <a:cs typeface="Times New Roman" pitchFamily="18" charset="0"/>
              </a:rPr>
              <a:t>pAg</a:t>
            </a:r>
            <a:r>
              <a:rPr lang="en-US" altLang="ko-KR" sz="2000" dirty="0">
                <a:latin typeface="Times New Roman" pitchFamily="18" charset="0"/>
                <a:cs typeface="Times New Roman" pitchFamily="18" charset="0"/>
              </a:rPr>
              <a:t> = –</a:t>
            </a:r>
            <a:r>
              <a:rPr lang="en-US" altLang="ko-KR" sz="2000" dirty="0">
                <a:latin typeface="Times New Roman" pitchFamily="18" charset="0"/>
              </a:rPr>
              <a:t> log </a:t>
            </a:r>
            <a:r>
              <a:rPr lang="en-US" altLang="ko-KR" sz="2000" dirty="0">
                <a:latin typeface="Times New Roman" pitchFamily="18" charset="0"/>
                <a:cs typeface="Times New Roman" pitchFamily="18" charset="0"/>
              </a:rPr>
              <a:t>[Ag</a:t>
            </a:r>
            <a:r>
              <a:rPr lang="en-US" altLang="ko-KR" sz="2000" baseline="30000" dirty="0">
                <a:latin typeface="Times New Roman" pitchFamily="18" charset="0"/>
                <a:cs typeface="Times New Roman" pitchFamily="18" charset="0"/>
              </a:rPr>
              <a:t>+</a:t>
            </a:r>
            <a:r>
              <a:rPr lang="en-US" altLang="ko-KR" sz="2000" dirty="0">
                <a:latin typeface="Times New Roman" pitchFamily="18" charset="0"/>
                <a:cs typeface="Times New Roman" pitchFamily="18" charset="0"/>
              </a:rPr>
              <a:t>] = 6.372</a:t>
            </a:r>
          </a:p>
          <a:p>
            <a:pPr marL="457200" indent="-457200">
              <a:spcBef>
                <a:spcPct val="50000"/>
              </a:spcBef>
            </a:pPr>
            <a:r>
              <a:rPr lang="en-US" altLang="ko-KR" sz="2000" dirty="0">
                <a:latin typeface="Times New Roman" pitchFamily="18" charset="0"/>
              </a:rPr>
              <a:t>       log </a:t>
            </a:r>
            <a:r>
              <a:rPr lang="en-US" altLang="ko-KR" sz="2000" dirty="0">
                <a:latin typeface="Times New Roman" pitchFamily="18" charset="0"/>
                <a:cs typeface="Times New Roman" pitchFamily="18" charset="0"/>
              </a:rPr>
              <a:t>[Ag</a:t>
            </a:r>
            <a:r>
              <a:rPr lang="en-US" altLang="ko-KR" sz="2000" baseline="30000" dirty="0">
                <a:latin typeface="Times New Roman" pitchFamily="18" charset="0"/>
                <a:cs typeface="Times New Roman" pitchFamily="18" charset="0"/>
              </a:rPr>
              <a:t>+</a:t>
            </a:r>
            <a:r>
              <a:rPr lang="en-US" altLang="ko-KR" sz="2000" dirty="0">
                <a:latin typeface="Times New Roman" pitchFamily="18" charset="0"/>
                <a:cs typeface="Times New Roman" pitchFamily="18" charset="0"/>
              </a:rPr>
              <a:t>] = – 6.372                    [Ag</a:t>
            </a:r>
            <a:r>
              <a:rPr lang="en-US" altLang="ko-KR" sz="2000" baseline="30000" dirty="0">
                <a:latin typeface="Times New Roman" pitchFamily="18" charset="0"/>
                <a:cs typeface="Times New Roman" pitchFamily="18" charset="0"/>
              </a:rPr>
              <a:t>+</a:t>
            </a:r>
            <a:r>
              <a:rPr lang="en-US" altLang="ko-KR" sz="2000" dirty="0">
                <a:latin typeface="Times New Roman" pitchFamily="18" charset="0"/>
                <a:cs typeface="Times New Roman" pitchFamily="18" charset="0"/>
              </a:rPr>
              <a:t>] = 4.246 × 10</a:t>
            </a:r>
            <a:r>
              <a:rPr lang="en-US" altLang="ko-KR" sz="2000" baseline="30000" dirty="0">
                <a:latin typeface="Times New Roman" pitchFamily="18" charset="0"/>
                <a:cs typeface="Times New Roman" pitchFamily="18" charset="0"/>
              </a:rPr>
              <a:t>–7</a:t>
            </a:r>
            <a:r>
              <a:rPr lang="en-US" altLang="ko-KR" sz="2000" dirty="0">
                <a:latin typeface="Times New Roman" pitchFamily="18" charset="0"/>
                <a:cs typeface="Times New Roman" pitchFamily="18" charset="0"/>
              </a:rPr>
              <a:t> </a:t>
            </a:r>
            <a:r>
              <a:rPr lang="en-US" altLang="ko-KR" sz="2000" dirty="0">
                <a:latin typeface="Times New Roman" pitchFamily="18" charset="0"/>
                <a:cs typeface="Times New Roman" pitchFamily="18" charset="0"/>
                <a:sym typeface="Symbol" pitchFamily="18" charset="2"/>
              </a:rPr>
              <a:t></a:t>
            </a:r>
            <a:r>
              <a:rPr lang="en-US" altLang="ko-KR" sz="2000" dirty="0">
                <a:latin typeface="Times New Roman" pitchFamily="18" charset="0"/>
                <a:cs typeface="Times New Roman" pitchFamily="18" charset="0"/>
              </a:rPr>
              <a:t> 4.25 × 10</a:t>
            </a:r>
            <a:r>
              <a:rPr lang="en-US" altLang="ko-KR" sz="2000" baseline="30000" dirty="0">
                <a:latin typeface="Times New Roman" pitchFamily="18" charset="0"/>
                <a:cs typeface="Times New Roman" pitchFamily="18" charset="0"/>
              </a:rPr>
              <a:t>–7</a:t>
            </a:r>
            <a:endParaRPr lang="en-US" altLang="ko-KR"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980AA17-9AAD-4CAE-A59E-97155A547452}"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hidden="1"/>
          <p:cNvSpPr>
            <a:spLocks noGrp="1" noChangeArrowheads="1"/>
          </p:cNvSpPr>
          <p:nvPr>
            <p:ph type="title"/>
          </p:nvPr>
        </p:nvSpPr>
        <p:spPr/>
        <p:txBody>
          <a:bodyPr/>
          <a:lstStyle/>
          <a:p>
            <a:endParaRPr lang="en-US"/>
          </a:p>
        </p:txBody>
      </p:sp>
      <p:sp>
        <p:nvSpPr>
          <p:cNvPr id="111619" name="Rectangle 3" descr="0402"/>
          <p:cNvSpPr>
            <a:spLocks noGrp="1" noChangeAspect="1" noChangeArrowheads="1"/>
          </p:cNvSpPr>
          <p:nvPr/>
        </p:nvSpPr>
        <p:spPr bwMode="auto">
          <a:xfrm>
            <a:off x="838200" y="973137"/>
            <a:ext cx="7162800" cy="2227263"/>
          </a:xfrm>
          <a:prstGeom prst="rect">
            <a:avLst/>
          </a:prstGeom>
          <a:blipFill dpi="0" rotWithShape="1">
            <a:blip r:embed="rId2" cstate="print"/>
            <a:srcRect/>
            <a:stretch>
              <a:fillRect b="-17"/>
            </a:stretch>
          </a:blipFill>
          <a:ln w="9525">
            <a:noFill/>
            <a:miter lim="800000"/>
            <a:headEnd/>
            <a:tailEnd/>
          </a:ln>
          <a:effectLst/>
        </p:spPr>
        <p:txBody>
          <a:bodyPr/>
          <a:lstStyle/>
          <a:p>
            <a:endParaRPr lang="en-US"/>
          </a:p>
        </p:txBody>
      </p:sp>
      <p:sp>
        <p:nvSpPr>
          <p:cNvPr id="111620" name="Text Box 4"/>
          <p:cNvSpPr txBox="1">
            <a:spLocks noChangeArrowheads="1"/>
          </p:cNvSpPr>
          <p:nvPr/>
        </p:nvSpPr>
        <p:spPr bwMode="auto">
          <a:xfrm>
            <a:off x="838200" y="24825"/>
            <a:ext cx="6629400" cy="707886"/>
          </a:xfrm>
          <a:prstGeom prst="rect">
            <a:avLst/>
          </a:prstGeom>
          <a:noFill/>
          <a:ln w="9525">
            <a:noFill/>
            <a:miter lim="800000"/>
            <a:headEnd/>
            <a:tailEnd/>
          </a:ln>
          <a:effectLst/>
        </p:spPr>
        <p:txBody>
          <a:bodyPr wrap="square">
            <a:spAutoFit/>
          </a:bodyPr>
          <a:lstStyle/>
          <a:p>
            <a:pPr>
              <a:spcBef>
                <a:spcPct val="50000"/>
              </a:spcBef>
            </a:pPr>
            <a:r>
              <a:rPr lang="en-US" altLang="ko-KR" sz="4000" b="1" dirty="0" err="1">
                <a:solidFill>
                  <a:srgbClr val="0000FF"/>
                </a:solidFill>
                <a:latin typeface="Times New Roman" pitchFamily="18" charset="0"/>
              </a:rPr>
              <a:t>Stoichiometric</a:t>
            </a:r>
            <a:r>
              <a:rPr lang="en-US" altLang="ko-KR" sz="4000" b="1" dirty="0">
                <a:solidFill>
                  <a:srgbClr val="0000FF"/>
                </a:solidFill>
                <a:latin typeface="Times New Roman" pitchFamily="18" charset="0"/>
              </a:rPr>
              <a:t> calculation</a:t>
            </a:r>
          </a:p>
        </p:txBody>
      </p:sp>
      <p:sp>
        <p:nvSpPr>
          <p:cNvPr id="111621" name="Text Box 5"/>
          <p:cNvSpPr txBox="1">
            <a:spLocks noChangeArrowheads="1"/>
          </p:cNvSpPr>
          <p:nvPr/>
        </p:nvSpPr>
        <p:spPr bwMode="auto">
          <a:xfrm>
            <a:off x="228600" y="3276600"/>
            <a:ext cx="8763000" cy="3416320"/>
          </a:xfrm>
          <a:prstGeom prst="rect">
            <a:avLst/>
          </a:prstGeom>
          <a:noFill/>
          <a:ln w="9525">
            <a:noFill/>
            <a:miter lim="800000"/>
            <a:headEnd/>
            <a:tailEnd/>
          </a:ln>
          <a:effectLst/>
        </p:spPr>
        <p:txBody>
          <a:bodyPr>
            <a:spAutoFit/>
          </a:bodyPr>
          <a:lstStyle/>
          <a:p>
            <a:pPr>
              <a:spcBef>
                <a:spcPct val="50000"/>
              </a:spcBef>
            </a:pPr>
            <a:r>
              <a:rPr lang="en-US" altLang="ko-KR" sz="2400" i="1" dirty="0" smtClean="0">
                <a:solidFill>
                  <a:srgbClr val="0000FF"/>
                </a:solidFill>
                <a:latin typeface="Times New Roman" pitchFamily="18" charset="0"/>
              </a:rPr>
              <a:t>Example:</a:t>
            </a:r>
            <a:r>
              <a:rPr lang="en-US" altLang="ko-KR" sz="2400" dirty="0" smtClean="0">
                <a:latin typeface="Times New Roman" pitchFamily="18" charset="0"/>
              </a:rPr>
              <a:t>  </a:t>
            </a:r>
            <a:r>
              <a:rPr lang="en-US" altLang="ko-KR" sz="2400" dirty="0">
                <a:latin typeface="Times New Roman" pitchFamily="18" charset="0"/>
              </a:rPr>
              <a:t>What mass of AgNO</a:t>
            </a:r>
            <a:r>
              <a:rPr lang="en-US" altLang="ko-KR" sz="2400" baseline="-25000" dirty="0">
                <a:latin typeface="Times New Roman" pitchFamily="18" charset="0"/>
              </a:rPr>
              <a:t>3</a:t>
            </a:r>
            <a:r>
              <a:rPr lang="en-US" altLang="ko-KR" sz="2400" dirty="0">
                <a:latin typeface="Times New Roman" pitchFamily="18" charset="0"/>
              </a:rPr>
              <a:t>(mw=169.9) is needed to convert 2.33g of Na</a:t>
            </a:r>
            <a:r>
              <a:rPr lang="en-US" altLang="ko-KR" sz="2400" baseline="-25000" dirty="0">
                <a:latin typeface="Times New Roman" pitchFamily="18" charset="0"/>
              </a:rPr>
              <a:t>2</a:t>
            </a:r>
            <a:r>
              <a:rPr lang="en-US" altLang="ko-KR" sz="2400" dirty="0">
                <a:latin typeface="Times New Roman" pitchFamily="18" charset="0"/>
              </a:rPr>
              <a:t>CO</a:t>
            </a:r>
            <a:r>
              <a:rPr lang="en-US" altLang="ko-KR" sz="2400" baseline="-25000" dirty="0">
                <a:latin typeface="Times New Roman" pitchFamily="18" charset="0"/>
              </a:rPr>
              <a:t>3</a:t>
            </a:r>
            <a:r>
              <a:rPr lang="en-US" altLang="ko-KR" sz="2400" dirty="0">
                <a:latin typeface="Times New Roman" pitchFamily="18" charset="0"/>
              </a:rPr>
              <a:t> (mw=106.0)  </a:t>
            </a:r>
            <a:r>
              <a:rPr lang="en-US" altLang="ko-KR" sz="2400" dirty="0" smtClean="0">
                <a:latin typeface="Times New Roman" pitchFamily="18" charset="0"/>
              </a:rPr>
              <a:t>to </a:t>
            </a:r>
            <a:r>
              <a:rPr lang="en-US" altLang="ko-KR" sz="2400" dirty="0">
                <a:latin typeface="Times New Roman" pitchFamily="18" charset="0"/>
              </a:rPr>
              <a:t>Ag</a:t>
            </a:r>
            <a:r>
              <a:rPr lang="en-US" altLang="ko-KR" sz="2400" baseline="-25000" dirty="0">
                <a:latin typeface="Times New Roman" pitchFamily="18" charset="0"/>
              </a:rPr>
              <a:t>2</a:t>
            </a:r>
            <a:r>
              <a:rPr lang="en-US" altLang="ko-KR" sz="2400" dirty="0">
                <a:latin typeface="Times New Roman" pitchFamily="18" charset="0"/>
              </a:rPr>
              <a:t>CO</a:t>
            </a:r>
            <a:r>
              <a:rPr lang="en-US" altLang="ko-KR" sz="2400" baseline="-25000" dirty="0">
                <a:latin typeface="Times New Roman" pitchFamily="18" charset="0"/>
              </a:rPr>
              <a:t>3</a:t>
            </a:r>
            <a:r>
              <a:rPr lang="en-US" altLang="ko-KR" sz="2400" dirty="0">
                <a:latin typeface="Times New Roman" pitchFamily="18" charset="0"/>
              </a:rPr>
              <a:t> (mw= 275.7) ?</a:t>
            </a:r>
          </a:p>
          <a:p>
            <a:pPr>
              <a:spcBef>
                <a:spcPct val="50000"/>
              </a:spcBef>
            </a:pPr>
            <a:r>
              <a:rPr lang="en-US" altLang="ko-KR" sz="2400" dirty="0">
                <a:latin typeface="Times New Roman" pitchFamily="18" charset="0"/>
              </a:rPr>
              <a:t>               2AgNO</a:t>
            </a:r>
            <a:r>
              <a:rPr lang="en-US" altLang="ko-KR" sz="2400" baseline="-25000" dirty="0">
                <a:latin typeface="Times New Roman" pitchFamily="18" charset="0"/>
              </a:rPr>
              <a:t>3</a:t>
            </a:r>
            <a:r>
              <a:rPr lang="en-US" altLang="ko-KR" sz="2400" dirty="0">
                <a:latin typeface="Times New Roman" pitchFamily="18" charset="0"/>
              </a:rPr>
              <a:t> + Na</a:t>
            </a:r>
            <a:r>
              <a:rPr lang="en-US" altLang="ko-KR" sz="2400" baseline="-25000" dirty="0">
                <a:latin typeface="Times New Roman" pitchFamily="18" charset="0"/>
              </a:rPr>
              <a:t>2</a:t>
            </a:r>
            <a:r>
              <a:rPr lang="en-US" altLang="ko-KR" sz="2400" dirty="0">
                <a:latin typeface="Times New Roman" pitchFamily="18" charset="0"/>
              </a:rPr>
              <a:t>CO</a:t>
            </a:r>
            <a:r>
              <a:rPr lang="en-US" altLang="ko-KR" sz="2400" baseline="-25000" dirty="0">
                <a:latin typeface="Times New Roman" pitchFamily="18" charset="0"/>
              </a:rPr>
              <a:t>3</a:t>
            </a:r>
            <a:r>
              <a:rPr lang="en-US" altLang="ko-KR" sz="2400" dirty="0">
                <a:latin typeface="Times New Roman" pitchFamily="18" charset="0"/>
              </a:rPr>
              <a:t>  </a:t>
            </a:r>
            <a:r>
              <a:rPr lang="en-US" altLang="ko-KR" sz="2400" dirty="0">
                <a:latin typeface="Times New Roman" pitchFamily="18" charset="0"/>
                <a:sym typeface="Symbol" pitchFamily="18" charset="2"/>
              </a:rPr>
              <a:t> </a:t>
            </a:r>
            <a:r>
              <a:rPr lang="en-US" altLang="ko-KR" sz="2400" dirty="0">
                <a:latin typeface="Times New Roman" pitchFamily="18" charset="0"/>
              </a:rPr>
              <a:t>Ag</a:t>
            </a:r>
            <a:r>
              <a:rPr lang="en-US" altLang="ko-KR" sz="2400" baseline="-25000" dirty="0">
                <a:latin typeface="Times New Roman" pitchFamily="18" charset="0"/>
              </a:rPr>
              <a:t>2</a:t>
            </a:r>
            <a:r>
              <a:rPr lang="en-US" altLang="ko-KR" sz="2400" dirty="0">
                <a:latin typeface="Times New Roman" pitchFamily="18" charset="0"/>
              </a:rPr>
              <a:t>CO</a:t>
            </a:r>
            <a:r>
              <a:rPr lang="en-US" altLang="ko-KR" sz="2400" baseline="-25000" dirty="0">
                <a:latin typeface="Times New Roman" pitchFamily="18" charset="0"/>
              </a:rPr>
              <a:t>3</a:t>
            </a:r>
            <a:r>
              <a:rPr lang="en-US" altLang="ko-KR" sz="2400" dirty="0">
                <a:latin typeface="Times New Roman" pitchFamily="18" charset="0"/>
              </a:rPr>
              <a:t> + 2NaNO</a:t>
            </a:r>
            <a:r>
              <a:rPr lang="en-US" altLang="ko-KR" sz="2400" baseline="-25000" dirty="0">
                <a:latin typeface="Times New Roman" pitchFamily="18" charset="0"/>
              </a:rPr>
              <a:t>3</a:t>
            </a:r>
            <a:r>
              <a:rPr lang="en-US" altLang="ko-KR" sz="2400" dirty="0">
                <a:latin typeface="Times New Roman" pitchFamily="18" charset="0"/>
              </a:rPr>
              <a:t> </a:t>
            </a:r>
          </a:p>
          <a:p>
            <a:pPr>
              <a:spcBef>
                <a:spcPct val="50000"/>
              </a:spcBef>
            </a:pPr>
            <a:r>
              <a:rPr lang="en-US" altLang="ko-KR" sz="2400" dirty="0" smtClean="0">
                <a:latin typeface="Times New Roman" pitchFamily="18" charset="0"/>
              </a:rPr>
              <a:t>              </a:t>
            </a:r>
            <a:r>
              <a:rPr lang="en-US" altLang="ko-KR" sz="2400" dirty="0">
                <a:latin typeface="Times New Roman" pitchFamily="18" charset="0"/>
              </a:rPr>
              <a:t>AgNO</a:t>
            </a:r>
            <a:r>
              <a:rPr lang="en-US" altLang="ko-KR" sz="2400" baseline="-25000" dirty="0">
                <a:latin typeface="Times New Roman" pitchFamily="18" charset="0"/>
              </a:rPr>
              <a:t>3</a:t>
            </a:r>
            <a:r>
              <a:rPr lang="en-US" altLang="ko-KR" sz="2400" dirty="0">
                <a:latin typeface="Times New Roman" pitchFamily="18" charset="0"/>
              </a:rPr>
              <a:t> 2 mol = 2</a:t>
            </a:r>
            <a:r>
              <a:rPr lang="en-US" altLang="ko-KR" sz="2400" dirty="0">
                <a:latin typeface="Times New Roman" pitchFamily="18" charset="0"/>
                <a:cs typeface="Times New Roman" pitchFamily="18" charset="0"/>
              </a:rPr>
              <a:t>×</a:t>
            </a:r>
            <a:r>
              <a:rPr lang="en-US" altLang="ko-KR" sz="2400" dirty="0">
                <a:latin typeface="Times New Roman" pitchFamily="18" charset="0"/>
              </a:rPr>
              <a:t>169.9g   </a:t>
            </a:r>
            <a:r>
              <a:rPr lang="en-US" altLang="ko-KR" sz="2400" dirty="0">
                <a:latin typeface="Times New Roman" pitchFamily="18" charset="0"/>
                <a:sym typeface="Symbol" pitchFamily="18" charset="2"/>
              </a:rPr>
              <a:t></a:t>
            </a:r>
            <a:r>
              <a:rPr lang="en-US" altLang="ko-KR" sz="2400" dirty="0">
                <a:latin typeface="Times New Roman" pitchFamily="18" charset="0"/>
              </a:rPr>
              <a:t>  Na</a:t>
            </a:r>
            <a:r>
              <a:rPr lang="en-US" altLang="ko-KR" sz="2400" baseline="-25000" dirty="0">
                <a:latin typeface="Times New Roman" pitchFamily="18" charset="0"/>
              </a:rPr>
              <a:t>2</a:t>
            </a:r>
            <a:r>
              <a:rPr lang="en-US" altLang="ko-KR" sz="2400" dirty="0">
                <a:latin typeface="Times New Roman" pitchFamily="18" charset="0"/>
              </a:rPr>
              <a:t>CO</a:t>
            </a:r>
            <a:r>
              <a:rPr lang="en-US" altLang="ko-KR" sz="2400" baseline="-25000" dirty="0">
                <a:latin typeface="Times New Roman" pitchFamily="18" charset="0"/>
              </a:rPr>
              <a:t>3</a:t>
            </a:r>
            <a:r>
              <a:rPr lang="en-US" altLang="ko-KR" sz="2400" dirty="0">
                <a:latin typeface="Times New Roman" pitchFamily="18" charset="0"/>
              </a:rPr>
              <a:t> 1 mol  = 106.0 g</a:t>
            </a:r>
          </a:p>
          <a:p>
            <a:pPr>
              <a:spcBef>
                <a:spcPct val="50000"/>
              </a:spcBef>
            </a:pPr>
            <a:r>
              <a:rPr lang="en-US" altLang="ko-KR" sz="2400" dirty="0">
                <a:latin typeface="Times New Roman" pitchFamily="18" charset="0"/>
              </a:rPr>
              <a:t>                                                   </a:t>
            </a:r>
            <a:r>
              <a:rPr lang="en-US" altLang="ko-KR" sz="2400" i="1" dirty="0">
                <a:latin typeface="Times New Roman" pitchFamily="18" charset="0"/>
              </a:rPr>
              <a:t>y</a:t>
            </a:r>
            <a:r>
              <a:rPr lang="en-US" altLang="ko-KR" sz="2400" dirty="0">
                <a:latin typeface="Times New Roman" pitchFamily="18" charset="0"/>
              </a:rPr>
              <a:t> g   </a:t>
            </a:r>
            <a:r>
              <a:rPr lang="en-US" altLang="ko-KR" sz="2400" dirty="0">
                <a:latin typeface="Times New Roman" pitchFamily="18" charset="0"/>
                <a:sym typeface="Symbol" pitchFamily="18" charset="2"/>
              </a:rPr>
              <a:t></a:t>
            </a:r>
            <a:r>
              <a:rPr lang="en-US" altLang="ko-KR" sz="2400" dirty="0">
                <a:latin typeface="Times New Roman" pitchFamily="18" charset="0"/>
              </a:rPr>
              <a:t>   </a:t>
            </a:r>
            <a:r>
              <a:rPr lang="en-US" altLang="ko-KR" sz="2400" i="1" dirty="0">
                <a:latin typeface="Times New Roman" pitchFamily="18" charset="0"/>
              </a:rPr>
              <a:t>x</a:t>
            </a:r>
            <a:r>
              <a:rPr lang="en-US" altLang="ko-KR" sz="2400" dirty="0">
                <a:latin typeface="Times New Roman" pitchFamily="18" charset="0"/>
              </a:rPr>
              <a:t>  mol = 2.33g       </a:t>
            </a:r>
          </a:p>
          <a:p>
            <a:pPr>
              <a:spcBef>
                <a:spcPct val="50000"/>
              </a:spcBef>
            </a:pPr>
            <a:r>
              <a:rPr lang="en-US" altLang="ko-KR" sz="2400" dirty="0">
                <a:latin typeface="Times New Roman" pitchFamily="18" charset="0"/>
              </a:rPr>
              <a:t>         </a:t>
            </a:r>
            <a:r>
              <a:rPr lang="en-US" altLang="ko-KR" sz="2400" dirty="0" smtClean="0">
                <a:latin typeface="Times New Roman" pitchFamily="18" charset="0"/>
                <a:sym typeface="Symbol" pitchFamily="18" charset="2"/>
              </a:rPr>
              <a:t> </a:t>
            </a:r>
            <a:r>
              <a:rPr lang="en-US" altLang="ko-KR" sz="2400" i="1" dirty="0">
                <a:latin typeface="Times New Roman" pitchFamily="18" charset="0"/>
              </a:rPr>
              <a:t>x</a:t>
            </a:r>
            <a:r>
              <a:rPr lang="en-US" altLang="ko-KR" sz="2400" dirty="0">
                <a:latin typeface="Times New Roman" pitchFamily="18" charset="0"/>
              </a:rPr>
              <a:t>  mol = 0.02198 mol             </a:t>
            </a:r>
            <a:r>
              <a:rPr lang="en-US" altLang="ko-KR" sz="2400" i="1" dirty="0">
                <a:latin typeface="Times New Roman" pitchFamily="18" charset="0"/>
              </a:rPr>
              <a:t>y </a:t>
            </a:r>
            <a:r>
              <a:rPr lang="en-US" altLang="ko-KR" sz="2400" dirty="0">
                <a:latin typeface="Times New Roman" pitchFamily="18" charset="0"/>
              </a:rPr>
              <a:t>= 169.9 g </a:t>
            </a:r>
            <a:r>
              <a:rPr lang="en-US" altLang="ko-KR" sz="2400" dirty="0">
                <a:latin typeface="Times New Roman" pitchFamily="18" charset="0"/>
                <a:cs typeface="Times New Roman" pitchFamily="18" charset="0"/>
              </a:rPr>
              <a:t>×</a:t>
            </a:r>
            <a:r>
              <a:rPr lang="en-US" altLang="ko-KR" sz="2400" dirty="0">
                <a:latin typeface="Times New Roman" pitchFamily="18" charset="0"/>
              </a:rPr>
              <a:t> 2 </a:t>
            </a:r>
            <a:r>
              <a:rPr lang="en-US" altLang="ko-KR" sz="2400" dirty="0">
                <a:latin typeface="Times New Roman" pitchFamily="18" charset="0"/>
                <a:cs typeface="Times New Roman" pitchFamily="18" charset="0"/>
              </a:rPr>
              <a:t>× 0.02198 mol </a:t>
            </a:r>
            <a:r>
              <a:rPr lang="en-US" altLang="ko-KR" sz="2400" dirty="0" smtClean="0">
                <a:latin typeface="Times New Roman" pitchFamily="18" charset="0"/>
                <a:cs typeface="Times New Roman" pitchFamily="18" charset="0"/>
              </a:rPr>
              <a:t>					    = </a:t>
            </a:r>
            <a:r>
              <a:rPr lang="en-US" altLang="ko-KR" sz="2400" dirty="0">
                <a:latin typeface="Times New Roman" pitchFamily="18" charset="0"/>
                <a:cs typeface="Times New Roman" pitchFamily="18" charset="0"/>
              </a:rPr>
              <a:t>7.47 g</a:t>
            </a:r>
          </a:p>
        </p:txBody>
      </p:sp>
      <p:sp>
        <p:nvSpPr>
          <p:cNvPr id="6" name="Slide Number Placeholder 5"/>
          <p:cNvSpPr>
            <a:spLocks noGrp="1"/>
          </p:cNvSpPr>
          <p:nvPr>
            <p:ph type="sldNum" sz="quarter" idx="12"/>
          </p:nvPr>
        </p:nvSpPr>
        <p:spPr/>
        <p:txBody>
          <a:bodyPr/>
          <a:lstStyle/>
          <a:p>
            <a:fld id="{B980AA17-9AAD-4CAE-A59E-97155A547452}" type="slidenum">
              <a:rPr lang="en-US" smtClean="0"/>
              <a:pPr/>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990600" y="2895600"/>
            <a:ext cx="7239000" cy="2592388"/>
          </a:xfrm>
          <a:prstGeom prst="rect">
            <a:avLst/>
          </a:prstGeom>
          <a:noFill/>
          <a:ln w="9525">
            <a:noFill/>
            <a:miter lim="800000"/>
            <a:headEnd/>
            <a:tailEnd/>
          </a:ln>
          <a:effectLst/>
        </p:spPr>
      </p:pic>
      <p:sp>
        <p:nvSpPr>
          <p:cNvPr id="3079" name="Text Box 7"/>
          <p:cNvSpPr txBox="1">
            <a:spLocks noChangeArrowheads="1"/>
          </p:cNvSpPr>
          <p:nvPr/>
        </p:nvSpPr>
        <p:spPr bwMode="auto">
          <a:xfrm>
            <a:off x="2209800" y="3048000"/>
            <a:ext cx="5715000" cy="1077218"/>
          </a:xfrm>
          <a:prstGeom prst="rect">
            <a:avLst/>
          </a:prstGeom>
          <a:noFill/>
          <a:ln w="9525">
            <a:noFill/>
            <a:miter lim="800000"/>
            <a:headEnd/>
            <a:tailEnd/>
          </a:ln>
          <a:effectLst/>
        </p:spPr>
        <p:txBody>
          <a:bodyPr>
            <a:spAutoFit/>
          </a:bodyPr>
          <a:lstStyle/>
          <a:p>
            <a:pPr>
              <a:spcBef>
                <a:spcPct val="50000"/>
              </a:spcBef>
            </a:pPr>
            <a:r>
              <a:rPr lang="en-US" altLang="ko-KR" sz="3200" b="1" dirty="0" smtClean="0">
                <a:latin typeface="Arial" pitchFamily="34" charset="0"/>
                <a:ea typeface="바탕" pitchFamily="18" charset="-127"/>
                <a:cs typeface="Arial" pitchFamily="34" charset="0"/>
              </a:rPr>
              <a:t>Sampling</a:t>
            </a:r>
            <a:r>
              <a:rPr lang="en-US" altLang="ko-KR" sz="3200" b="1" dirty="0">
                <a:latin typeface="Arial" pitchFamily="34" charset="0"/>
                <a:ea typeface="바탕" pitchFamily="18" charset="-127"/>
                <a:cs typeface="Arial" pitchFamily="34" charset="0"/>
              </a:rPr>
              <a:t>, Standardization, and Calibration</a:t>
            </a:r>
            <a:endParaRPr lang="en-US" altLang="ko-KR" sz="3200" b="1"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45DC9A1E-1B4E-41EF-B39C-C05FFD273733}"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304800" y="838200"/>
            <a:ext cx="6019800" cy="5339923"/>
          </a:xfrm>
          <a:prstGeom prst="rect">
            <a:avLst/>
          </a:prstGeom>
          <a:noFill/>
          <a:ln w="9525">
            <a:noFill/>
            <a:miter lim="800000"/>
            <a:headEnd/>
            <a:tailEnd/>
          </a:ln>
          <a:effectLst/>
        </p:spPr>
        <p:txBody>
          <a:bodyPr wrap="square">
            <a:spAutoFit/>
          </a:bodyPr>
          <a:lstStyle/>
          <a:p>
            <a:pPr marL="465138" indent="-465138">
              <a:spcBef>
                <a:spcPct val="50000"/>
              </a:spcBef>
              <a:buClr>
                <a:srgbClr val="FF0000"/>
              </a:buClr>
              <a:buFont typeface="Wingdings" pitchFamily="2" charset="2"/>
              <a:buChar char="Ø"/>
            </a:pPr>
            <a:r>
              <a:rPr lang="en-US" altLang="ko-KR" sz="2200" dirty="0">
                <a:latin typeface="Arial" pitchFamily="34" charset="0"/>
                <a:cs typeface="Arial" pitchFamily="34" charset="0"/>
              </a:rPr>
              <a:t>Sampling is one of the most important operations in a chemical analysis.</a:t>
            </a:r>
          </a:p>
          <a:p>
            <a:pPr marL="465138" indent="-465138">
              <a:spcBef>
                <a:spcPct val="50000"/>
              </a:spcBef>
              <a:buClr>
                <a:srgbClr val="FF0000"/>
              </a:buClr>
              <a:buFont typeface="Wingdings" pitchFamily="2" charset="2"/>
              <a:buChar char="Ø"/>
            </a:pPr>
            <a:r>
              <a:rPr lang="en-US" altLang="ko-KR" sz="2200" dirty="0">
                <a:latin typeface="Arial" pitchFamily="34" charset="0"/>
                <a:cs typeface="Arial" pitchFamily="34" charset="0"/>
              </a:rPr>
              <a:t>Chemical analyses use only a small fraction of the available sample. The fractions of the samples that </a:t>
            </a:r>
            <a:r>
              <a:rPr lang="en-US" altLang="ko-KR" sz="2200" dirty="0" smtClean="0">
                <a:latin typeface="Arial" pitchFamily="34" charset="0"/>
                <a:cs typeface="Arial" pitchFamily="34" charset="0"/>
              </a:rPr>
              <a:t>are collected </a:t>
            </a:r>
            <a:r>
              <a:rPr lang="en-US" altLang="ko-KR" sz="2200" dirty="0">
                <a:latin typeface="Arial" pitchFamily="34" charset="0"/>
                <a:cs typeface="Arial" pitchFamily="34" charset="0"/>
              </a:rPr>
              <a:t>for analyses must be representative of the bulk materials.</a:t>
            </a:r>
          </a:p>
          <a:p>
            <a:pPr marL="465138" indent="-465138">
              <a:spcBef>
                <a:spcPct val="50000"/>
              </a:spcBef>
              <a:buClr>
                <a:srgbClr val="FF0000"/>
              </a:buClr>
              <a:buFont typeface="Wingdings" pitchFamily="2" charset="2"/>
              <a:buChar char="Ø"/>
            </a:pPr>
            <a:r>
              <a:rPr lang="en-US" altLang="ko-KR" sz="2200" dirty="0">
                <a:latin typeface="Arial" pitchFamily="34" charset="0"/>
                <a:cs typeface="Arial" pitchFamily="34" charset="0"/>
              </a:rPr>
              <a:t>Knowing how much sample to collect and how to further subdivide the collected sample to obtain a laboratory sample is vital in the analytical process.</a:t>
            </a:r>
          </a:p>
          <a:p>
            <a:pPr marL="406400" indent="-406400">
              <a:spcBef>
                <a:spcPct val="50000"/>
              </a:spcBef>
              <a:buClr>
                <a:srgbClr val="FF0000"/>
              </a:buClr>
              <a:buFont typeface="Wingdings" pitchFamily="2" charset="2"/>
              <a:buChar char="Ø"/>
            </a:pPr>
            <a:r>
              <a:rPr lang="en-US" altLang="ko-KR" sz="2200" dirty="0">
                <a:latin typeface="Arial" pitchFamily="34" charset="0"/>
                <a:cs typeface="Arial" pitchFamily="34" charset="0"/>
              </a:rPr>
              <a:t>All three steps of sampling, standardization, and calibration require a knowledge of statistics.</a:t>
            </a:r>
          </a:p>
        </p:txBody>
      </p:sp>
      <p:sp>
        <p:nvSpPr>
          <p:cNvPr id="2051" name="Rectangle 3" descr="08CO"/>
          <p:cNvSpPr>
            <a:spLocks noGrp="1" noChangeAspect="1" noChangeArrowheads="1"/>
          </p:cNvSpPr>
          <p:nvPr/>
        </p:nvSpPr>
        <p:spPr bwMode="auto">
          <a:xfrm>
            <a:off x="6400800" y="1066800"/>
            <a:ext cx="2449932" cy="1720056"/>
          </a:xfrm>
          <a:prstGeom prst="rect">
            <a:avLst/>
          </a:prstGeom>
          <a:blipFill dpi="0" rotWithShape="1">
            <a:blip r:embed="rId2" cstate="print"/>
            <a:srcRect/>
            <a:stretch>
              <a:fillRect r="-38"/>
            </a:stretch>
          </a:blipFill>
          <a:ln w="9525">
            <a:noFill/>
            <a:miter lim="800000"/>
            <a:headEnd/>
            <a:tailEnd/>
          </a:ln>
          <a:effectLst/>
        </p:spPr>
        <p:txBody>
          <a:bodyPr/>
          <a:lstStyle/>
          <a:p>
            <a:endParaRPr lang="en-US"/>
          </a:p>
        </p:txBody>
      </p:sp>
      <p:pic>
        <p:nvPicPr>
          <p:cNvPr id="2052" name="Picture 4" descr="C:\사진\서울여대_매화_032704\DSC_0004_maehwa_swu_032704_[1].jpg"/>
          <p:cNvPicPr>
            <a:picLocks noChangeAspect="1" noChangeArrowheads="1"/>
          </p:cNvPicPr>
          <p:nvPr/>
        </p:nvPicPr>
        <p:blipFill>
          <a:blip r:embed="rId3" cstate="print"/>
          <a:srcRect/>
          <a:stretch>
            <a:fillRect/>
          </a:stretch>
        </p:blipFill>
        <p:spPr bwMode="auto">
          <a:xfrm>
            <a:off x="6477000" y="4525137"/>
            <a:ext cx="2362200" cy="1570863"/>
          </a:xfrm>
          <a:prstGeom prst="rect">
            <a:avLst/>
          </a:prstGeom>
          <a:noFill/>
        </p:spPr>
      </p:pic>
      <p:sp>
        <p:nvSpPr>
          <p:cNvPr id="5" name="Slide Number Placeholder 4"/>
          <p:cNvSpPr>
            <a:spLocks noGrp="1"/>
          </p:cNvSpPr>
          <p:nvPr>
            <p:ph type="sldNum" sz="quarter" idx="12"/>
          </p:nvPr>
        </p:nvSpPr>
        <p:spPr/>
        <p:txBody>
          <a:bodyPr/>
          <a:lstStyle/>
          <a:p>
            <a:fld id="{45DC9A1E-1B4E-41EF-B39C-C05FFD273733}" type="slidenum">
              <a:rPr lang="en-US" smtClean="0"/>
              <a:pPr/>
              <a:t>47</a:t>
            </a:fld>
            <a:endParaRPr lang="en-US"/>
          </a:p>
        </p:txBody>
      </p:sp>
      <p:sp>
        <p:nvSpPr>
          <p:cNvPr id="6" name="TextBox 5"/>
          <p:cNvSpPr txBox="1"/>
          <p:nvPr/>
        </p:nvSpPr>
        <p:spPr>
          <a:xfrm>
            <a:off x="2819400" y="54114"/>
            <a:ext cx="3200400" cy="707886"/>
          </a:xfrm>
          <a:prstGeom prst="rect">
            <a:avLst/>
          </a:prstGeom>
          <a:noFill/>
        </p:spPr>
        <p:txBody>
          <a:bodyPr wrap="square" rtlCol="0">
            <a:spAutoFit/>
          </a:bodyPr>
          <a:lstStyle/>
          <a:p>
            <a:r>
              <a:rPr lang="en-US" sz="4000" b="1" i="1" dirty="0" smtClean="0">
                <a:solidFill>
                  <a:srgbClr val="0000FF"/>
                </a:solidFill>
                <a:latin typeface="Arial" pitchFamily="34" charset="0"/>
                <a:cs typeface="Arial" pitchFamily="34" charset="0"/>
              </a:rPr>
              <a:t>Sampling</a:t>
            </a:r>
            <a:endParaRPr lang="en-US" sz="4000" b="1" i="1" dirty="0">
              <a:solidFill>
                <a:srgbClr val="0000FF"/>
              </a:solidFill>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descr="0801"/>
          <p:cNvSpPr>
            <a:spLocks noGrp="1" noChangeAspect="1" noChangeArrowheads="1"/>
          </p:cNvSpPr>
          <p:nvPr/>
        </p:nvSpPr>
        <p:spPr bwMode="auto">
          <a:xfrm>
            <a:off x="5638800" y="1376186"/>
            <a:ext cx="2922247" cy="2205214"/>
          </a:xfrm>
          <a:prstGeom prst="rect">
            <a:avLst/>
          </a:prstGeom>
          <a:blipFill dpi="0" rotWithShape="1">
            <a:blip r:embed="rId2" cstate="print"/>
            <a:srcRect/>
            <a:stretch>
              <a:fillRect b="-49"/>
            </a:stretch>
          </a:blipFill>
          <a:ln w="9525">
            <a:noFill/>
            <a:miter lim="800000"/>
            <a:headEnd/>
            <a:tailEnd/>
          </a:ln>
          <a:effectLst/>
        </p:spPr>
        <p:txBody>
          <a:bodyPr/>
          <a:lstStyle/>
          <a:p>
            <a:endParaRPr lang="en-US"/>
          </a:p>
        </p:txBody>
      </p:sp>
      <p:sp>
        <p:nvSpPr>
          <p:cNvPr id="6148" name="Rectangle 4" descr="0802"/>
          <p:cNvSpPr>
            <a:spLocks noGrp="1" noChangeAspect="1" noChangeArrowheads="1"/>
          </p:cNvSpPr>
          <p:nvPr/>
        </p:nvSpPr>
        <p:spPr bwMode="auto">
          <a:xfrm>
            <a:off x="5638800" y="3939499"/>
            <a:ext cx="2998140" cy="2461301"/>
          </a:xfrm>
          <a:prstGeom prst="rect">
            <a:avLst/>
          </a:prstGeom>
          <a:blipFill dpi="0" rotWithShape="1">
            <a:blip r:embed="rId3" cstate="print"/>
            <a:srcRect/>
            <a:stretch>
              <a:fillRect r="-11"/>
            </a:stretch>
          </a:blipFill>
          <a:ln w="9525">
            <a:noFill/>
            <a:miter lim="800000"/>
            <a:headEnd/>
            <a:tailEnd/>
          </a:ln>
          <a:effectLst/>
        </p:spPr>
        <p:txBody>
          <a:bodyPr/>
          <a:lstStyle/>
          <a:p>
            <a:endParaRPr lang="en-US"/>
          </a:p>
        </p:txBody>
      </p:sp>
      <p:grpSp>
        <p:nvGrpSpPr>
          <p:cNvPr id="2" name="Group 11"/>
          <p:cNvGrpSpPr>
            <a:grpSpLocks/>
          </p:cNvGrpSpPr>
          <p:nvPr/>
        </p:nvGrpSpPr>
        <p:grpSpPr bwMode="auto">
          <a:xfrm>
            <a:off x="304800" y="990600"/>
            <a:ext cx="4572000" cy="5638801"/>
            <a:chOff x="192" y="144"/>
            <a:chExt cx="2880" cy="3552"/>
          </a:xfrm>
        </p:grpSpPr>
        <p:sp>
          <p:nvSpPr>
            <p:cNvPr id="6146" name="Text Box 2"/>
            <p:cNvSpPr txBox="1">
              <a:spLocks noChangeArrowheads="1"/>
            </p:cNvSpPr>
            <p:nvPr/>
          </p:nvSpPr>
          <p:spPr bwMode="auto">
            <a:xfrm>
              <a:off x="192" y="192"/>
              <a:ext cx="2880" cy="3451"/>
            </a:xfrm>
            <a:prstGeom prst="rect">
              <a:avLst/>
            </a:prstGeom>
            <a:noFill/>
            <a:ln w="9525">
              <a:noFill/>
              <a:miter lim="800000"/>
              <a:headEnd/>
              <a:tailEnd/>
            </a:ln>
            <a:effectLst/>
          </p:spPr>
          <p:txBody>
            <a:bodyPr>
              <a:spAutoFit/>
            </a:bodyPr>
            <a:lstStyle/>
            <a:p>
              <a:pPr>
                <a:spcBef>
                  <a:spcPct val="50000"/>
                </a:spcBef>
              </a:pPr>
              <a:r>
                <a:rPr lang="en-US" altLang="ko-KR" sz="2000" dirty="0" smtClean="0">
                  <a:latin typeface="Arial" pitchFamily="34" charset="0"/>
                  <a:cs typeface="Arial" pitchFamily="34" charset="0"/>
                </a:rPr>
                <a:t>Sample </a:t>
              </a:r>
              <a:r>
                <a:rPr lang="en-US" altLang="ko-KR" sz="2000" dirty="0">
                  <a:latin typeface="Arial" pitchFamily="34" charset="0"/>
                  <a:cs typeface="Arial" pitchFamily="34" charset="0"/>
                </a:rPr>
                <a:t>size                Type of analysis</a:t>
              </a:r>
            </a:p>
            <a:p>
              <a:pPr>
                <a:spcBef>
                  <a:spcPct val="50000"/>
                </a:spcBef>
              </a:pPr>
              <a:r>
                <a:rPr lang="en-US" altLang="ko-KR" sz="2000" dirty="0">
                  <a:latin typeface="Arial" pitchFamily="34" charset="0"/>
                  <a:cs typeface="Arial" pitchFamily="34" charset="0"/>
                </a:rPr>
                <a:t>  &gt; 0.1g                         Macro </a:t>
              </a:r>
            </a:p>
            <a:p>
              <a:pPr>
                <a:spcBef>
                  <a:spcPct val="50000"/>
                </a:spcBef>
              </a:pPr>
              <a:r>
                <a:rPr lang="en-US" altLang="ko-KR" sz="2000" dirty="0">
                  <a:latin typeface="Arial" pitchFamily="34" charset="0"/>
                  <a:cs typeface="Arial" pitchFamily="34" charset="0"/>
                </a:rPr>
                <a:t> 0.01~0.1g                    </a:t>
              </a:r>
              <a:r>
                <a:rPr lang="en-US" altLang="ko-KR" sz="2000" dirty="0" err="1">
                  <a:latin typeface="Arial" pitchFamily="34" charset="0"/>
                  <a:cs typeface="Arial" pitchFamily="34" charset="0"/>
                </a:rPr>
                <a:t>Semimicro</a:t>
              </a:r>
              <a:endParaRPr lang="en-US" altLang="ko-KR" sz="2000" dirty="0">
                <a:latin typeface="Arial" pitchFamily="34" charset="0"/>
                <a:cs typeface="Arial" pitchFamily="34" charset="0"/>
              </a:endParaRPr>
            </a:p>
            <a:p>
              <a:pPr>
                <a:spcBef>
                  <a:spcPct val="50000"/>
                </a:spcBef>
              </a:pPr>
              <a:r>
                <a:rPr lang="en-US" altLang="ko-KR" sz="2000" dirty="0">
                  <a:latin typeface="Arial" pitchFamily="34" charset="0"/>
                  <a:cs typeface="Arial" pitchFamily="34" charset="0"/>
                </a:rPr>
                <a:t> 0.0001~0.01g              Micro</a:t>
              </a:r>
            </a:p>
            <a:p>
              <a:pPr>
                <a:spcBef>
                  <a:spcPct val="50000"/>
                </a:spcBef>
              </a:pPr>
              <a:r>
                <a:rPr lang="en-US" altLang="ko-KR" sz="2000" dirty="0">
                  <a:latin typeface="Arial" pitchFamily="34" charset="0"/>
                  <a:cs typeface="Arial" pitchFamily="34" charset="0"/>
                </a:rPr>
                <a:t>  &lt; 10</a:t>
              </a:r>
              <a:r>
                <a:rPr lang="en-US" altLang="ko-KR" sz="2000" baseline="30000" dirty="0">
                  <a:latin typeface="Arial" pitchFamily="34" charset="0"/>
                  <a:cs typeface="Arial" pitchFamily="34" charset="0"/>
                </a:rPr>
                <a:t>–4</a:t>
              </a:r>
              <a:r>
                <a:rPr lang="en-US" altLang="ko-KR" sz="2000" dirty="0">
                  <a:latin typeface="Arial" pitchFamily="34" charset="0"/>
                  <a:cs typeface="Arial" pitchFamily="34" charset="0"/>
                </a:rPr>
                <a:t> g                      </a:t>
              </a:r>
              <a:r>
                <a:rPr lang="en-US" altLang="ko-KR" sz="2000" dirty="0" err="1">
                  <a:latin typeface="Arial" pitchFamily="34" charset="0"/>
                  <a:cs typeface="Arial" pitchFamily="34" charset="0"/>
                </a:rPr>
                <a:t>Ultramicro</a:t>
              </a:r>
              <a:endParaRPr lang="en-US" altLang="ko-KR" sz="2000" dirty="0">
                <a:latin typeface="Arial" pitchFamily="34" charset="0"/>
                <a:cs typeface="Arial" pitchFamily="34" charset="0"/>
              </a:endParaRPr>
            </a:p>
            <a:p>
              <a:pPr>
                <a:spcBef>
                  <a:spcPct val="50000"/>
                </a:spcBef>
              </a:pPr>
              <a:endParaRPr lang="en-US" altLang="ko-KR" sz="2000" dirty="0" smtClean="0">
                <a:latin typeface="Arial" pitchFamily="34" charset="0"/>
                <a:cs typeface="Arial" pitchFamily="34" charset="0"/>
              </a:endParaRPr>
            </a:p>
            <a:p>
              <a:pPr>
                <a:spcBef>
                  <a:spcPct val="50000"/>
                </a:spcBef>
              </a:pPr>
              <a:endParaRPr lang="en-US" altLang="ko-KR" sz="2000" dirty="0">
                <a:latin typeface="Arial" pitchFamily="34" charset="0"/>
                <a:cs typeface="Arial" pitchFamily="34" charset="0"/>
              </a:endParaRPr>
            </a:p>
            <a:p>
              <a:pPr>
                <a:spcBef>
                  <a:spcPct val="50000"/>
                </a:spcBef>
              </a:pPr>
              <a:r>
                <a:rPr lang="en-US" altLang="ko-KR" sz="2000" dirty="0">
                  <a:latin typeface="Arial" pitchFamily="34" charset="0"/>
                  <a:cs typeface="Arial" pitchFamily="34" charset="0"/>
                </a:rPr>
                <a:t>Analytical level        </a:t>
              </a:r>
              <a:r>
                <a:rPr lang="en-US" altLang="ko-KR" sz="2000" dirty="0" smtClean="0">
                  <a:latin typeface="Arial" pitchFamily="34" charset="0"/>
                  <a:cs typeface="Arial" pitchFamily="34" charset="0"/>
                </a:rPr>
                <a:t>Type </a:t>
              </a:r>
              <a:r>
                <a:rPr lang="en-US" altLang="ko-KR" sz="2000" dirty="0">
                  <a:latin typeface="Arial" pitchFamily="34" charset="0"/>
                  <a:cs typeface="Arial" pitchFamily="34" charset="0"/>
                </a:rPr>
                <a:t>of constituent</a:t>
              </a:r>
            </a:p>
            <a:p>
              <a:pPr>
                <a:spcBef>
                  <a:spcPct val="50000"/>
                </a:spcBef>
              </a:pPr>
              <a:r>
                <a:rPr lang="en-US" altLang="ko-KR" sz="2000" dirty="0">
                  <a:latin typeface="Arial" pitchFamily="34" charset="0"/>
                  <a:cs typeface="Arial" pitchFamily="34" charset="0"/>
                </a:rPr>
                <a:t> 1%~100%                     </a:t>
              </a:r>
              <a:r>
                <a:rPr lang="en-US" altLang="ko-KR" sz="2000" dirty="0" smtClean="0">
                  <a:latin typeface="Arial" pitchFamily="34" charset="0"/>
                  <a:cs typeface="Arial" pitchFamily="34" charset="0"/>
                </a:rPr>
                <a:t>    Major</a:t>
              </a:r>
              <a:endParaRPr lang="en-US" altLang="ko-KR" sz="2000" dirty="0">
                <a:latin typeface="Arial" pitchFamily="34" charset="0"/>
                <a:cs typeface="Arial" pitchFamily="34" charset="0"/>
              </a:endParaRPr>
            </a:p>
            <a:p>
              <a:pPr>
                <a:spcBef>
                  <a:spcPct val="50000"/>
                </a:spcBef>
              </a:pPr>
              <a:r>
                <a:rPr lang="en-US" altLang="ko-KR" sz="2000" dirty="0">
                  <a:latin typeface="Arial" pitchFamily="34" charset="0"/>
                  <a:cs typeface="Arial" pitchFamily="34" charset="0"/>
                </a:rPr>
                <a:t> 0.01%(100ppm)~1%    </a:t>
              </a:r>
              <a:r>
                <a:rPr lang="en-US" altLang="ko-KR" sz="2000" dirty="0" smtClean="0">
                  <a:latin typeface="Arial" pitchFamily="34" charset="0"/>
                  <a:cs typeface="Arial" pitchFamily="34" charset="0"/>
                </a:rPr>
                <a:t>    Minor</a:t>
              </a:r>
              <a:endParaRPr lang="en-US" altLang="ko-KR" sz="2000" dirty="0">
                <a:latin typeface="Arial" pitchFamily="34" charset="0"/>
                <a:cs typeface="Arial" pitchFamily="34" charset="0"/>
              </a:endParaRPr>
            </a:p>
            <a:p>
              <a:pPr>
                <a:spcBef>
                  <a:spcPct val="50000"/>
                </a:spcBef>
              </a:pPr>
              <a:r>
                <a:rPr lang="en-US" altLang="ko-KR" sz="2000" dirty="0">
                  <a:latin typeface="Arial" pitchFamily="34" charset="0"/>
                  <a:cs typeface="Arial" pitchFamily="34" charset="0"/>
                </a:rPr>
                <a:t> 1ppb~100ppm              </a:t>
              </a:r>
              <a:r>
                <a:rPr lang="en-US" altLang="ko-KR" sz="2000" dirty="0" smtClean="0">
                  <a:latin typeface="Arial" pitchFamily="34" charset="0"/>
                  <a:cs typeface="Arial" pitchFamily="34" charset="0"/>
                </a:rPr>
                <a:t>    Trace</a:t>
              </a:r>
              <a:endParaRPr lang="en-US" altLang="ko-KR" sz="2000" dirty="0">
                <a:latin typeface="Arial" pitchFamily="34" charset="0"/>
                <a:cs typeface="Arial" pitchFamily="34" charset="0"/>
              </a:endParaRPr>
            </a:p>
            <a:p>
              <a:pPr>
                <a:spcBef>
                  <a:spcPct val="50000"/>
                </a:spcBef>
              </a:pPr>
              <a:r>
                <a:rPr lang="en-US" altLang="ko-KR" sz="2000" dirty="0">
                  <a:latin typeface="Arial" pitchFamily="34" charset="0"/>
                  <a:cs typeface="Arial" pitchFamily="34" charset="0"/>
                </a:rPr>
                <a:t> &lt;1 ppb                          </a:t>
              </a:r>
              <a:r>
                <a:rPr lang="en-US" altLang="ko-KR" sz="2000" dirty="0" smtClean="0">
                  <a:latin typeface="Arial" pitchFamily="34" charset="0"/>
                  <a:cs typeface="Arial" pitchFamily="34" charset="0"/>
                </a:rPr>
                <a:t>    </a:t>
              </a:r>
              <a:r>
                <a:rPr lang="en-US" altLang="ko-KR" sz="2000" dirty="0" err="1" smtClean="0">
                  <a:latin typeface="Arial" pitchFamily="34" charset="0"/>
                  <a:cs typeface="Arial" pitchFamily="34" charset="0"/>
                </a:rPr>
                <a:t>Ultratrace</a:t>
              </a:r>
              <a:endParaRPr lang="en-US" altLang="ko-KR" sz="2000" dirty="0">
                <a:latin typeface="Arial" pitchFamily="34" charset="0"/>
                <a:cs typeface="Arial" pitchFamily="34" charset="0"/>
              </a:endParaRPr>
            </a:p>
          </p:txBody>
        </p:sp>
        <p:sp>
          <p:nvSpPr>
            <p:cNvPr id="6149" name="Line 5"/>
            <p:cNvSpPr>
              <a:spLocks noChangeShapeType="1"/>
            </p:cNvSpPr>
            <p:nvPr/>
          </p:nvSpPr>
          <p:spPr bwMode="auto">
            <a:xfrm>
              <a:off x="240" y="3696"/>
              <a:ext cx="2736" cy="0"/>
            </a:xfrm>
            <a:prstGeom prst="line">
              <a:avLst/>
            </a:prstGeom>
            <a:noFill/>
            <a:ln w="9525">
              <a:solidFill>
                <a:schemeClr val="tx1"/>
              </a:solidFill>
              <a:round/>
              <a:headEnd/>
              <a:tailEnd/>
            </a:ln>
            <a:effectLst/>
          </p:spPr>
          <p:txBody>
            <a:bodyPr/>
            <a:lstStyle/>
            <a:p>
              <a:endParaRPr lang="en-US">
                <a:latin typeface="Arial" pitchFamily="34" charset="0"/>
                <a:cs typeface="Arial" pitchFamily="34" charset="0"/>
              </a:endParaRPr>
            </a:p>
          </p:txBody>
        </p:sp>
        <p:sp>
          <p:nvSpPr>
            <p:cNvPr id="6150" name="Line 6"/>
            <p:cNvSpPr>
              <a:spLocks noChangeShapeType="1"/>
            </p:cNvSpPr>
            <p:nvPr/>
          </p:nvSpPr>
          <p:spPr bwMode="auto">
            <a:xfrm>
              <a:off x="240" y="480"/>
              <a:ext cx="2688" cy="0"/>
            </a:xfrm>
            <a:prstGeom prst="line">
              <a:avLst/>
            </a:prstGeom>
            <a:noFill/>
            <a:ln w="9525">
              <a:solidFill>
                <a:schemeClr val="tx1"/>
              </a:solidFill>
              <a:round/>
              <a:headEnd/>
              <a:tailEnd/>
            </a:ln>
            <a:effectLst/>
          </p:spPr>
          <p:txBody>
            <a:bodyPr/>
            <a:lstStyle/>
            <a:p>
              <a:endParaRPr lang="en-US">
                <a:latin typeface="Arial" pitchFamily="34" charset="0"/>
                <a:cs typeface="Arial" pitchFamily="34" charset="0"/>
              </a:endParaRPr>
            </a:p>
          </p:txBody>
        </p:sp>
        <p:sp>
          <p:nvSpPr>
            <p:cNvPr id="6151" name="Line 7"/>
            <p:cNvSpPr>
              <a:spLocks noChangeShapeType="1"/>
            </p:cNvSpPr>
            <p:nvPr/>
          </p:nvSpPr>
          <p:spPr bwMode="auto">
            <a:xfrm>
              <a:off x="240" y="144"/>
              <a:ext cx="2688" cy="0"/>
            </a:xfrm>
            <a:prstGeom prst="line">
              <a:avLst/>
            </a:prstGeom>
            <a:noFill/>
            <a:ln w="9525">
              <a:solidFill>
                <a:schemeClr val="tx1"/>
              </a:solidFill>
              <a:round/>
              <a:headEnd/>
              <a:tailEnd/>
            </a:ln>
            <a:effectLst/>
          </p:spPr>
          <p:txBody>
            <a:bodyPr/>
            <a:lstStyle/>
            <a:p>
              <a:endParaRPr lang="en-US">
                <a:latin typeface="Arial" pitchFamily="34" charset="0"/>
                <a:cs typeface="Arial" pitchFamily="34" charset="0"/>
              </a:endParaRPr>
            </a:p>
          </p:txBody>
        </p:sp>
        <p:sp>
          <p:nvSpPr>
            <p:cNvPr id="6152" name="Line 8"/>
            <p:cNvSpPr>
              <a:spLocks noChangeShapeType="1"/>
            </p:cNvSpPr>
            <p:nvPr/>
          </p:nvSpPr>
          <p:spPr bwMode="auto">
            <a:xfrm>
              <a:off x="240" y="1680"/>
              <a:ext cx="2688" cy="0"/>
            </a:xfrm>
            <a:prstGeom prst="line">
              <a:avLst/>
            </a:prstGeom>
            <a:noFill/>
            <a:ln w="9525">
              <a:solidFill>
                <a:schemeClr val="tx1"/>
              </a:solidFill>
              <a:round/>
              <a:headEnd/>
              <a:tailEnd/>
            </a:ln>
            <a:effectLst/>
          </p:spPr>
          <p:txBody>
            <a:bodyPr/>
            <a:lstStyle/>
            <a:p>
              <a:endParaRPr lang="en-US">
                <a:latin typeface="Arial" pitchFamily="34" charset="0"/>
                <a:cs typeface="Arial" pitchFamily="34" charset="0"/>
              </a:endParaRPr>
            </a:p>
          </p:txBody>
        </p:sp>
        <p:sp>
          <p:nvSpPr>
            <p:cNvPr id="6153" name="Line 9"/>
            <p:cNvSpPr>
              <a:spLocks noChangeShapeType="1"/>
            </p:cNvSpPr>
            <p:nvPr/>
          </p:nvSpPr>
          <p:spPr bwMode="auto">
            <a:xfrm>
              <a:off x="240" y="2208"/>
              <a:ext cx="2736" cy="0"/>
            </a:xfrm>
            <a:prstGeom prst="line">
              <a:avLst/>
            </a:prstGeom>
            <a:noFill/>
            <a:ln w="9525">
              <a:solidFill>
                <a:schemeClr val="tx1"/>
              </a:solidFill>
              <a:round/>
              <a:headEnd/>
              <a:tailEnd/>
            </a:ln>
            <a:effectLst/>
          </p:spPr>
          <p:txBody>
            <a:bodyPr/>
            <a:lstStyle/>
            <a:p>
              <a:endParaRPr lang="en-US">
                <a:latin typeface="Arial" pitchFamily="34" charset="0"/>
                <a:cs typeface="Arial" pitchFamily="34" charset="0"/>
              </a:endParaRPr>
            </a:p>
          </p:txBody>
        </p:sp>
        <p:sp>
          <p:nvSpPr>
            <p:cNvPr id="6154" name="Line 10"/>
            <p:cNvSpPr>
              <a:spLocks noChangeShapeType="1"/>
            </p:cNvSpPr>
            <p:nvPr/>
          </p:nvSpPr>
          <p:spPr bwMode="auto">
            <a:xfrm>
              <a:off x="240" y="2496"/>
              <a:ext cx="2736" cy="0"/>
            </a:xfrm>
            <a:prstGeom prst="line">
              <a:avLst/>
            </a:prstGeom>
            <a:noFill/>
            <a:ln w="9525">
              <a:solidFill>
                <a:schemeClr val="tx1"/>
              </a:solidFill>
              <a:round/>
              <a:headEnd/>
              <a:tailEnd/>
            </a:ln>
            <a:effectLst/>
          </p:spPr>
          <p:txBody>
            <a:bodyPr/>
            <a:lstStyle/>
            <a:p>
              <a:endParaRPr lang="en-US">
                <a:latin typeface="Arial" pitchFamily="34" charset="0"/>
                <a:cs typeface="Arial" pitchFamily="34" charset="0"/>
              </a:endParaRPr>
            </a:p>
          </p:txBody>
        </p:sp>
      </p:grpSp>
      <p:sp>
        <p:nvSpPr>
          <p:cNvPr id="13" name="TextBox 12"/>
          <p:cNvSpPr txBox="1"/>
          <p:nvPr/>
        </p:nvSpPr>
        <p:spPr>
          <a:xfrm>
            <a:off x="304800" y="76201"/>
            <a:ext cx="8153400" cy="984885"/>
          </a:xfrm>
          <a:prstGeom prst="rect">
            <a:avLst/>
          </a:prstGeom>
          <a:noFill/>
        </p:spPr>
        <p:txBody>
          <a:bodyPr wrap="square" rtlCol="0">
            <a:spAutoFit/>
          </a:bodyPr>
          <a:lstStyle/>
          <a:p>
            <a:r>
              <a:rPr lang="en-US" altLang="ko-KR" sz="4000" b="1" i="1" dirty="0" smtClean="0">
                <a:solidFill>
                  <a:srgbClr val="0000FF"/>
                </a:solidFill>
                <a:latin typeface="Arial" pitchFamily="34" charset="0"/>
                <a:cs typeface="Arial" pitchFamily="34" charset="0"/>
              </a:rPr>
              <a:t>Analytical samples and methods</a:t>
            </a:r>
          </a:p>
          <a:p>
            <a:endParaRPr lang="en-US" i="1" dirty="0">
              <a:latin typeface="Arial" pitchFamily="34" charset="0"/>
              <a:cs typeface="Arial" pitchFamily="34" charset="0"/>
            </a:endParaRPr>
          </a:p>
        </p:txBody>
      </p:sp>
      <p:sp>
        <p:nvSpPr>
          <p:cNvPr id="14" name="Slide Number Placeholder 13"/>
          <p:cNvSpPr>
            <a:spLocks noGrp="1"/>
          </p:cNvSpPr>
          <p:nvPr>
            <p:ph type="sldNum" sz="quarter" idx="12"/>
          </p:nvPr>
        </p:nvSpPr>
        <p:spPr/>
        <p:txBody>
          <a:bodyPr/>
          <a:lstStyle/>
          <a:p>
            <a:fld id="{45DC9A1E-1B4E-41EF-B39C-C05FFD273733}"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hidden="1"/>
          <p:cNvSpPr>
            <a:spLocks noGrp="1" noChangeArrowheads="1"/>
          </p:cNvSpPr>
          <p:nvPr>
            <p:ph type="title"/>
          </p:nvPr>
        </p:nvSpPr>
        <p:spPr/>
        <p:txBody>
          <a:bodyPr/>
          <a:lstStyle/>
          <a:p>
            <a:endParaRPr lang="en-US"/>
          </a:p>
        </p:txBody>
      </p:sp>
      <p:sp>
        <p:nvSpPr>
          <p:cNvPr id="176131" name="Rectangle 3" descr="0803"/>
          <p:cNvSpPr>
            <a:spLocks noGrp="1" noChangeAspect="1" noChangeArrowheads="1"/>
          </p:cNvSpPr>
          <p:nvPr/>
        </p:nvSpPr>
        <p:spPr bwMode="auto">
          <a:xfrm>
            <a:off x="1066800" y="152400"/>
            <a:ext cx="6477000" cy="4799013"/>
          </a:xfrm>
          <a:prstGeom prst="rect">
            <a:avLst/>
          </a:prstGeom>
          <a:blipFill dpi="0" rotWithShape="1">
            <a:blip r:embed="rId2" cstate="print"/>
            <a:srcRect/>
            <a:stretch>
              <a:fillRect b="-9"/>
            </a:stretch>
          </a:blipFill>
          <a:ln w="9525">
            <a:noFill/>
            <a:miter lim="800000"/>
            <a:headEnd/>
            <a:tailEnd/>
          </a:ln>
          <a:effectLst/>
        </p:spPr>
        <p:txBody>
          <a:bodyPr/>
          <a:lstStyle/>
          <a:p>
            <a:endParaRPr lang="en-US"/>
          </a:p>
        </p:txBody>
      </p:sp>
      <p:sp>
        <p:nvSpPr>
          <p:cNvPr id="176133" name="Text Box 5"/>
          <p:cNvSpPr txBox="1">
            <a:spLocks noChangeArrowheads="1"/>
          </p:cNvSpPr>
          <p:nvPr/>
        </p:nvSpPr>
        <p:spPr bwMode="auto">
          <a:xfrm>
            <a:off x="609600" y="5181600"/>
            <a:ext cx="8153400" cy="1431161"/>
          </a:xfrm>
          <a:prstGeom prst="rect">
            <a:avLst/>
          </a:prstGeom>
          <a:noFill/>
          <a:ln w="9525">
            <a:noFill/>
            <a:miter lim="800000"/>
            <a:headEnd/>
            <a:tailEnd/>
          </a:ln>
          <a:effectLst/>
        </p:spPr>
        <p:txBody>
          <a:bodyPr>
            <a:spAutoFit/>
          </a:bodyPr>
          <a:lstStyle/>
          <a:p>
            <a:pPr>
              <a:spcBef>
                <a:spcPct val="50000"/>
              </a:spcBef>
            </a:pPr>
            <a:r>
              <a:rPr lang="en-US" altLang="ko-KR" sz="2000" dirty="0" err="1">
                <a:latin typeface="Arial" pitchFamily="34" charset="0"/>
                <a:cs typeface="Arial" pitchFamily="34" charset="0"/>
              </a:rPr>
              <a:t>Interlaboratory</a:t>
            </a:r>
            <a:r>
              <a:rPr lang="en-US" altLang="ko-KR" sz="2000" dirty="0">
                <a:latin typeface="Arial" pitchFamily="34" charset="0"/>
                <a:cs typeface="Arial" pitchFamily="34" charset="0"/>
              </a:rPr>
              <a:t> error as a function of </a:t>
            </a:r>
            <a:r>
              <a:rPr lang="en-US" altLang="ko-KR" sz="2000" dirty="0" err="1">
                <a:latin typeface="Arial" pitchFamily="34" charset="0"/>
                <a:cs typeface="Arial" pitchFamily="34" charset="0"/>
              </a:rPr>
              <a:t>analyte</a:t>
            </a:r>
            <a:r>
              <a:rPr lang="en-US" altLang="ko-KR" sz="2000" dirty="0">
                <a:latin typeface="Arial" pitchFamily="34" charset="0"/>
                <a:cs typeface="Arial" pitchFamily="34" charset="0"/>
              </a:rPr>
              <a:t> concentration. Note that the relative standard deviation dramatically increase as the </a:t>
            </a:r>
            <a:r>
              <a:rPr lang="en-US" altLang="ko-KR" sz="2000" dirty="0" err="1">
                <a:latin typeface="Arial" pitchFamily="34" charset="0"/>
                <a:cs typeface="Arial" pitchFamily="34" charset="0"/>
              </a:rPr>
              <a:t>analyte</a:t>
            </a:r>
            <a:r>
              <a:rPr lang="en-US" altLang="ko-KR" sz="2000" dirty="0">
                <a:latin typeface="Arial" pitchFamily="34" charset="0"/>
                <a:cs typeface="Arial" pitchFamily="34" charset="0"/>
              </a:rPr>
              <a:t> concentration decreases.</a:t>
            </a:r>
          </a:p>
          <a:p>
            <a:pPr>
              <a:spcBef>
                <a:spcPct val="50000"/>
              </a:spcBef>
            </a:pPr>
            <a:r>
              <a:rPr lang="en-US" altLang="ko-KR" sz="1600" dirty="0">
                <a:latin typeface="Arial" pitchFamily="34" charset="0"/>
                <a:cs typeface="Arial" pitchFamily="34" charset="0"/>
              </a:rPr>
              <a:t>W. Horowitz, </a:t>
            </a:r>
            <a:r>
              <a:rPr lang="en-US" altLang="ko-KR" sz="1600" i="1" dirty="0">
                <a:latin typeface="Arial" pitchFamily="34" charset="0"/>
                <a:cs typeface="Arial" pitchFamily="34" charset="0"/>
              </a:rPr>
              <a:t>Anal. Chem</a:t>
            </a:r>
            <a:r>
              <a:rPr lang="en-US" altLang="ko-KR" sz="1600" dirty="0">
                <a:latin typeface="Arial" pitchFamily="34" charset="0"/>
                <a:cs typeface="Arial" pitchFamily="34" charset="0"/>
              </a:rPr>
              <a:t>., 1982, 54, 67A-76A</a:t>
            </a:r>
            <a:r>
              <a:rPr lang="en-US" altLang="ko-KR" sz="1800" dirty="0">
                <a:latin typeface="Arial" pitchFamily="34" charset="0"/>
                <a:cs typeface="Arial" pitchFamily="34" charset="0"/>
              </a:rPr>
              <a:t>.</a:t>
            </a:r>
          </a:p>
        </p:txBody>
      </p:sp>
      <p:sp>
        <p:nvSpPr>
          <p:cNvPr id="5" name="Slide Number Placeholder 4"/>
          <p:cNvSpPr>
            <a:spLocks noGrp="1"/>
          </p:cNvSpPr>
          <p:nvPr>
            <p:ph type="sldNum" sz="quarter" idx="12"/>
          </p:nvPr>
        </p:nvSpPr>
        <p:spPr/>
        <p:txBody>
          <a:bodyPr/>
          <a:lstStyle/>
          <a:p>
            <a:fld id="{45DC9A1E-1B4E-41EF-B39C-C05FFD273733}"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ChangeArrowheads="1"/>
          </p:cNvSpPr>
          <p:nvPr/>
        </p:nvSpPr>
        <p:spPr bwMode="auto">
          <a:xfrm>
            <a:off x="762000" y="1443336"/>
            <a:ext cx="777240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C00000"/>
                </a:solidFill>
                <a:effectLst/>
                <a:ea typeface="Calibri" pitchFamily="34" charset="0"/>
                <a:cs typeface="TimesNewRomanPSMT"/>
              </a:rPr>
              <a:t>At the end of the course, students</a:t>
            </a:r>
            <a:r>
              <a:rPr kumimoji="0" lang="en-US" sz="2000" b="0" i="0" u="none" strike="noStrike" cap="none" normalizeH="0" baseline="0" dirty="0" smtClean="0">
                <a:ln>
                  <a:noFill/>
                </a:ln>
                <a:solidFill>
                  <a:schemeClr val="tx1"/>
                </a:solidFill>
                <a:effectLst/>
                <a:latin typeface="+mj-lt"/>
                <a:ea typeface="Calibri" pitchFamily="34" charset="0"/>
                <a:cs typeface="TimesNewRomanPSMT"/>
              </a:rPr>
              <a:t> </a:t>
            </a:r>
          </a:p>
          <a:p>
            <a:pPr marL="0" marR="0" lvl="0" indent="0" algn="l" defTabSz="914400" rtl="0" eaLnBrk="1" fontAlgn="base" latinLnBrk="0" hangingPunct="1">
              <a:lnSpc>
                <a:spcPct val="100000"/>
              </a:lnSpc>
              <a:spcBef>
                <a:spcPct val="0"/>
              </a:spcBef>
              <a:spcAft>
                <a:spcPct val="0"/>
              </a:spcAft>
              <a:buClrTx/>
              <a:buSzTx/>
              <a:buFontTx/>
              <a:buNone/>
              <a:tabLst/>
            </a:pPr>
            <a:endParaRPr lang="en-US" sz="2000" dirty="0" smtClean="0">
              <a:latin typeface="+mj-lt"/>
              <a:ea typeface="Calibri" pitchFamily="34" charset="0"/>
              <a:cs typeface="TimesNewRomanPSMT"/>
            </a:endParaRPr>
          </a:p>
          <a:p>
            <a:pPr marL="627063" marR="0" lvl="0" indent="-627063" algn="l" defTabSz="914400" rtl="0" eaLnBrk="1" fontAlgn="base" latinLnBrk="0" hangingPunct="1">
              <a:lnSpc>
                <a:spcPct val="100000"/>
              </a:lnSpc>
              <a:spcBef>
                <a:spcPct val="0"/>
              </a:spcBef>
              <a:spcAft>
                <a:spcPct val="0"/>
              </a:spcAft>
              <a:buClr>
                <a:srgbClr val="FF0000"/>
              </a:buClr>
              <a:buSzTx/>
              <a:buFont typeface="Wingdings" pitchFamily="2" charset="2"/>
              <a:buChar char="Ø"/>
              <a:tabLst/>
            </a:pPr>
            <a:r>
              <a:rPr kumimoji="0" lang="en-US" sz="2400" b="0" i="0" u="none" strike="noStrike" cap="none" normalizeH="0" baseline="0" dirty="0" smtClean="0">
                <a:ln>
                  <a:noFill/>
                </a:ln>
                <a:solidFill>
                  <a:schemeClr val="tx1"/>
                </a:solidFill>
                <a:effectLst/>
                <a:ea typeface="Calibri" pitchFamily="34" charset="0"/>
                <a:cs typeface="TimesNewRomanPSMT"/>
              </a:rPr>
              <a:t>will acquire basic concepts, principles, and techniques of</a:t>
            </a:r>
            <a:endParaRPr kumimoji="0" lang="en-US" sz="2400" b="0" i="0" u="none" strike="noStrike" cap="none" normalizeH="0" baseline="0" dirty="0" smtClean="0">
              <a:ln>
                <a:noFill/>
              </a:ln>
              <a:solidFill>
                <a:schemeClr val="tx1"/>
              </a:solidFill>
              <a:effectLst/>
              <a:cs typeface="Arial" pitchFamily="34" charset="0"/>
            </a:endParaRPr>
          </a:p>
          <a:p>
            <a:pPr marL="627063" marR="0" lvl="0" indent="-627063" algn="l" defTabSz="914400" rtl="0" eaLnBrk="0" fontAlgn="base" latinLnBrk="0" hangingPunct="0">
              <a:lnSpc>
                <a:spcPct val="100000"/>
              </a:lnSpc>
              <a:spcBef>
                <a:spcPct val="0"/>
              </a:spcBef>
              <a:spcAft>
                <a:spcPct val="0"/>
              </a:spcAft>
              <a:buClr>
                <a:srgbClr val="FF0000"/>
              </a:buClr>
              <a:buSzTx/>
              <a:tabLst/>
            </a:pPr>
            <a:r>
              <a:rPr kumimoji="0" lang="en-US" sz="2400" b="0" i="0" u="none" strike="noStrike" cap="none" normalizeH="0" baseline="0" dirty="0" smtClean="0">
                <a:ln>
                  <a:noFill/>
                </a:ln>
                <a:solidFill>
                  <a:schemeClr val="tx1"/>
                </a:solidFill>
                <a:effectLst/>
                <a:ea typeface="Calibri" pitchFamily="34" charset="0"/>
                <a:cs typeface="TimesNewRomanPSMT"/>
              </a:rPr>
              <a:t>	modern analytical chemistry </a:t>
            </a:r>
          </a:p>
          <a:p>
            <a:pPr marL="627063" marR="0" lvl="0" indent="-627063" algn="l" defTabSz="914400" rtl="0" eaLnBrk="0" fontAlgn="base" latinLnBrk="0" hangingPunct="0">
              <a:lnSpc>
                <a:spcPct val="100000"/>
              </a:lnSpc>
              <a:spcBef>
                <a:spcPct val="0"/>
              </a:spcBef>
              <a:spcAft>
                <a:spcPct val="0"/>
              </a:spcAft>
              <a:buClr>
                <a:srgbClr val="FF0000"/>
              </a:buClr>
              <a:buSzTx/>
              <a:buFont typeface="Wingdings" pitchFamily="2" charset="2"/>
              <a:buChar char="Ø"/>
              <a:tabLst/>
            </a:pPr>
            <a:endParaRPr lang="en-US" sz="2400" dirty="0" smtClean="0">
              <a:ea typeface="Calibri" pitchFamily="34" charset="0"/>
              <a:cs typeface="TimesNewRomanPSMT"/>
            </a:endParaRPr>
          </a:p>
          <a:p>
            <a:pPr marL="627063" marR="0" lvl="0" indent="-627063" algn="l" defTabSz="914400" rtl="0" eaLnBrk="0" fontAlgn="base" latinLnBrk="0" hangingPunct="0">
              <a:lnSpc>
                <a:spcPct val="100000"/>
              </a:lnSpc>
              <a:spcBef>
                <a:spcPct val="0"/>
              </a:spcBef>
              <a:spcAft>
                <a:spcPct val="0"/>
              </a:spcAft>
              <a:buClr>
                <a:srgbClr val="FF0000"/>
              </a:buClr>
              <a:buSzTx/>
              <a:buFont typeface="Wingdings" pitchFamily="2" charset="2"/>
              <a:buChar char="Ø"/>
              <a:tabLst/>
            </a:pPr>
            <a:r>
              <a:rPr kumimoji="0" lang="en-US" sz="2400" b="0" i="0" u="none" strike="noStrike" cap="none" normalizeH="0" baseline="0" dirty="0" smtClean="0">
                <a:ln>
                  <a:noFill/>
                </a:ln>
                <a:solidFill>
                  <a:schemeClr val="tx1"/>
                </a:solidFill>
                <a:effectLst/>
                <a:ea typeface="Calibri" pitchFamily="34" charset="0"/>
                <a:cs typeface="TimesNewRomanPSMT"/>
              </a:rPr>
              <a:t>will be empowered  with an analytical mindset and the</a:t>
            </a:r>
            <a:endParaRPr kumimoji="0" lang="en-US" sz="2400" b="0" i="0" u="none" strike="noStrike" cap="none" normalizeH="0" baseline="0" dirty="0" smtClean="0">
              <a:ln>
                <a:noFill/>
              </a:ln>
              <a:solidFill>
                <a:schemeClr val="tx1"/>
              </a:solidFill>
              <a:effectLst/>
              <a:cs typeface="Arial" pitchFamily="34" charset="0"/>
            </a:endParaRPr>
          </a:p>
          <a:p>
            <a:pPr marL="627063" marR="0" lvl="0" indent="-627063" algn="l" defTabSz="914400" rtl="0" eaLnBrk="0" fontAlgn="base" latinLnBrk="0" hangingPunct="0">
              <a:lnSpc>
                <a:spcPct val="100000"/>
              </a:lnSpc>
              <a:spcBef>
                <a:spcPct val="0"/>
              </a:spcBef>
              <a:spcAft>
                <a:spcPct val="0"/>
              </a:spcAft>
              <a:buClr>
                <a:srgbClr val="FF0000"/>
              </a:buClr>
              <a:buSzTx/>
              <a:tabLst/>
            </a:pPr>
            <a:r>
              <a:rPr kumimoji="0" lang="en-US" sz="2400" b="0" i="0" u="none" strike="noStrike" cap="none" normalizeH="0" baseline="0" dirty="0" smtClean="0">
                <a:ln>
                  <a:noFill/>
                </a:ln>
                <a:solidFill>
                  <a:schemeClr val="tx1"/>
                </a:solidFill>
                <a:effectLst/>
                <a:ea typeface="Calibri" pitchFamily="34" charset="0"/>
                <a:cs typeface="TimesNewRomanPSMT"/>
              </a:rPr>
              <a:t>	abilities to solve diverse analytical problems in an efficient and quantitative way that conveys the importance of accuracy and precision of the analytical results.</a:t>
            </a:r>
            <a:endParaRPr kumimoji="0" lang="en-US" sz="2400" b="0" i="0" u="none" strike="noStrike" cap="none" normalizeH="0" baseline="0" dirty="0" smtClean="0">
              <a:ln>
                <a:noFill/>
              </a:ln>
              <a:solidFill>
                <a:schemeClr val="tx1"/>
              </a:solidFill>
              <a:effectLst/>
              <a:cs typeface="Arial" pitchFamily="34" charset="0"/>
            </a:endParaRPr>
          </a:p>
        </p:txBody>
      </p:sp>
      <p:sp>
        <p:nvSpPr>
          <p:cNvPr id="3" name="TextBox 2"/>
          <p:cNvSpPr txBox="1"/>
          <p:nvPr/>
        </p:nvSpPr>
        <p:spPr>
          <a:xfrm>
            <a:off x="2133600" y="381000"/>
            <a:ext cx="4572000" cy="707886"/>
          </a:xfrm>
          <a:prstGeom prst="rect">
            <a:avLst/>
          </a:prstGeom>
          <a:noFill/>
        </p:spPr>
        <p:txBody>
          <a:bodyPr wrap="square" rtlCol="0">
            <a:spAutoFit/>
          </a:bodyPr>
          <a:lstStyle/>
          <a:p>
            <a:r>
              <a:rPr lang="en-US" sz="4000" b="1" dirty="0" smtClean="0">
                <a:solidFill>
                  <a:srgbClr val="0000FF"/>
                </a:solidFill>
              </a:rPr>
              <a:t>Course objectives</a:t>
            </a:r>
            <a:endParaRPr lang="en-US" sz="4000" b="1" dirty="0">
              <a:solidFill>
                <a:srgbClr val="0000FF"/>
              </a:solidFill>
            </a:endParaRPr>
          </a:p>
        </p:txBody>
      </p:sp>
      <p:sp>
        <p:nvSpPr>
          <p:cNvPr id="4" name="Slide Number Placeholder 3"/>
          <p:cNvSpPr>
            <a:spLocks noGrp="1"/>
          </p:cNvSpPr>
          <p:nvPr>
            <p:ph type="sldNum" sz="quarter" idx="12"/>
          </p:nvPr>
        </p:nvSpPr>
        <p:spPr/>
        <p:txBody>
          <a:bodyPr/>
          <a:lstStyle/>
          <a:p>
            <a:fld id="{B980AA17-9AAD-4CAE-A59E-97155A547452}"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457200" y="2286000"/>
            <a:ext cx="7772400" cy="3416320"/>
          </a:xfrm>
          <a:prstGeom prst="rect">
            <a:avLst/>
          </a:prstGeom>
          <a:noFill/>
          <a:ln w="9525">
            <a:noFill/>
            <a:miter lim="800000"/>
            <a:headEnd/>
            <a:tailEnd/>
          </a:ln>
          <a:effectLst/>
        </p:spPr>
        <p:txBody>
          <a:bodyPr>
            <a:spAutoFit/>
          </a:bodyPr>
          <a:lstStyle/>
          <a:p>
            <a:pPr marL="280988" indent="-280988">
              <a:spcBef>
                <a:spcPct val="50000"/>
              </a:spcBef>
              <a:buClr>
                <a:srgbClr val="FF0000"/>
              </a:buClr>
              <a:buFont typeface="Wingdings" pitchFamily="2" charset="2"/>
              <a:buChar char="Ø"/>
            </a:pPr>
            <a:r>
              <a:rPr lang="en-US" altLang="ko-KR" sz="2400" dirty="0" smtClean="0">
                <a:latin typeface="Arial" pitchFamily="34" charset="0"/>
                <a:cs typeface="Arial" pitchFamily="34" charset="0"/>
              </a:rPr>
              <a:t>Matrix </a:t>
            </a:r>
            <a:r>
              <a:rPr lang="en-US" altLang="ko-KR" sz="2400" dirty="0">
                <a:latin typeface="Arial" pitchFamily="34" charset="0"/>
                <a:cs typeface="Arial" pitchFamily="34" charset="0"/>
              </a:rPr>
              <a:t>is the medium containing </a:t>
            </a:r>
            <a:r>
              <a:rPr lang="en-US" altLang="ko-KR" sz="2400" dirty="0" err="1">
                <a:latin typeface="Arial" pitchFamily="34" charset="0"/>
                <a:cs typeface="Arial" pitchFamily="34" charset="0"/>
              </a:rPr>
              <a:t>analyte</a:t>
            </a:r>
            <a:r>
              <a:rPr lang="en-US" altLang="ko-KR" sz="2400" dirty="0">
                <a:latin typeface="Arial" pitchFamily="34" charset="0"/>
                <a:cs typeface="Arial" pitchFamily="34" charset="0"/>
              </a:rPr>
              <a:t>.</a:t>
            </a:r>
          </a:p>
          <a:p>
            <a:pPr marL="280988" indent="-280988">
              <a:spcBef>
                <a:spcPct val="50000"/>
              </a:spcBef>
              <a:buClr>
                <a:srgbClr val="FF0000"/>
              </a:buClr>
              <a:buFont typeface="Wingdings" pitchFamily="2" charset="2"/>
              <a:buChar char="Ø"/>
            </a:pPr>
            <a:endParaRPr lang="en-US" altLang="ko-KR" sz="2400" dirty="0" smtClean="0">
              <a:latin typeface="Arial" pitchFamily="34" charset="0"/>
              <a:cs typeface="Arial" pitchFamily="34" charset="0"/>
            </a:endParaRPr>
          </a:p>
          <a:p>
            <a:pPr marL="280988" indent="-280988">
              <a:spcBef>
                <a:spcPct val="50000"/>
              </a:spcBef>
              <a:buClr>
                <a:srgbClr val="FF0000"/>
              </a:buClr>
              <a:buFont typeface="Wingdings" pitchFamily="2" charset="2"/>
              <a:buChar char="Ø"/>
            </a:pPr>
            <a:r>
              <a:rPr lang="en-US" altLang="ko-KR" sz="2400" dirty="0" smtClean="0">
                <a:latin typeface="Arial" pitchFamily="34" charset="0"/>
                <a:cs typeface="Arial" pitchFamily="34" charset="0"/>
              </a:rPr>
              <a:t>A </a:t>
            </a:r>
            <a:r>
              <a:rPr lang="en-US" altLang="ko-KR" sz="2400" b="1" dirty="0">
                <a:latin typeface="Arial" pitchFamily="34" charset="0"/>
                <a:cs typeface="Arial" pitchFamily="34" charset="0"/>
              </a:rPr>
              <a:t>matrix effect</a:t>
            </a:r>
            <a:r>
              <a:rPr lang="en-US" altLang="ko-KR" sz="2400" dirty="0">
                <a:latin typeface="Arial" pitchFamily="34" charset="0"/>
                <a:cs typeface="Arial" pitchFamily="34" charset="0"/>
              </a:rPr>
              <a:t> is a change in the analytical signal caused by anything in the sample other than </a:t>
            </a:r>
            <a:r>
              <a:rPr lang="en-US" altLang="ko-KR" sz="2400" dirty="0" err="1">
                <a:latin typeface="Arial" pitchFamily="34" charset="0"/>
                <a:cs typeface="Arial" pitchFamily="34" charset="0"/>
              </a:rPr>
              <a:t>analyte</a:t>
            </a:r>
            <a:r>
              <a:rPr lang="en-US" altLang="ko-KR" sz="2400" dirty="0">
                <a:latin typeface="Arial" pitchFamily="34" charset="0"/>
                <a:cs typeface="Arial" pitchFamily="34" charset="0"/>
              </a:rPr>
              <a:t>.</a:t>
            </a:r>
          </a:p>
          <a:p>
            <a:pPr marL="280988" indent="-280988">
              <a:spcBef>
                <a:spcPct val="50000"/>
              </a:spcBef>
              <a:buClr>
                <a:srgbClr val="FF0000"/>
              </a:buClr>
              <a:buFont typeface="Wingdings" pitchFamily="2" charset="2"/>
              <a:buChar char="Ø"/>
            </a:pPr>
            <a:endParaRPr lang="en-US" altLang="ko-KR" sz="2400" dirty="0">
              <a:latin typeface="Arial" pitchFamily="34" charset="0"/>
              <a:cs typeface="Arial" pitchFamily="34" charset="0"/>
            </a:endParaRPr>
          </a:p>
          <a:p>
            <a:pPr marL="280988" indent="-280988">
              <a:spcBef>
                <a:spcPct val="50000"/>
              </a:spcBef>
              <a:buClr>
                <a:srgbClr val="FF0000"/>
              </a:buClr>
              <a:buFont typeface="Wingdings" pitchFamily="2" charset="2"/>
              <a:buChar char="Ø"/>
            </a:pPr>
            <a:r>
              <a:rPr lang="en-US" altLang="ko-KR" sz="2400" dirty="0" smtClean="0">
                <a:latin typeface="Arial" pitchFamily="34" charset="0"/>
                <a:cs typeface="Arial" pitchFamily="34" charset="0"/>
              </a:rPr>
              <a:t>Samples </a:t>
            </a:r>
            <a:r>
              <a:rPr lang="en-US" altLang="ko-KR" sz="2400" dirty="0">
                <a:latin typeface="Arial" pitchFamily="34" charset="0"/>
                <a:cs typeface="Arial" pitchFamily="34" charset="0"/>
              </a:rPr>
              <a:t>are analyzed, but constituents or concentrations are determined</a:t>
            </a:r>
            <a:r>
              <a:rPr lang="en-US" altLang="ko-KR" dirty="0">
                <a:latin typeface="Arial" pitchFamily="34" charset="0"/>
                <a:cs typeface="Arial" pitchFamily="34" charset="0"/>
              </a:rPr>
              <a:t>.</a:t>
            </a:r>
          </a:p>
        </p:txBody>
      </p:sp>
      <p:sp>
        <p:nvSpPr>
          <p:cNvPr id="3" name="Slide Number Placeholder 2"/>
          <p:cNvSpPr>
            <a:spLocks noGrp="1"/>
          </p:cNvSpPr>
          <p:nvPr>
            <p:ph type="sldNum" sz="quarter" idx="12"/>
          </p:nvPr>
        </p:nvSpPr>
        <p:spPr/>
        <p:txBody>
          <a:bodyPr/>
          <a:lstStyle/>
          <a:p>
            <a:fld id="{B980AA17-9AAD-4CAE-A59E-97155A547452}" type="slidenum">
              <a:rPr lang="en-US" smtClean="0"/>
              <a:pPr/>
              <a:t>50</a:t>
            </a:fld>
            <a:endParaRPr lang="en-US"/>
          </a:p>
        </p:txBody>
      </p:sp>
      <p:pic>
        <p:nvPicPr>
          <p:cNvPr id="65538" name="Picture 2"/>
          <p:cNvPicPr>
            <a:picLocks noChangeAspect="1" noChangeArrowheads="1"/>
          </p:cNvPicPr>
          <p:nvPr/>
        </p:nvPicPr>
        <p:blipFill>
          <a:blip r:embed="rId2" cstate="print"/>
          <a:srcRect/>
          <a:stretch>
            <a:fillRect/>
          </a:stretch>
        </p:blipFill>
        <p:spPr bwMode="auto">
          <a:xfrm>
            <a:off x="6298342" y="609600"/>
            <a:ext cx="1874108" cy="1600200"/>
          </a:xfrm>
          <a:prstGeom prst="rect">
            <a:avLst/>
          </a:prstGeom>
          <a:noFill/>
          <a:ln w="9525">
            <a:noFill/>
            <a:miter lim="800000"/>
            <a:headEnd/>
            <a:tailEnd/>
          </a:ln>
        </p:spPr>
      </p:pic>
      <p:sp>
        <p:nvSpPr>
          <p:cNvPr id="5" name="TextBox 4"/>
          <p:cNvSpPr txBox="1"/>
          <p:nvPr/>
        </p:nvSpPr>
        <p:spPr>
          <a:xfrm>
            <a:off x="1828800" y="457200"/>
            <a:ext cx="3962400" cy="707886"/>
          </a:xfrm>
          <a:prstGeom prst="rect">
            <a:avLst/>
          </a:prstGeom>
          <a:noFill/>
        </p:spPr>
        <p:txBody>
          <a:bodyPr wrap="square" rtlCol="0">
            <a:spAutoFit/>
          </a:bodyPr>
          <a:lstStyle/>
          <a:p>
            <a:r>
              <a:rPr lang="en-US" altLang="ko-KR" sz="4000" b="1" i="1" dirty="0" smtClean="0">
                <a:solidFill>
                  <a:srgbClr val="0000FF"/>
                </a:solidFill>
                <a:latin typeface="Arial" pitchFamily="34" charset="0"/>
                <a:cs typeface="Arial" pitchFamily="34" charset="0"/>
              </a:rPr>
              <a:t>Real Samples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p:cNvPicPr>
            <a:picLocks noChangeAspect="1" noChangeArrowheads="1"/>
          </p:cNvPicPr>
          <p:nvPr/>
        </p:nvPicPr>
        <p:blipFill>
          <a:blip r:embed="rId2" cstate="print"/>
          <a:srcRect/>
          <a:stretch>
            <a:fillRect/>
          </a:stretch>
        </p:blipFill>
        <p:spPr bwMode="auto">
          <a:xfrm>
            <a:off x="4953000" y="1447800"/>
            <a:ext cx="3717925" cy="4343400"/>
          </a:xfrm>
          <a:prstGeom prst="rect">
            <a:avLst/>
          </a:prstGeom>
          <a:noFill/>
        </p:spPr>
      </p:pic>
      <p:grpSp>
        <p:nvGrpSpPr>
          <p:cNvPr id="2" name="Group 3"/>
          <p:cNvGrpSpPr>
            <a:grpSpLocks/>
          </p:cNvGrpSpPr>
          <p:nvPr/>
        </p:nvGrpSpPr>
        <p:grpSpPr bwMode="auto">
          <a:xfrm>
            <a:off x="685800" y="1447800"/>
            <a:ext cx="3124200" cy="3952875"/>
            <a:chOff x="3264" y="522"/>
            <a:chExt cx="1968" cy="2490"/>
          </a:xfrm>
        </p:grpSpPr>
        <p:sp>
          <p:nvSpPr>
            <p:cNvPr id="184324" name="Text Box 4"/>
            <p:cNvSpPr txBox="1">
              <a:spLocks noChangeArrowheads="1"/>
            </p:cNvSpPr>
            <p:nvPr/>
          </p:nvSpPr>
          <p:spPr bwMode="auto">
            <a:xfrm>
              <a:off x="3264" y="522"/>
              <a:ext cx="1920" cy="523"/>
            </a:xfrm>
            <a:prstGeom prst="rect">
              <a:avLst/>
            </a:prstGeom>
            <a:noFill/>
            <a:ln w="9525">
              <a:solidFill>
                <a:schemeClr val="tx1"/>
              </a:solidFill>
              <a:miter lim="800000"/>
              <a:headEnd/>
              <a:tailEnd/>
            </a:ln>
            <a:effectLst/>
          </p:spPr>
          <p:txBody>
            <a:bodyPr>
              <a:spAutoFit/>
            </a:bodyPr>
            <a:lstStyle/>
            <a:p>
              <a:pPr>
                <a:spcBef>
                  <a:spcPct val="50000"/>
                </a:spcBef>
              </a:pPr>
              <a:r>
                <a:rPr lang="en-US" altLang="ko-KR" sz="2400">
                  <a:latin typeface="Arial" pitchFamily="34" charset="0"/>
                  <a:cs typeface="Arial" pitchFamily="34" charset="0"/>
                </a:rPr>
                <a:t>Identify the population</a:t>
              </a:r>
            </a:p>
          </p:txBody>
        </p:sp>
        <p:sp>
          <p:nvSpPr>
            <p:cNvPr id="184325" name="Text Box 5"/>
            <p:cNvSpPr txBox="1">
              <a:spLocks noChangeArrowheads="1"/>
            </p:cNvSpPr>
            <p:nvPr/>
          </p:nvSpPr>
          <p:spPr bwMode="auto">
            <a:xfrm>
              <a:off x="3264" y="1392"/>
              <a:ext cx="1920" cy="523"/>
            </a:xfrm>
            <a:prstGeom prst="rect">
              <a:avLst/>
            </a:prstGeom>
            <a:noFill/>
            <a:ln w="9525">
              <a:solidFill>
                <a:schemeClr val="tx1"/>
              </a:solidFill>
              <a:miter lim="800000"/>
              <a:headEnd/>
              <a:tailEnd/>
            </a:ln>
            <a:effectLst/>
          </p:spPr>
          <p:txBody>
            <a:bodyPr>
              <a:spAutoFit/>
            </a:bodyPr>
            <a:lstStyle/>
            <a:p>
              <a:pPr>
                <a:spcBef>
                  <a:spcPct val="50000"/>
                </a:spcBef>
              </a:pPr>
              <a:r>
                <a:rPr lang="en-US" altLang="ko-KR" sz="2400" dirty="0">
                  <a:latin typeface="Arial" pitchFamily="34" charset="0"/>
                  <a:cs typeface="Arial" pitchFamily="34" charset="0"/>
                </a:rPr>
                <a:t> Collect a gross sample</a:t>
              </a:r>
            </a:p>
          </p:txBody>
        </p:sp>
        <p:sp>
          <p:nvSpPr>
            <p:cNvPr id="184326" name="Text Box 6"/>
            <p:cNvSpPr txBox="1">
              <a:spLocks noChangeArrowheads="1"/>
            </p:cNvSpPr>
            <p:nvPr/>
          </p:nvSpPr>
          <p:spPr bwMode="auto">
            <a:xfrm>
              <a:off x="3312" y="2256"/>
              <a:ext cx="1920" cy="756"/>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2400" dirty="0">
                  <a:latin typeface="Arial" pitchFamily="34" charset="0"/>
                  <a:cs typeface="Arial" pitchFamily="34" charset="0"/>
                </a:rPr>
                <a:t>Reduce the gross sample to a lab sample</a:t>
              </a:r>
            </a:p>
          </p:txBody>
        </p:sp>
        <p:sp>
          <p:nvSpPr>
            <p:cNvPr id="184327" name="Line 7"/>
            <p:cNvSpPr>
              <a:spLocks noChangeShapeType="1"/>
            </p:cNvSpPr>
            <p:nvPr/>
          </p:nvSpPr>
          <p:spPr bwMode="auto">
            <a:xfrm>
              <a:off x="4224" y="960"/>
              <a:ext cx="0" cy="336"/>
            </a:xfrm>
            <a:prstGeom prst="line">
              <a:avLst/>
            </a:prstGeom>
            <a:noFill/>
            <a:ln w="38100">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184328" name="Line 8"/>
            <p:cNvSpPr>
              <a:spLocks noChangeShapeType="1"/>
            </p:cNvSpPr>
            <p:nvPr/>
          </p:nvSpPr>
          <p:spPr bwMode="auto">
            <a:xfrm>
              <a:off x="4224" y="1776"/>
              <a:ext cx="0" cy="336"/>
            </a:xfrm>
            <a:prstGeom prst="line">
              <a:avLst/>
            </a:prstGeom>
            <a:noFill/>
            <a:ln w="38100">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sp>
        <p:nvSpPr>
          <p:cNvPr id="184329" name="Text Box 9"/>
          <p:cNvSpPr txBox="1">
            <a:spLocks noChangeArrowheads="1"/>
          </p:cNvSpPr>
          <p:nvPr/>
        </p:nvSpPr>
        <p:spPr bwMode="auto">
          <a:xfrm>
            <a:off x="457200" y="5950803"/>
            <a:ext cx="8077200" cy="830997"/>
          </a:xfrm>
          <a:prstGeom prst="rect">
            <a:avLst/>
          </a:prstGeom>
          <a:noFill/>
          <a:ln w="9525">
            <a:noFill/>
            <a:miter lim="800000"/>
            <a:headEnd/>
            <a:tailEnd/>
          </a:ln>
          <a:effectLst/>
        </p:spPr>
        <p:txBody>
          <a:bodyPr>
            <a:spAutoFit/>
          </a:bodyPr>
          <a:lstStyle/>
          <a:p>
            <a:pPr>
              <a:spcBef>
                <a:spcPct val="50000"/>
              </a:spcBef>
            </a:pPr>
            <a:r>
              <a:rPr lang="en-US" altLang="ko-KR" sz="2400" dirty="0" smtClean="0">
                <a:latin typeface="Arial" pitchFamily="34" charset="0"/>
                <a:cs typeface="Arial" pitchFamily="34" charset="0"/>
              </a:rPr>
              <a:t>Lab </a:t>
            </a:r>
            <a:r>
              <a:rPr lang="en-US" altLang="ko-KR" sz="2400" dirty="0">
                <a:latin typeface="Arial" pitchFamily="34" charset="0"/>
                <a:cs typeface="Arial" pitchFamily="34" charset="0"/>
              </a:rPr>
              <a:t>sample may constitute as little as 1 part in 10</a:t>
            </a:r>
            <a:r>
              <a:rPr lang="en-US" altLang="ko-KR" sz="2400" baseline="30000" dirty="0">
                <a:latin typeface="Arial" pitchFamily="34" charset="0"/>
                <a:cs typeface="Arial" pitchFamily="34" charset="0"/>
              </a:rPr>
              <a:t>7 </a:t>
            </a:r>
            <a:r>
              <a:rPr lang="en-US" altLang="ko-KR" sz="2400" dirty="0">
                <a:latin typeface="Arial" pitchFamily="34" charset="0"/>
                <a:cs typeface="Arial" pitchFamily="34" charset="0"/>
              </a:rPr>
              <a:t>or 10</a:t>
            </a:r>
            <a:r>
              <a:rPr lang="en-US" altLang="ko-KR" sz="2400" baseline="30000" dirty="0">
                <a:latin typeface="Arial" pitchFamily="34" charset="0"/>
                <a:cs typeface="Arial" pitchFamily="34" charset="0"/>
              </a:rPr>
              <a:t>8</a:t>
            </a:r>
            <a:r>
              <a:rPr lang="en-US" altLang="ko-KR" sz="2400" dirty="0">
                <a:latin typeface="Arial" pitchFamily="34" charset="0"/>
                <a:cs typeface="Arial" pitchFamily="34" charset="0"/>
              </a:rPr>
              <a:t> of the bulk material.</a:t>
            </a:r>
          </a:p>
        </p:txBody>
      </p:sp>
      <p:sp>
        <p:nvSpPr>
          <p:cNvPr id="10" name="TextBox 9"/>
          <p:cNvSpPr txBox="1"/>
          <p:nvPr/>
        </p:nvSpPr>
        <p:spPr>
          <a:xfrm>
            <a:off x="609600" y="152400"/>
            <a:ext cx="8001000" cy="707886"/>
          </a:xfrm>
          <a:prstGeom prst="rect">
            <a:avLst/>
          </a:prstGeom>
          <a:noFill/>
        </p:spPr>
        <p:txBody>
          <a:bodyPr wrap="square" rtlCol="0">
            <a:spAutoFit/>
          </a:bodyPr>
          <a:lstStyle/>
          <a:p>
            <a:r>
              <a:rPr lang="en-US" altLang="ko-KR" sz="4000" b="1" i="1" dirty="0" smtClean="0">
                <a:solidFill>
                  <a:srgbClr val="0000FF"/>
                </a:solidFill>
                <a:latin typeface="Arial" pitchFamily="34" charset="0"/>
                <a:cs typeface="Arial" pitchFamily="34" charset="0"/>
              </a:rPr>
              <a:t>Steps in obtaining a lab sample</a:t>
            </a:r>
            <a:endParaRPr lang="en-US" sz="4000" b="1" i="1" dirty="0">
              <a:solidFill>
                <a:srgbClr val="0000FF"/>
              </a:solidFill>
              <a:latin typeface="Arial" pitchFamily="34" charset="0"/>
              <a:cs typeface="Arial" pitchFamily="34" charset="0"/>
            </a:endParaRPr>
          </a:p>
        </p:txBody>
      </p:sp>
      <p:sp>
        <p:nvSpPr>
          <p:cNvPr id="11" name="Slide Number Placeholder 10"/>
          <p:cNvSpPr>
            <a:spLocks noGrp="1"/>
          </p:cNvSpPr>
          <p:nvPr>
            <p:ph type="sldNum" sz="quarter" idx="12"/>
          </p:nvPr>
        </p:nvSpPr>
        <p:spPr/>
        <p:txBody>
          <a:bodyPr/>
          <a:lstStyle/>
          <a:p>
            <a:fld id="{45DC9A1E-1B4E-41EF-B39C-C05FFD273733}"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457200" y="1295400"/>
            <a:ext cx="8305800" cy="4385816"/>
          </a:xfrm>
          <a:prstGeom prst="rect">
            <a:avLst/>
          </a:prstGeom>
          <a:noFill/>
          <a:ln w="9525">
            <a:noFill/>
            <a:miter lim="800000"/>
            <a:headEnd/>
            <a:tailEnd/>
          </a:ln>
          <a:effectLst/>
        </p:spPr>
        <p:txBody>
          <a:bodyPr wrap="square">
            <a:spAutoFit/>
          </a:bodyPr>
          <a:lstStyle/>
          <a:p>
            <a:pPr algn="just">
              <a:spcBef>
                <a:spcPct val="50000"/>
              </a:spcBef>
            </a:pPr>
            <a:r>
              <a:rPr lang="en-US" altLang="ko-KR" sz="2400" dirty="0" smtClean="0">
                <a:latin typeface="Arial" pitchFamily="34" charset="0"/>
                <a:ea typeface="BatangChe" pitchFamily="49" charset="-127"/>
                <a:cs typeface="Arial" pitchFamily="34" charset="0"/>
              </a:rPr>
              <a:t>Sampling is the process of extracting from a large quantity of material a small portion, which is truly representative of the composition of the whole material.</a:t>
            </a:r>
          </a:p>
          <a:p>
            <a:pPr algn="just">
              <a:spcBef>
                <a:spcPct val="50000"/>
              </a:spcBef>
            </a:pPr>
            <a:r>
              <a:rPr lang="en-US" altLang="ko-KR" sz="2400" i="1" dirty="0" smtClean="0">
                <a:latin typeface="Arial" pitchFamily="34" charset="0"/>
                <a:ea typeface="BatangChe" pitchFamily="49" charset="-127"/>
                <a:cs typeface="Arial" pitchFamily="34" charset="0"/>
              </a:rPr>
              <a:t>     Three main methods  of sampling</a:t>
            </a:r>
            <a:r>
              <a:rPr lang="en-US" altLang="ko-KR" sz="2400" dirty="0" smtClean="0">
                <a:latin typeface="Arial" pitchFamily="34" charset="0"/>
                <a:ea typeface="BatangChe" pitchFamily="49" charset="-127"/>
                <a:cs typeface="Arial" pitchFamily="34" charset="0"/>
              </a:rPr>
              <a:t>:</a:t>
            </a:r>
          </a:p>
          <a:p>
            <a:pPr algn="just">
              <a:spcBef>
                <a:spcPct val="50000"/>
              </a:spcBef>
            </a:pPr>
            <a:r>
              <a:rPr lang="en-US" altLang="ko-KR" sz="2400" dirty="0" smtClean="0">
                <a:latin typeface="Arial" pitchFamily="34" charset="0"/>
                <a:ea typeface="BatangChe" pitchFamily="49" charset="-127"/>
                <a:cs typeface="Arial" pitchFamily="34" charset="0"/>
              </a:rPr>
              <a:t>      </a:t>
            </a:r>
            <a:r>
              <a:rPr lang="en-US" altLang="ko-KR" sz="2400" dirty="0" smtClean="0">
                <a:latin typeface="Arial" pitchFamily="34" charset="0"/>
                <a:cs typeface="Arial" pitchFamily="34" charset="0"/>
              </a:rPr>
              <a:t> </a:t>
            </a:r>
            <a:r>
              <a:rPr lang="en-US" altLang="ko-KR" sz="2400" b="1" dirty="0" smtClean="0">
                <a:solidFill>
                  <a:srgbClr val="C00000"/>
                </a:solidFill>
                <a:latin typeface="Arial" pitchFamily="34" charset="0"/>
                <a:ea typeface="BatangChe" pitchFamily="49" charset="-127"/>
                <a:cs typeface="Arial" pitchFamily="34" charset="0"/>
              </a:rPr>
              <a:t>Census</a:t>
            </a:r>
            <a:r>
              <a:rPr lang="en-US" altLang="ko-KR" sz="2400" dirty="0" smtClean="0">
                <a:latin typeface="Arial" pitchFamily="34" charset="0"/>
                <a:ea typeface="BatangChe" pitchFamily="49" charset="-127"/>
                <a:cs typeface="Arial" pitchFamily="34" charset="0"/>
              </a:rPr>
              <a:t> : all the material is examined  </a:t>
            </a:r>
            <a:r>
              <a:rPr lang="en-US" altLang="ko-KR" sz="2400" dirty="0" smtClean="0">
                <a:latin typeface="Arial" pitchFamily="34" charset="0"/>
                <a:ea typeface="BatangChe" pitchFamily="49" charset="-127"/>
                <a:cs typeface="Arial" pitchFamily="34" charset="0"/>
                <a:sym typeface="Symbol" pitchFamily="18" charset="2"/>
              </a:rPr>
              <a:t></a:t>
            </a:r>
            <a:r>
              <a:rPr lang="en-US" altLang="ko-KR" sz="2400" dirty="0" smtClean="0">
                <a:latin typeface="Arial" pitchFamily="34" charset="0"/>
                <a:ea typeface="BatangChe" pitchFamily="49" charset="-127"/>
                <a:cs typeface="Arial" pitchFamily="34" charset="0"/>
              </a:rPr>
              <a:t> impracticable</a:t>
            </a:r>
          </a:p>
          <a:p>
            <a:pPr algn="just">
              <a:spcBef>
                <a:spcPct val="50000"/>
              </a:spcBef>
            </a:pPr>
            <a:r>
              <a:rPr lang="en-US" altLang="ko-KR" sz="2400" dirty="0" smtClean="0">
                <a:latin typeface="Arial" pitchFamily="34" charset="0"/>
                <a:ea typeface="BatangChe" pitchFamily="49" charset="-127"/>
                <a:cs typeface="Arial" pitchFamily="34" charset="0"/>
              </a:rPr>
              <a:t>      </a:t>
            </a:r>
            <a:r>
              <a:rPr lang="en-US" altLang="ko-KR" sz="2400" dirty="0" smtClean="0">
                <a:solidFill>
                  <a:srgbClr val="C00000"/>
                </a:solidFill>
                <a:latin typeface="Arial" pitchFamily="34" charset="0"/>
                <a:cs typeface="Arial" pitchFamily="34" charset="0"/>
              </a:rPr>
              <a:t> </a:t>
            </a:r>
            <a:r>
              <a:rPr lang="en-US" altLang="ko-KR" sz="2400" b="1" dirty="0" smtClean="0">
                <a:solidFill>
                  <a:srgbClr val="C00000"/>
                </a:solidFill>
                <a:latin typeface="Arial" pitchFamily="34" charset="0"/>
                <a:ea typeface="BatangChe" pitchFamily="49" charset="-127"/>
                <a:cs typeface="Arial" pitchFamily="34" charset="0"/>
              </a:rPr>
              <a:t>Casual sampling</a:t>
            </a:r>
            <a:r>
              <a:rPr lang="en-US" altLang="ko-KR" sz="2400" dirty="0" smtClean="0">
                <a:latin typeface="Arial" pitchFamily="34" charset="0"/>
                <a:ea typeface="BatangChe" pitchFamily="49" charset="-127"/>
                <a:cs typeface="Arial" pitchFamily="34" charset="0"/>
              </a:rPr>
              <a:t> on an </a:t>
            </a:r>
            <a:r>
              <a:rPr lang="en-US" altLang="ko-KR" sz="2400" i="1" dirty="0" smtClean="0">
                <a:latin typeface="Arial" pitchFamily="34" charset="0"/>
                <a:ea typeface="BatangChe" pitchFamily="49" charset="-127"/>
                <a:cs typeface="Arial" pitchFamily="34" charset="0"/>
              </a:rPr>
              <a:t>ad hoc</a:t>
            </a:r>
            <a:r>
              <a:rPr lang="en-US" altLang="ko-KR" sz="2400" dirty="0" smtClean="0">
                <a:latin typeface="Arial" pitchFamily="34" charset="0"/>
                <a:ea typeface="BatangChe" pitchFamily="49" charset="-127"/>
                <a:cs typeface="Arial" pitchFamily="34" charset="0"/>
              </a:rPr>
              <a:t> basis  </a:t>
            </a:r>
            <a:r>
              <a:rPr lang="en-US" altLang="ko-KR" sz="2400" dirty="0" smtClean="0">
                <a:latin typeface="Arial" pitchFamily="34" charset="0"/>
                <a:ea typeface="BatangChe" pitchFamily="49" charset="-127"/>
                <a:cs typeface="Arial" pitchFamily="34" charset="0"/>
                <a:sym typeface="Symbol" pitchFamily="18" charset="2"/>
              </a:rPr>
              <a:t></a:t>
            </a:r>
            <a:r>
              <a:rPr lang="en-US" altLang="ko-KR" sz="2400" dirty="0" smtClean="0">
                <a:latin typeface="Arial" pitchFamily="34" charset="0"/>
                <a:ea typeface="BatangChe" pitchFamily="49" charset="-127"/>
                <a:cs typeface="Arial" pitchFamily="34" charset="0"/>
              </a:rPr>
              <a:t> unscientific</a:t>
            </a:r>
          </a:p>
          <a:p>
            <a:pPr algn="just">
              <a:spcBef>
                <a:spcPct val="50000"/>
              </a:spcBef>
            </a:pPr>
            <a:r>
              <a:rPr lang="en-US" altLang="ko-KR" sz="2400" i="1" dirty="0" smtClean="0">
                <a:latin typeface="Arial" pitchFamily="34" charset="0"/>
                <a:ea typeface="BatangChe" pitchFamily="49" charset="-127"/>
                <a:cs typeface="Arial" pitchFamily="34" charset="0"/>
              </a:rPr>
              <a:t>      </a:t>
            </a:r>
            <a:r>
              <a:rPr lang="en-US" altLang="ko-KR" sz="2400" i="1" dirty="0" smtClean="0">
                <a:latin typeface="Arial" pitchFamily="34" charset="0"/>
                <a:cs typeface="Arial" pitchFamily="34" charset="0"/>
              </a:rPr>
              <a:t> </a:t>
            </a:r>
            <a:r>
              <a:rPr lang="en-US" altLang="ko-KR" sz="2400" b="1" dirty="0" smtClean="0">
                <a:solidFill>
                  <a:srgbClr val="C00000"/>
                </a:solidFill>
                <a:latin typeface="Arial" pitchFamily="34" charset="0"/>
                <a:ea typeface="BatangChe" pitchFamily="49" charset="-127"/>
                <a:cs typeface="Arial" pitchFamily="34" charset="0"/>
              </a:rPr>
              <a:t>Statistical sampling </a:t>
            </a:r>
          </a:p>
          <a:p>
            <a:pPr>
              <a:spcBef>
                <a:spcPct val="50000"/>
              </a:spcBef>
            </a:pPr>
            <a:endParaRPr lang="en-US" altLang="ko-KR" sz="2400" dirty="0">
              <a:latin typeface="Times New Roman" pitchFamily="18" charset="0"/>
            </a:endParaRPr>
          </a:p>
          <a:p>
            <a:pPr>
              <a:spcBef>
                <a:spcPct val="50000"/>
              </a:spcBef>
            </a:pPr>
            <a:endParaRPr lang="en-US" altLang="ko-KR" dirty="0">
              <a:latin typeface="Times New Roman" pitchFamily="18" charset="0"/>
            </a:endParaRPr>
          </a:p>
        </p:txBody>
      </p:sp>
      <p:sp>
        <p:nvSpPr>
          <p:cNvPr id="3" name="TextBox 2"/>
          <p:cNvSpPr txBox="1"/>
          <p:nvPr/>
        </p:nvSpPr>
        <p:spPr>
          <a:xfrm>
            <a:off x="1524000" y="228600"/>
            <a:ext cx="3200400" cy="707886"/>
          </a:xfrm>
          <a:prstGeom prst="rect">
            <a:avLst/>
          </a:prstGeom>
          <a:noFill/>
        </p:spPr>
        <p:txBody>
          <a:bodyPr wrap="square" rtlCol="0">
            <a:spAutoFit/>
          </a:bodyPr>
          <a:lstStyle/>
          <a:p>
            <a:r>
              <a:rPr lang="en-US" altLang="ko-KR" sz="4000" b="1" i="1" dirty="0" smtClean="0">
                <a:solidFill>
                  <a:srgbClr val="0000FF"/>
                </a:solidFill>
                <a:latin typeface="Arial" pitchFamily="34" charset="0"/>
                <a:ea typeface="BatangChe" pitchFamily="49" charset="-127"/>
                <a:cs typeface="Arial" pitchFamily="34" charset="0"/>
              </a:rPr>
              <a:t>Sampling</a:t>
            </a:r>
            <a:endParaRPr lang="en-US" altLang="ko-KR" sz="4000" i="1" dirty="0" smtClean="0">
              <a:solidFill>
                <a:srgbClr val="0000FF"/>
              </a:solidFill>
              <a:latin typeface="Arial" pitchFamily="34" charset="0"/>
              <a:ea typeface="BatangChe" pitchFamily="49" charset="-127"/>
              <a:cs typeface="Arial" pitchFamily="34" charset="0"/>
            </a:endParaRPr>
          </a:p>
        </p:txBody>
      </p:sp>
      <p:sp>
        <p:nvSpPr>
          <p:cNvPr id="4" name="Slide Number Placeholder 3"/>
          <p:cNvSpPr>
            <a:spLocks noGrp="1"/>
          </p:cNvSpPr>
          <p:nvPr>
            <p:ph type="sldNum" sz="quarter" idx="12"/>
          </p:nvPr>
        </p:nvSpPr>
        <p:spPr/>
        <p:txBody>
          <a:bodyPr/>
          <a:lstStyle/>
          <a:p>
            <a:fld id="{45DC9A1E-1B4E-41EF-B39C-C05FFD273733}"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ext Box 2"/>
          <p:cNvSpPr txBox="1">
            <a:spLocks noChangeArrowheads="1"/>
          </p:cNvSpPr>
          <p:nvPr/>
        </p:nvSpPr>
        <p:spPr bwMode="auto">
          <a:xfrm>
            <a:off x="685800" y="609600"/>
            <a:ext cx="7696200" cy="396875"/>
          </a:xfrm>
          <a:prstGeom prst="rect">
            <a:avLst/>
          </a:prstGeom>
          <a:noFill/>
          <a:ln w="9525">
            <a:noFill/>
            <a:miter lim="800000"/>
            <a:headEnd/>
            <a:tailEnd/>
          </a:ln>
          <a:effectLst/>
        </p:spPr>
        <p:txBody>
          <a:bodyPr>
            <a:spAutoFit/>
          </a:bodyPr>
          <a:lstStyle/>
          <a:p>
            <a:pPr>
              <a:spcBef>
                <a:spcPct val="50000"/>
              </a:spcBef>
            </a:pPr>
            <a:endParaRPr lang="en-US"/>
          </a:p>
        </p:txBody>
      </p:sp>
      <p:sp>
        <p:nvSpPr>
          <p:cNvPr id="219139" name="Text Box 3"/>
          <p:cNvSpPr txBox="1">
            <a:spLocks noChangeArrowheads="1"/>
          </p:cNvSpPr>
          <p:nvPr/>
        </p:nvSpPr>
        <p:spPr bwMode="auto">
          <a:xfrm>
            <a:off x="609600" y="1143000"/>
            <a:ext cx="8153400" cy="5078313"/>
          </a:xfrm>
          <a:prstGeom prst="rect">
            <a:avLst/>
          </a:prstGeom>
          <a:noFill/>
          <a:ln w="9525">
            <a:noFill/>
            <a:miter lim="800000"/>
            <a:headEnd/>
            <a:tailEnd/>
          </a:ln>
          <a:effectLst/>
        </p:spPr>
        <p:txBody>
          <a:bodyPr>
            <a:spAutoFit/>
          </a:bodyPr>
          <a:lstStyle/>
          <a:p>
            <a:pPr>
              <a:spcBef>
                <a:spcPct val="50000"/>
              </a:spcBef>
            </a:pPr>
            <a:r>
              <a:rPr lang="en-US" altLang="ko-KR" sz="2400" b="1" dirty="0" smtClean="0">
                <a:solidFill>
                  <a:srgbClr val="C00000"/>
                </a:solidFill>
                <a:latin typeface="Arial" pitchFamily="34" charset="0"/>
                <a:cs typeface="Arial" pitchFamily="34" charset="0"/>
              </a:rPr>
              <a:t>Census</a:t>
            </a:r>
            <a:endParaRPr lang="en-US" altLang="ko-KR" sz="2400" b="1" dirty="0">
              <a:solidFill>
                <a:srgbClr val="C00000"/>
              </a:solidFill>
              <a:latin typeface="Arial" pitchFamily="34" charset="0"/>
              <a:cs typeface="Arial" pitchFamily="34" charset="0"/>
            </a:endParaRPr>
          </a:p>
          <a:p>
            <a:pPr>
              <a:spcBef>
                <a:spcPct val="50000"/>
              </a:spcBef>
            </a:pPr>
            <a:r>
              <a:rPr lang="en-US" altLang="ko-KR" sz="2000" dirty="0">
                <a:latin typeface="Arial" pitchFamily="34" charset="0"/>
                <a:cs typeface="Arial" pitchFamily="34" charset="0"/>
              </a:rPr>
              <a:t>A complete enumeration, usually of a population, but also businesses and commercial establishments, farms, governments, and so forth.</a:t>
            </a:r>
            <a:br>
              <a:rPr lang="en-US" altLang="ko-KR" sz="2000" dirty="0">
                <a:latin typeface="Arial" pitchFamily="34" charset="0"/>
                <a:cs typeface="Arial" pitchFamily="34" charset="0"/>
              </a:rPr>
            </a:br>
            <a:endParaRPr lang="en-US" altLang="ko-KR" sz="2000" dirty="0">
              <a:latin typeface="Arial" pitchFamily="34" charset="0"/>
              <a:cs typeface="Arial" pitchFamily="34" charset="0"/>
            </a:endParaRPr>
          </a:p>
          <a:p>
            <a:pPr>
              <a:spcBef>
                <a:spcPct val="50000"/>
              </a:spcBef>
            </a:pPr>
            <a:r>
              <a:rPr lang="en-US" altLang="ko-KR" sz="2000" dirty="0">
                <a:latin typeface="Arial" pitchFamily="34" charset="0"/>
                <a:cs typeface="Arial" pitchFamily="34" charset="0"/>
              </a:rPr>
              <a:t>A complete study of the population as compared to a sample.</a:t>
            </a:r>
          </a:p>
          <a:p>
            <a:pPr>
              <a:spcBef>
                <a:spcPct val="50000"/>
              </a:spcBef>
            </a:pPr>
            <a:r>
              <a:rPr lang="en-US" altLang="ko-KR" sz="2400" b="1" dirty="0" smtClean="0">
                <a:solidFill>
                  <a:srgbClr val="C00000"/>
                </a:solidFill>
                <a:latin typeface="Arial" pitchFamily="34" charset="0"/>
                <a:cs typeface="Arial" pitchFamily="34" charset="0"/>
              </a:rPr>
              <a:t>Random </a:t>
            </a:r>
            <a:r>
              <a:rPr lang="en-US" altLang="ko-KR" sz="2400" b="1" dirty="0">
                <a:solidFill>
                  <a:srgbClr val="C00000"/>
                </a:solidFill>
                <a:latin typeface="Arial" pitchFamily="34" charset="0"/>
                <a:cs typeface="Arial" pitchFamily="34" charset="0"/>
              </a:rPr>
              <a:t>sampling</a:t>
            </a:r>
            <a:endParaRPr lang="en-US" altLang="ko-KR" dirty="0">
              <a:solidFill>
                <a:srgbClr val="C00000"/>
              </a:solidFill>
              <a:latin typeface="Arial" pitchFamily="34" charset="0"/>
              <a:cs typeface="Arial" pitchFamily="34" charset="0"/>
            </a:endParaRPr>
          </a:p>
          <a:p>
            <a:pPr>
              <a:spcBef>
                <a:spcPct val="50000"/>
              </a:spcBef>
            </a:pPr>
            <a:r>
              <a:rPr lang="en-US" altLang="ko-KR" sz="2000" dirty="0">
                <a:latin typeface="Arial" pitchFamily="34" charset="0"/>
                <a:cs typeface="Arial" pitchFamily="34" charset="0"/>
              </a:rPr>
              <a:t>A commonly used sampling technique in which sample units are selected so that all combinations of </a:t>
            </a:r>
            <a:r>
              <a:rPr lang="en-US" altLang="ko-KR" sz="2000" i="1" dirty="0">
                <a:latin typeface="Arial" pitchFamily="34" charset="0"/>
                <a:cs typeface="Arial" pitchFamily="34" charset="0"/>
              </a:rPr>
              <a:t>n</a:t>
            </a:r>
            <a:r>
              <a:rPr lang="en-US" altLang="ko-KR" sz="2000" dirty="0">
                <a:latin typeface="Arial" pitchFamily="34" charset="0"/>
                <a:cs typeface="Arial" pitchFamily="34" charset="0"/>
              </a:rPr>
              <a:t> units under consideration have an equal chance of being selected as the sample.</a:t>
            </a:r>
            <a:br>
              <a:rPr lang="en-US" altLang="ko-KR" sz="2000" dirty="0">
                <a:latin typeface="Arial" pitchFamily="34" charset="0"/>
                <a:cs typeface="Arial" pitchFamily="34" charset="0"/>
              </a:rPr>
            </a:br>
            <a:endParaRPr lang="en-US" altLang="ko-KR" sz="2000" dirty="0">
              <a:latin typeface="Arial" pitchFamily="34" charset="0"/>
              <a:cs typeface="Arial" pitchFamily="34" charset="0"/>
            </a:endParaRPr>
          </a:p>
          <a:p>
            <a:pPr>
              <a:spcBef>
                <a:spcPct val="50000"/>
              </a:spcBef>
            </a:pPr>
            <a:r>
              <a:rPr lang="en-US" altLang="ko-KR" sz="2400" b="1" dirty="0">
                <a:solidFill>
                  <a:srgbClr val="C00000"/>
                </a:solidFill>
                <a:latin typeface="Arial" pitchFamily="34" charset="0"/>
                <a:cs typeface="Arial" pitchFamily="34" charset="0"/>
              </a:rPr>
              <a:t>(Statistical </a:t>
            </a:r>
            <a:r>
              <a:rPr lang="en-US" altLang="ko-KR" sz="2400" b="1" dirty="0" smtClean="0">
                <a:solidFill>
                  <a:srgbClr val="C00000"/>
                </a:solidFill>
                <a:latin typeface="Arial" pitchFamily="34" charset="0"/>
                <a:cs typeface="Arial" pitchFamily="34" charset="0"/>
              </a:rPr>
              <a:t>sampling)</a:t>
            </a:r>
            <a:r>
              <a:rPr lang="en-US" altLang="ko-KR" sz="2000" dirty="0" smtClean="0">
                <a:latin typeface="Arial" pitchFamily="34" charset="0"/>
                <a:cs typeface="Arial" pitchFamily="34" charset="0"/>
              </a:rPr>
              <a:t> </a:t>
            </a:r>
            <a:r>
              <a:rPr lang="en-US" altLang="ko-KR" sz="2000" dirty="0">
                <a:latin typeface="Arial" pitchFamily="34" charset="0"/>
                <a:cs typeface="Arial" pitchFamily="34" charset="0"/>
              </a:rPr>
              <a:t>A sampling method in which every possible sample has the same chance of being selected.</a:t>
            </a:r>
            <a:r>
              <a:rPr lang="en-US" altLang="ko-KR" dirty="0">
                <a:latin typeface="Arial" pitchFamily="34" charset="0"/>
                <a:cs typeface="Arial" pitchFamily="34" charset="0"/>
              </a:rPr>
              <a:t/>
            </a:r>
            <a:br>
              <a:rPr lang="en-US" altLang="ko-KR" dirty="0">
                <a:latin typeface="Arial" pitchFamily="34" charset="0"/>
                <a:cs typeface="Arial" pitchFamily="34" charset="0"/>
              </a:rPr>
            </a:br>
            <a:endParaRPr lang="en-US" altLang="ko-KR" dirty="0">
              <a:latin typeface="Arial" pitchFamily="34" charset="0"/>
              <a:cs typeface="Arial" pitchFamily="34" charset="0"/>
            </a:endParaRPr>
          </a:p>
        </p:txBody>
      </p:sp>
      <p:sp>
        <p:nvSpPr>
          <p:cNvPr id="4" name="TextBox 3"/>
          <p:cNvSpPr txBox="1"/>
          <p:nvPr/>
        </p:nvSpPr>
        <p:spPr>
          <a:xfrm>
            <a:off x="609600" y="228600"/>
            <a:ext cx="7848600" cy="707886"/>
          </a:xfrm>
          <a:prstGeom prst="rect">
            <a:avLst/>
          </a:prstGeom>
          <a:noFill/>
        </p:spPr>
        <p:txBody>
          <a:bodyPr wrap="square" rtlCol="0">
            <a:spAutoFit/>
          </a:bodyPr>
          <a:lstStyle/>
          <a:p>
            <a:r>
              <a:rPr lang="en-US" altLang="ko-KR" sz="4000" b="1" i="1" dirty="0" smtClean="0">
                <a:solidFill>
                  <a:srgbClr val="0000FF"/>
                </a:solidFill>
                <a:latin typeface="Arial" pitchFamily="34" charset="0"/>
                <a:cs typeface="Arial" pitchFamily="34" charset="0"/>
              </a:rPr>
              <a:t>Census </a:t>
            </a:r>
            <a:r>
              <a:rPr lang="en-US" altLang="ko-KR" sz="4000" b="1" i="1" dirty="0" err="1" smtClean="0">
                <a:solidFill>
                  <a:srgbClr val="0000FF"/>
                </a:solidFill>
                <a:latin typeface="Arial" pitchFamily="34" charset="0"/>
                <a:cs typeface="Arial" pitchFamily="34" charset="0"/>
              </a:rPr>
              <a:t>vs</a:t>
            </a:r>
            <a:r>
              <a:rPr lang="en-US" altLang="ko-KR" sz="4000" b="1" i="1" dirty="0" smtClean="0">
                <a:solidFill>
                  <a:srgbClr val="0000FF"/>
                </a:solidFill>
                <a:latin typeface="Arial" pitchFamily="34" charset="0"/>
                <a:cs typeface="Arial" pitchFamily="34" charset="0"/>
              </a:rPr>
              <a:t> Random sampling</a:t>
            </a:r>
          </a:p>
        </p:txBody>
      </p:sp>
      <p:sp>
        <p:nvSpPr>
          <p:cNvPr id="5" name="Slide Number Placeholder 4"/>
          <p:cNvSpPr>
            <a:spLocks noGrp="1"/>
          </p:cNvSpPr>
          <p:nvPr>
            <p:ph type="sldNum" sz="quarter" idx="12"/>
          </p:nvPr>
        </p:nvSpPr>
        <p:spPr/>
        <p:txBody>
          <a:bodyPr/>
          <a:lstStyle/>
          <a:p>
            <a:fld id="{45DC9A1E-1B4E-41EF-B39C-C05FFD273733}" type="slidenum">
              <a:rPr lang="en-US" smtClean="0"/>
              <a:pPr/>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ext Box 2"/>
          <p:cNvSpPr txBox="1">
            <a:spLocks noChangeArrowheads="1"/>
          </p:cNvSpPr>
          <p:nvPr/>
        </p:nvSpPr>
        <p:spPr bwMode="auto">
          <a:xfrm>
            <a:off x="838200" y="1371600"/>
            <a:ext cx="7924800" cy="4339650"/>
          </a:xfrm>
          <a:prstGeom prst="rect">
            <a:avLst/>
          </a:prstGeom>
          <a:noFill/>
          <a:ln w="9525">
            <a:noFill/>
            <a:miter lim="800000"/>
            <a:headEnd/>
            <a:tailEnd/>
          </a:ln>
          <a:effectLst/>
        </p:spPr>
        <p:txBody>
          <a:bodyPr>
            <a:spAutoFit/>
          </a:bodyPr>
          <a:lstStyle/>
          <a:p>
            <a:pPr algn="just">
              <a:spcBef>
                <a:spcPct val="50000"/>
              </a:spcBef>
            </a:pPr>
            <a:r>
              <a:rPr lang="en-US" altLang="ko-KR" sz="2400" dirty="0" smtClean="0">
                <a:latin typeface="Arial" pitchFamily="34" charset="0"/>
                <a:ea typeface="BatangChe" pitchFamily="49" charset="-127"/>
                <a:cs typeface="Arial" pitchFamily="34" charset="0"/>
              </a:rPr>
              <a:t>   </a:t>
            </a:r>
            <a:r>
              <a:rPr lang="en-US" altLang="ko-KR" sz="2400" dirty="0">
                <a:latin typeface="Arial" pitchFamily="34" charset="0"/>
                <a:ea typeface="BatangChe" pitchFamily="49" charset="-127"/>
                <a:cs typeface="Arial" pitchFamily="34" charset="0"/>
              </a:rPr>
              <a:t>Total error = sampling error + analytical error</a:t>
            </a:r>
          </a:p>
          <a:p>
            <a:pPr algn="just">
              <a:spcBef>
                <a:spcPct val="50000"/>
              </a:spcBef>
            </a:pPr>
            <a:r>
              <a:rPr lang="en-US" altLang="ko-KR" sz="2400" dirty="0" smtClean="0">
                <a:latin typeface="Arial" pitchFamily="34" charset="0"/>
                <a:ea typeface="BatangChe" pitchFamily="49" charset="-127"/>
                <a:cs typeface="Arial" pitchFamily="34" charset="0"/>
              </a:rPr>
              <a:t>   		</a:t>
            </a:r>
            <a:r>
              <a:rPr lang="en-US" altLang="ko-KR" sz="2400" i="1" dirty="0" err="1" smtClean="0">
                <a:latin typeface="Arial" pitchFamily="34" charset="0"/>
                <a:ea typeface="BatangChe" pitchFamily="49" charset="-127"/>
                <a:cs typeface="Arial" pitchFamily="34" charset="0"/>
              </a:rPr>
              <a:t>s</a:t>
            </a:r>
            <a:r>
              <a:rPr lang="en-US" altLang="ko-KR" sz="2400" baseline="-30000" dirty="0" err="1" smtClean="0">
                <a:latin typeface="Arial" pitchFamily="34" charset="0"/>
                <a:ea typeface="BatangChe" pitchFamily="49" charset="-127"/>
                <a:cs typeface="Arial" pitchFamily="34" charset="0"/>
              </a:rPr>
              <a:t>T</a:t>
            </a:r>
            <a:r>
              <a:rPr lang="en-US" altLang="ko-KR" sz="2400" dirty="0" smtClean="0">
                <a:latin typeface="Arial" pitchFamily="34" charset="0"/>
                <a:ea typeface="BatangChe" pitchFamily="49" charset="-127"/>
                <a:cs typeface="Arial" pitchFamily="34" charset="0"/>
              </a:rPr>
              <a:t> </a:t>
            </a:r>
            <a:r>
              <a:rPr lang="en-US" altLang="ko-KR" sz="2400" dirty="0">
                <a:latin typeface="Arial" pitchFamily="34" charset="0"/>
                <a:ea typeface="BatangChe" pitchFamily="49" charset="-127"/>
                <a:cs typeface="Arial" pitchFamily="34" charset="0"/>
              </a:rPr>
              <a:t>= ( </a:t>
            </a:r>
            <a:r>
              <a:rPr lang="en-US" altLang="ko-KR" sz="2400" i="1" dirty="0">
                <a:latin typeface="Arial" pitchFamily="34" charset="0"/>
                <a:ea typeface="BatangChe" pitchFamily="49" charset="-127"/>
                <a:cs typeface="Arial" pitchFamily="34" charset="0"/>
              </a:rPr>
              <a:t>s</a:t>
            </a:r>
            <a:r>
              <a:rPr lang="en-US" altLang="ko-KR" sz="2400" baseline="-30000" dirty="0">
                <a:latin typeface="Arial" pitchFamily="34" charset="0"/>
                <a:ea typeface="BatangChe" pitchFamily="49" charset="-127"/>
                <a:cs typeface="Arial" pitchFamily="34" charset="0"/>
              </a:rPr>
              <a:t>S</a:t>
            </a:r>
            <a:r>
              <a:rPr lang="en-US" altLang="ko-KR" sz="2400" baseline="30000" dirty="0">
                <a:latin typeface="Arial" pitchFamily="34" charset="0"/>
                <a:ea typeface="BatangChe" pitchFamily="49" charset="-127"/>
                <a:cs typeface="Arial" pitchFamily="34" charset="0"/>
              </a:rPr>
              <a:t>2</a:t>
            </a:r>
            <a:r>
              <a:rPr lang="en-US" altLang="ko-KR" sz="2400" dirty="0">
                <a:latin typeface="Arial" pitchFamily="34" charset="0"/>
                <a:ea typeface="BatangChe" pitchFamily="49" charset="-127"/>
                <a:cs typeface="Arial" pitchFamily="34" charset="0"/>
              </a:rPr>
              <a:t> + </a:t>
            </a:r>
            <a:r>
              <a:rPr lang="en-US" altLang="ko-KR" sz="2400" i="1" dirty="0">
                <a:latin typeface="Arial" pitchFamily="34" charset="0"/>
                <a:ea typeface="BatangChe" pitchFamily="49" charset="-127"/>
                <a:cs typeface="Arial" pitchFamily="34" charset="0"/>
              </a:rPr>
              <a:t>s</a:t>
            </a:r>
            <a:r>
              <a:rPr lang="en-US" altLang="ko-KR" sz="2400" baseline="-30000" dirty="0">
                <a:latin typeface="Arial" pitchFamily="34" charset="0"/>
                <a:ea typeface="BatangChe" pitchFamily="49" charset="-127"/>
                <a:cs typeface="Arial" pitchFamily="34" charset="0"/>
              </a:rPr>
              <a:t>A</a:t>
            </a:r>
            <a:r>
              <a:rPr lang="en-US" altLang="ko-KR" sz="2400" baseline="30000" dirty="0">
                <a:latin typeface="Arial" pitchFamily="34" charset="0"/>
                <a:ea typeface="BatangChe" pitchFamily="49" charset="-127"/>
                <a:cs typeface="Arial" pitchFamily="34" charset="0"/>
              </a:rPr>
              <a:t>2</a:t>
            </a:r>
            <a:r>
              <a:rPr lang="en-US" altLang="ko-KR" sz="2400" dirty="0">
                <a:latin typeface="Arial" pitchFamily="34" charset="0"/>
                <a:ea typeface="BatangChe" pitchFamily="49" charset="-127"/>
                <a:cs typeface="Arial" pitchFamily="34" charset="0"/>
              </a:rPr>
              <a:t> )</a:t>
            </a:r>
            <a:r>
              <a:rPr lang="en-US" altLang="ko-KR" sz="2400" baseline="30000" dirty="0">
                <a:latin typeface="Arial" pitchFamily="34" charset="0"/>
                <a:ea typeface="BatangChe" pitchFamily="49" charset="-127"/>
                <a:cs typeface="Arial" pitchFamily="34" charset="0"/>
              </a:rPr>
              <a:t>1/2</a:t>
            </a:r>
          </a:p>
          <a:p>
            <a:pPr algn="just">
              <a:spcBef>
                <a:spcPct val="50000"/>
              </a:spcBef>
            </a:pPr>
            <a:r>
              <a:rPr lang="en-US" altLang="ko-KR" sz="2400" dirty="0" smtClean="0">
                <a:latin typeface="Arial" pitchFamily="34" charset="0"/>
                <a:ea typeface="BatangChe" pitchFamily="49" charset="-127"/>
                <a:cs typeface="Arial" pitchFamily="34" charset="0"/>
              </a:rPr>
              <a:t>In </a:t>
            </a:r>
            <a:r>
              <a:rPr lang="en-US" altLang="ko-KR" sz="2400" dirty="0">
                <a:latin typeface="Arial" pitchFamily="34" charset="0"/>
                <a:ea typeface="BatangChe" pitchFamily="49" charset="-127"/>
                <a:cs typeface="Arial" pitchFamily="34" charset="0"/>
              </a:rPr>
              <a:t>designing a sampling plan the following points should be considered.</a:t>
            </a:r>
          </a:p>
          <a:p>
            <a:pPr marL="736600" indent="-395288" algn="just">
              <a:spcBef>
                <a:spcPct val="50000"/>
              </a:spcBef>
              <a:buClr>
                <a:srgbClr val="FF0000"/>
              </a:buClr>
              <a:buFont typeface="Wingdings" pitchFamily="2" charset="2"/>
              <a:buChar char="Ø"/>
            </a:pPr>
            <a:r>
              <a:rPr lang="en-US" altLang="ko-KR" sz="2400" dirty="0" smtClean="0">
                <a:latin typeface="Arial" pitchFamily="34" charset="0"/>
                <a:ea typeface="BatangChe" pitchFamily="49" charset="-127"/>
                <a:cs typeface="Arial" pitchFamily="34" charset="0"/>
              </a:rPr>
              <a:t>the </a:t>
            </a:r>
            <a:r>
              <a:rPr lang="en-US" altLang="ko-KR" sz="2400" dirty="0">
                <a:latin typeface="Arial" pitchFamily="34" charset="0"/>
                <a:ea typeface="BatangChe" pitchFamily="49" charset="-127"/>
                <a:cs typeface="Arial" pitchFamily="34" charset="0"/>
              </a:rPr>
              <a:t>number of samples to be </a:t>
            </a:r>
            <a:r>
              <a:rPr lang="en-US" altLang="ko-KR" sz="2400" dirty="0" smtClean="0">
                <a:latin typeface="Arial" pitchFamily="34" charset="0"/>
                <a:ea typeface="BatangChe" pitchFamily="49" charset="-127"/>
                <a:cs typeface="Arial" pitchFamily="34" charset="0"/>
              </a:rPr>
              <a:t>taken</a:t>
            </a:r>
          </a:p>
          <a:p>
            <a:pPr marL="736600" indent="-395288" algn="just">
              <a:spcBef>
                <a:spcPct val="50000"/>
              </a:spcBef>
              <a:buClr>
                <a:srgbClr val="FF0000"/>
              </a:buClr>
              <a:buFont typeface="Wingdings" pitchFamily="2" charset="2"/>
              <a:buChar char="Ø"/>
            </a:pPr>
            <a:r>
              <a:rPr lang="en-US" altLang="ko-KR" sz="2400" dirty="0" smtClean="0">
                <a:latin typeface="Arial" pitchFamily="34" charset="0"/>
                <a:ea typeface="BatangChe" pitchFamily="49" charset="-127"/>
                <a:cs typeface="Arial" pitchFamily="34" charset="0"/>
              </a:rPr>
              <a:t>the </a:t>
            </a:r>
            <a:r>
              <a:rPr lang="en-US" altLang="ko-KR" sz="2400" dirty="0">
                <a:latin typeface="Arial" pitchFamily="34" charset="0"/>
                <a:ea typeface="BatangChe" pitchFamily="49" charset="-127"/>
                <a:cs typeface="Arial" pitchFamily="34" charset="0"/>
              </a:rPr>
              <a:t>size of the </a:t>
            </a:r>
            <a:r>
              <a:rPr lang="en-US" altLang="ko-KR" sz="2400" dirty="0" smtClean="0">
                <a:latin typeface="Arial" pitchFamily="34" charset="0"/>
                <a:ea typeface="BatangChe" pitchFamily="49" charset="-127"/>
                <a:cs typeface="Arial" pitchFamily="34" charset="0"/>
              </a:rPr>
              <a:t>sample</a:t>
            </a:r>
          </a:p>
          <a:p>
            <a:pPr marL="736600" indent="-395288">
              <a:spcBef>
                <a:spcPct val="50000"/>
              </a:spcBef>
              <a:buClr>
                <a:srgbClr val="FF0000"/>
              </a:buClr>
              <a:buFont typeface="Wingdings" pitchFamily="2" charset="2"/>
              <a:buChar char="Ø"/>
            </a:pPr>
            <a:r>
              <a:rPr lang="en-US" altLang="ko-KR" sz="2400" dirty="0" smtClean="0">
                <a:latin typeface="Arial" pitchFamily="34" charset="0"/>
                <a:ea typeface="BatangChe" pitchFamily="49" charset="-127"/>
                <a:cs typeface="Arial" pitchFamily="34" charset="0"/>
              </a:rPr>
              <a:t>should </a:t>
            </a:r>
            <a:r>
              <a:rPr lang="en-US" altLang="ko-KR" sz="2400" dirty="0">
                <a:latin typeface="Arial" pitchFamily="34" charset="0"/>
                <a:ea typeface="BatangChe" pitchFamily="49" charset="-127"/>
                <a:cs typeface="Arial" pitchFamily="34" charset="0"/>
              </a:rPr>
              <a:t>individual samples be </a:t>
            </a:r>
            <a:r>
              <a:rPr lang="en-US" altLang="ko-KR" sz="2400" dirty="0" err="1" smtClean="0">
                <a:latin typeface="Arial" pitchFamily="34" charset="0"/>
                <a:ea typeface="BatangChe" pitchFamily="49" charset="-127"/>
                <a:cs typeface="Arial" pitchFamily="34" charset="0"/>
              </a:rPr>
              <a:t>analysed</a:t>
            </a:r>
            <a:r>
              <a:rPr lang="en-US" altLang="ko-KR" sz="2400" dirty="0" smtClean="0">
                <a:latin typeface="Arial" pitchFamily="34" charset="0"/>
                <a:ea typeface="BatangChe" pitchFamily="49" charset="-127"/>
                <a:cs typeface="Arial" pitchFamily="34" charset="0"/>
              </a:rPr>
              <a:t> or </a:t>
            </a:r>
            <a:r>
              <a:rPr lang="en-US" altLang="ko-KR" sz="2400" dirty="0">
                <a:latin typeface="Arial" pitchFamily="34" charset="0"/>
                <a:ea typeface="BatangChe" pitchFamily="49" charset="-127"/>
                <a:cs typeface="Arial" pitchFamily="34" charset="0"/>
              </a:rPr>
              <a:t>should a sample composed of two or more increments (composite) be prepared. </a:t>
            </a:r>
          </a:p>
        </p:txBody>
      </p:sp>
      <p:sp>
        <p:nvSpPr>
          <p:cNvPr id="3" name="TextBox 2"/>
          <p:cNvSpPr txBox="1"/>
          <p:nvPr/>
        </p:nvSpPr>
        <p:spPr>
          <a:xfrm>
            <a:off x="1828800" y="228600"/>
            <a:ext cx="5181600" cy="707886"/>
          </a:xfrm>
          <a:prstGeom prst="rect">
            <a:avLst/>
          </a:prstGeom>
          <a:noFill/>
        </p:spPr>
        <p:txBody>
          <a:bodyPr wrap="square" rtlCol="0">
            <a:spAutoFit/>
          </a:bodyPr>
          <a:lstStyle/>
          <a:p>
            <a:r>
              <a:rPr lang="en-US" altLang="ko-KR" sz="4000" b="1" i="1" dirty="0" smtClean="0">
                <a:solidFill>
                  <a:srgbClr val="0000FF"/>
                </a:solidFill>
                <a:latin typeface="Arial" pitchFamily="34" charset="0"/>
                <a:ea typeface="BatangChe" pitchFamily="49" charset="-127"/>
                <a:cs typeface="Arial" pitchFamily="34" charset="0"/>
              </a:rPr>
              <a:t>Sampling statistics</a:t>
            </a:r>
            <a:endParaRPr lang="en-US" sz="4000" b="1" dirty="0">
              <a:solidFill>
                <a:srgbClr val="0000FF"/>
              </a:solidFill>
            </a:endParaRPr>
          </a:p>
        </p:txBody>
      </p:sp>
      <p:sp>
        <p:nvSpPr>
          <p:cNvPr id="4" name="Slide Number Placeholder 3"/>
          <p:cNvSpPr>
            <a:spLocks noGrp="1"/>
          </p:cNvSpPr>
          <p:nvPr>
            <p:ph type="sldNum" sz="quarter" idx="12"/>
          </p:nvPr>
        </p:nvSpPr>
        <p:spPr/>
        <p:txBody>
          <a:bodyPr/>
          <a:lstStyle/>
          <a:p>
            <a:fld id="{45DC9A1E-1B4E-41EF-B39C-C05FFD273733}"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457200" y="1219200"/>
            <a:ext cx="8458200" cy="4955203"/>
          </a:xfrm>
          <a:prstGeom prst="rect">
            <a:avLst/>
          </a:prstGeom>
          <a:noFill/>
          <a:ln w="9525">
            <a:noFill/>
            <a:miter lim="800000"/>
            <a:headEnd/>
            <a:tailEnd/>
          </a:ln>
          <a:effectLst/>
        </p:spPr>
        <p:txBody>
          <a:bodyPr>
            <a:spAutoFit/>
          </a:bodyPr>
          <a:lstStyle/>
          <a:p>
            <a:pPr marL="573088" indent="-573088">
              <a:spcBef>
                <a:spcPct val="50000"/>
              </a:spcBef>
              <a:buClr>
                <a:srgbClr val="FF0000"/>
              </a:buClr>
              <a:buFont typeface="Wingdings" pitchFamily="2" charset="2"/>
              <a:buChar char="Ø"/>
            </a:pPr>
            <a:r>
              <a:rPr lang="en-US" altLang="ko-KR" sz="2000" dirty="0" smtClean="0">
                <a:latin typeface="Arial" pitchFamily="34" charset="0"/>
                <a:cs typeface="Arial" pitchFamily="34" charset="0"/>
              </a:rPr>
              <a:t>Both </a:t>
            </a:r>
            <a:r>
              <a:rPr lang="en-US" altLang="ko-KR" sz="2000" dirty="0">
                <a:latin typeface="Arial" pitchFamily="34" charset="0"/>
                <a:cs typeface="Arial" pitchFamily="34" charset="0"/>
              </a:rPr>
              <a:t>systematic and random errors in analytical data can be traced to instrument, method, and personal causes. </a:t>
            </a:r>
            <a:endParaRPr lang="en-US" altLang="ko-KR" sz="2000" dirty="0" smtClean="0">
              <a:latin typeface="Arial" pitchFamily="34" charset="0"/>
              <a:cs typeface="Arial" pitchFamily="34" charset="0"/>
            </a:endParaRPr>
          </a:p>
          <a:p>
            <a:pPr marL="573088" indent="-573088">
              <a:spcBef>
                <a:spcPct val="50000"/>
              </a:spcBef>
              <a:buClr>
                <a:srgbClr val="FF0000"/>
              </a:buClr>
              <a:buFont typeface="Wingdings" pitchFamily="2" charset="2"/>
              <a:buChar char="Ø"/>
            </a:pPr>
            <a:r>
              <a:rPr lang="en-US" altLang="ko-KR" sz="2000" dirty="0" smtClean="0">
                <a:latin typeface="Arial" pitchFamily="34" charset="0"/>
                <a:cs typeface="Arial" pitchFamily="34" charset="0"/>
              </a:rPr>
              <a:t>Most </a:t>
            </a:r>
            <a:r>
              <a:rPr lang="en-US" altLang="ko-KR" sz="2000" dirty="0">
                <a:latin typeface="Arial" pitchFamily="34" charset="0"/>
                <a:cs typeface="Arial" pitchFamily="34" charset="0"/>
              </a:rPr>
              <a:t>systematic errors can be eliminated by exercising care, by calibration, and by the proper use of standards, blanks, and reference materials</a:t>
            </a:r>
            <a:r>
              <a:rPr lang="en-US" altLang="ko-KR" sz="2000" dirty="0" smtClean="0">
                <a:latin typeface="Arial" pitchFamily="34" charset="0"/>
                <a:cs typeface="Arial" pitchFamily="34" charset="0"/>
              </a:rPr>
              <a:t>. </a:t>
            </a:r>
          </a:p>
          <a:p>
            <a:pPr marL="573088" indent="-573088">
              <a:spcBef>
                <a:spcPct val="50000"/>
              </a:spcBef>
              <a:buClr>
                <a:srgbClr val="FF0000"/>
              </a:buClr>
              <a:buFont typeface="Wingdings" pitchFamily="2" charset="2"/>
              <a:buChar char="Ø"/>
            </a:pPr>
            <a:r>
              <a:rPr lang="en-US" altLang="ko-KR" sz="2000" dirty="0" smtClean="0">
                <a:latin typeface="Arial" pitchFamily="34" charset="0"/>
                <a:cs typeface="Arial" pitchFamily="34" charset="0"/>
              </a:rPr>
              <a:t>For </a:t>
            </a:r>
            <a:r>
              <a:rPr lang="en-US" altLang="ko-KR" sz="2000" dirty="0">
                <a:latin typeface="Arial" pitchFamily="34" charset="0"/>
                <a:cs typeface="Arial" pitchFamily="34" charset="0"/>
              </a:rPr>
              <a:t>random and independent uncertainties, the overall standard deviation </a:t>
            </a:r>
            <a:r>
              <a:rPr lang="en-US" altLang="ko-KR" sz="2000" i="1" dirty="0">
                <a:latin typeface="Arial" pitchFamily="34" charset="0"/>
                <a:cs typeface="Arial" pitchFamily="34" charset="0"/>
              </a:rPr>
              <a:t>s</a:t>
            </a:r>
            <a:r>
              <a:rPr lang="en-US" altLang="ko-KR" sz="2000" baseline="-25000" dirty="0">
                <a:latin typeface="Arial" pitchFamily="34" charset="0"/>
                <a:cs typeface="Arial" pitchFamily="34" charset="0"/>
              </a:rPr>
              <a:t>0</a:t>
            </a:r>
            <a:r>
              <a:rPr lang="en-US" altLang="ko-KR" sz="2000" dirty="0">
                <a:latin typeface="Arial" pitchFamily="34" charset="0"/>
                <a:cs typeface="Arial" pitchFamily="34" charset="0"/>
              </a:rPr>
              <a:t> for an analytical measurement is related to the standard deviation of the sampling process </a:t>
            </a:r>
            <a:r>
              <a:rPr lang="en-US" altLang="ko-KR" sz="2000" i="1" dirty="0" err="1">
                <a:latin typeface="Arial" pitchFamily="34" charset="0"/>
                <a:cs typeface="Arial" pitchFamily="34" charset="0"/>
              </a:rPr>
              <a:t>s</a:t>
            </a:r>
            <a:r>
              <a:rPr lang="en-US" altLang="ko-KR" sz="2000" baseline="-25000" dirty="0" err="1">
                <a:latin typeface="Arial" pitchFamily="34" charset="0"/>
                <a:cs typeface="Arial" pitchFamily="34" charset="0"/>
              </a:rPr>
              <a:t>s</a:t>
            </a:r>
            <a:r>
              <a:rPr lang="en-US" altLang="ko-KR" sz="2000" baseline="-25000" dirty="0">
                <a:latin typeface="Arial" pitchFamily="34" charset="0"/>
                <a:cs typeface="Arial" pitchFamily="34" charset="0"/>
              </a:rPr>
              <a:t> </a:t>
            </a:r>
            <a:r>
              <a:rPr lang="en-US" altLang="ko-KR" sz="2000" dirty="0">
                <a:latin typeface="Arial" pitchFamily="34" charset="0"/>
                <a:cs typeface="Arial" pitchFamily="34" charset="0"/>
              </a:rPr>
              <a:t>and the </a:t>
            </a:r>
            <a:r>
              <a:rPr lang="en-US" altLang="ko-KR" sz="2000" dirty="0" smtClean="0">
                <a:latin typeface="Arial" pitchFamily="34" charset="0"/>
                <a:cs typeface="Arial" pitchFamily="34" charset="0"/>
              </a:rPr>
              <a:t>standard </a:t>
            </a:r>
            <a:r>
              <a:rPr lang="en-US" altLang="ko-KR" sz="2000" dirty="0">
                <a:latin typeface="Arial" pitchFamily="34" charset="0"/>
                <a:cs typeface="Arial" pitchFamily="34" charset="0"/>
              </a:rPr>
              <a:t>deviation of the method </a:t>
            </a:r>
            <a:r>
              <a:rPr lang="en-US" altLang="ko-KR" sz="2000" i="1" dirty="0" err="1">
                <a:latin typeface="Arial" pitchFamily="34" charset="0"/>
                <a:cs typeface="Arial" pitchFamily="34" charset="0"/>
              </a:rPr>
              <a:t>s</a:t>
            </a:r>
            <a:r>
              <a:rPr lang="en-US" altLang="ko-KR" sz="2000" baseline="-25000" dirty="0" err="1">
                <a:latin typeface="Arial" pitchFamily="34" charset="0"/>
                <a:cs typeface="Arial" pitchFamily="34" charset="0"/>
              </a:rPr>
              <a:t>m</a:t>
            </a:r>
            <a:r>
              <a:rPr lang="en-US" altLang="ko-KR" sz="2000" dirty="0">
                <a:latin typeface="Arial" pitchFamily="34" charset="0"/>
                <a:cs typeface="Arial" pitchFamily="34" charset="0"/>
              </a:rPr>
              <a:t> by the relationship</a:t>
            </a:r>
          </a:p>
          <a:p>
            <a:pPr marL="573088" indent="-573088">
              <a:spcBef>
                <a:spcPct val="50000"/>
              </a:spcBef>
              <a:buClr>
                <a:srgbClr val="FF0000"/>
              </a:buClr>
              <a:buFont typeface="Wingdings" pitchFamily="2" charset="2"/>
              <a:buChar char="Ø"/>
            </a:pPr>
            <a:r>
              <a:rPr lang="en-US" altLang="ko-KR" sz="2000" dirty="0">
                <a:latin typeface="Arial" pitchFamily="34" charset="0"/>
                <a:cs typeface="Arial" pitchFamily="34" charset="0"/>
              </a:rPr>
              <a:t>           </a:t>
            </a:r>
            <a:r>
              <a:rPr lang="en-US" altLang="ko-KR" sz="2400" i="1" dirty="0">
                <a:latin typeface="Arial" pitchFamily="34" charset="0"/>
                <a:cs typeface="Arial" pitchFamily="34" charset="0"/>
              </a:rPr>
              <a:t>s</a:t>
            </a:r>
            <a:r>
              <a:rPr lang="en-US" altLang="ko-KR" sz="2400" baseline="-25000" dirty="0">
                <a:latin typeface="Arial" pitchFamily="34" charset="0"/>
                <a:cs typeface="Arial" pitchFamily="34" charset="0"/>
              </a:rPr>
              <a:t>0</a:t>
            </a:r>
            <a:r>
              <a:rPr lang="en-US" altLang="ko-KR" sz="2400" baseline="30000" dirty="0">
                <a:latin typeface="Arial" pitchFamily="34" charset="0"/>
                <a:cs typeface="Arial" pitchFamily="34" charset="0"/>
              </a:rPr>
              <a:t>2</a:t>
            </a:r>
            <a:r>
              <a:rPr lang="en-US" altLang="ko-KR" sz="2400" dirty="0">
                <a:latin typeface="Arial" pitchFamily="34" charset="0"/>
                <a:cs typeface="Arial" pitchFamily="34" charset="0"/>
              </a:rPr>
              <a:t> = </a:t>
            </a:r>
            <a:r>
              <a:rPr lang="en-US" altLang="ko-KR" sz="2400" i="1" dirty="0">
                <a:latin typeface="Arial" pitchFamily="34" charset="0"/>
                <a:cs typeface="Arial" pitchFamily="34" charset="0"/>
              </a:rPr>
              <a:t>s</a:t>
            </a:r>
            <a:r>
              <a:rPr lang="en-US" altLang="ko-KR" sz="2400" baseline="-25000" dirty="0">
                <a:latin typeface="Arial" pitchFamily="34" charset="0"/>
                <a:cs typeface="Arial" pitchFamily="34" charset="0"/>
              </a:rPr>
              <a:t>s</a:t>
            </a:r>
            <a:r>
              <a:rPr lang="en-US" altLang="ko-KR" sz="2400" baseline="30000" dirty="0">
                <a:latin typeface="Arial" pitchFamily="34" charset="0"/>
                <a:cs typeface="Arial" pitchFamily="34" charset="0"/>
              </a:rPr>
              <a:t>2</a:t>
            </a:r>
            <a:r>
              <a:rPr lang="en-US" altLang="ko-KR" sz="2400" dirty="0">
                <a:latin typeface="Arial" pitchFamily="34" charset="0"/>
                <a:cs typeface="Arial" pitchFamily="34" charset="0"/>
              </a:rPr>
              <a:t> + </a:t>
            </a:r>
            <a:r>
              <a:rPr lang="en-US" altLang="ko-KR" sz="2400" i="1" dirty="0">
                <a:latin typeface="Arial" pitchFamily="34" charset="0"/>
                <a:cs typeface="Arial" pitchFamily="34" charset="0"/>
              </a:rPr>
              <a:t>s</a:t>
            </a:r>
            <a:r>
              <a:rPr lang="en-US" altLang="ko-KR" sz="2400" baseline="-25000" dirty="0">
                <a:latin typeface="Arial" pitchFamily="34" charset="0"/>
                <a:cs typeface="Arial" pitchFamily="34" charset="0"/>
              </a:rPr>
              <a:t>m</a:t>
            </a:r>
            <a:r>
              <a:rPr lang="en-US" altLang="ko-KR" sz="2400" baseline="30000" dirty="0">
                <a:latin typeface="Arial" pitchFamily="34" charset="0"/>
                <a:cs typeface="Arial" pitchFamily="34" charset="0"/>
              </a:rPr>
              <a:t>2</a:t>
            </a:r>
            <a:endParaRPr lang="en-US" altLang="ko-KR" sz="2400" dirty="0">
              <a:latin typeface="Arial" pitchFamily="34" charset="0"/>
              <a:cs typeface="Arial" pitchFamily="34" charset="0"/>
            </a:endParaRPr>
          </a:p>
          <a:p>
            <a:pPr marL="573088" indent="-573088">
              <a:spcBef>
                <a:spcPct val="50000"/>
              </a:spcBef>
              <a:buClr>
                <a:srgbClr val="FF0000"/>
              </a:buClr>
              <a:buFont typeface="Wingdings" pitchFamily="2" charset="2"/>
              <a:buChar char="Ø"/>
            </a:pPr>
            <a:endParaRPr lang="en-US" altLang="ko-KR" sz="2000" dirty="0">
              <a:latin typeface="Arial" pitchFamily="34" charset="0"/>
              <a:cs typeface="Arial" pitchFamily="34" charset="0"/>
            </a:endParaRPr>
          </a:p>
          <a:p>
            <a:pPr marL="573088" indent="-573088">
              <a:spcBef>
                <a:spcPct val="50000"/>
              </a:spcBef>
              <a:buClr>
                <a:srgbClr val="FF0000"/>
              </a:buClr>
              <a:buFont typeface="Wingdings" pitchFamily="2" charset="2"/>
              <a:buChar char="Ø"/>
            </a:pPr>
            <a:r>
              <a:rPr lang="en-US" altLang="ko-KR" sz="2000" dirty="0">
                <a:latin typeface="Arial" pitchFamily="34" charset="0"/>
                <a:cs typeface="Arial" pitchFamily="34" charset="0"/>
              </a:rPr>
              <a:t>When  </a:t>
            </a:r>
            <a:r>
              <a:rPr lang="en-US" altLang="ko-KR" sz="2000" i="1" dirty="0" err="1">
                <a:latin typeface="Arial" pitchFamily="34" charset="0"/>
                <a:cs typeface="Arial" pitchFamily="34" charset="0"/>
              </a:rPr>
              <a:t>s</a:t>
            </a:r>
            <a:r>
              <a:rPr lang="en-US" altLang="ko-KR" sz="2000" baseline="-25000" dirty="0" err="1">
                <a:latin typeface="Arial" pitchFamily="34" charset="0"/>
                <a:cs typeface="Arial" pitchFamily="34" charset="0"/>
              </a:rPr>
              <a:t>m</a:t>
            </a:r>
            <a:r>
              <a:rPr lang="en-US" altLang="ko-KR" sz="2000" dirty="0">
                <a:latin typeface="Arial" pitchFamily="34" charset="0"/>
                <a:cs typeface="Arial" pitchFamily="34" charset="0"/>
              </a:rPr>
              <a:t>&lt; </a:t>
            </a:r>
            <a:r>
              <a:rPr lang="en-US" altLang="ko-KR" sz="2000" i="1" dirty="0" err="1">
                <a:latin typeface="Arial" pitchFamily="34" charset="0"/>
                <a:cs typeface="Arial" pitchFamily="34" charset="0"/>
              </a:rPr>
              <a:t>s</a:t>
            </a:r>
            <a:r>
              <a:rPr lang="en-US" altLang="ko-KR" sz="2000" baseline="-25000" dirty="0" err="1">
                <a:latin typeface="Arial" pitchFamily="34" charset="0"/>
                <a:cs typeface="Arial" pitchFamily="34" charset="0"/>
              </a:rPr>
              <a:t>s</a:t>
            </a:r>
            <a:r>
              <a:rPr lang="en-US" altLang="ko-KR" sz="2000" dirty="0">
                <a:latin typeface="Arial" pitchFamily="34" charset="0"/>
                <a:cs typeface="Arial" pitchFamily="34" charset="0"/>
              </a:rPr>
              <a:t>/3, there is no point in trying to improve the measurement precision.</a:t>
            </a:r>
          </a:p>
        </p:txBody>
      </p:sp>
      <p:sp>
        <p:nvSpPr>
          <p:cNvPr id="3" name="TextBox 2"/>
          <p:cNvSpPr txBox="1"/>
          <p:nvPr/>
        </p:nvSpPr>
        <p:spPr>
          <a:xfrm>
            <a:off x="1143000" y="228600"/>
            <a:ext cx="6858000" cy="707886"/>
          </a:xfrm>
          <a:prstGeom prst="rect">
            <a:avLst/>
          </a:prstGeom>
          <a:noFill/>
        </p:spPr>
        <p:txBody>
          <a:bodyPr wrap="square" rtlCol="0">
            <a:spAutoFit/>
          </a:bodyPr>
          <a:lstStyle/>
          <a:p>
            <a:r>
              <a:rPr lang="en-US" altLang="ko-KR" sz="4000" b="1" i="1" dirty="0" smtClean="0">
                <a:solidFill>
                  <a:srgbClr val="0000FF"/>
                </a:solidFill>
                <a:latin typeface="Arial" pitchFamily="34" charset="0"/>
                <a:cs typeface="Arial" pitchFamily="34" charset="0"/>
              </a:rPr>
              <a:t>Sampling uncertainties</a:t>
            </a:r>
          </a:p>
        </p:txBody>
      </p:sp>
      <p:pic>
        <p:nvPicPr>
          <p:cNvPr id="29697" name="Picture 1"/>
          <p:cNvPicPr>
            <a:picLocks noChangeAspect="1" noChangeArrowheads="1"/>
          </p:cNvPicPr>
          <p:nvPr/>
        </p:nvPicPr>
        <p:blipFill>
          <a:blip r:embed="rId2" cstate="print"/>
          <a:srcRect/>
          <a:stretch>
            <a:fillRect/>
          </a:stretch>
        </p:blipFill>
        <p:spPr bwMode="auto">
          <a:xfrm>
            <a:off x="7315200" y="4137604"/>
            <a:ext cx="1676400" cy="1272596"/>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45DC9A1E-1B4E-41EF-B39C-C05FFD273733}"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609600" y="1439376"/>
            <a:ext cx="8077200" cy="2554545"/>
          </a:xfrm>
          <a:prstGeom prst="rect">
            <a:avLst/>
          </a:prstGeom>
          <a:noFill/>
          <a:ln w="9525">
            <a:noFill/>
            <a:miter lim="800000"/>
            <a:headEnd/>
            <a:tailEnd/>
          </a:ln>
          <a:effectLst/>
        </p:spPr>
        <p:txBody>
          <a:bodyPr>
            <a:spAutoFit/>
          </a:bodyPr>
          <a:lstStyle/>
          <a:p>
            <a:pPr marL="457200" indent="-457200">
              <a:spcBef>
                <a:spcPct val="50000"/>
              </a:spcBef>
            </a:pPr>
            <a:r>
              <a:rPr lang="en-US" altLang="ko-KR" sz="2000" dirty="0" smtClean="0">
                <a:latin typeface="Arial" pitchFamily="34" charset="0"/>
                <a:cs typeface="Arial" pitchFamily="34" charset="0"/>
              </a:rPr>
              <a:t>Basically</a:t>
            </a:r>
            <a:r>
              <a:rPr lang="en-US" altLang="ko-KR" sz="2000" dirty="0">
                <a:latin typeface="Arial" pitchFamily="34" charset="0"/>
                <a:cs typeface="Arial" pitchFamily="34" charset="0"/>
              </a:rPr>
              <a:t>, gross sample weight is determined by</a:t>
            </a:r>
          </a:p>
          <a:p>
            <a:pPr marL="457200" indent="-457200">
              <a:spcBef>
                <a:spcPct val="50000"/>
              </a:spcBef>
              <a:buFontTx/>
              <a:buAutoNum type="arabicParenBoth"/>
            </a:pPr>
            <a:r>
              <a:rPr lang="en-US" altLang="ko-KR" sz="2000" dirty="0">
                <a:latin typeface="Arial" pitchFamily="34" charset="0"/>
                <a:cs typeface="Arial" pitchFamily="34" charset="0"/>
              </a:rPr>
              <a:t>The uncertainty that can be tolerated between the composition of the gross sample and that of the whole,</a:t>
            </a:r>
          </a:p>
          <a:p>
            <a:pPr marL="457200" indent="-457200">
              <a:spcBef>
                <a:spcPct val="50000"/>
              </a:spcBef>
              <a:buFontTx/>
              <a:buAutoNum type="arabicParenBoth"/>
            </a:pPr>
            <a:r>
              <a:rPr lang="en-US" altLang="ko-KR" sz="2000" dirty="0">
                <a:latin typeface="Arial" pitchFamily="34" charset="0"/>
                <a:cs typeface="Arial" pitchFamily="34" charset="0"/>
              </a:rPr>
              <a:t>The degree of heterogeneity of the whole,</a:t>
            </a:r>
          </a:p>
          <a:p>
            <a:pPr marL="457200" indent="-457200">
              <a:spcBef>
                <a:spcPct val="50000"/>
              </a:spcBef>
              <a:buFontTx/>
              <a:buAutoNum type="arabicParenBoth"/>
            </a:pPr>
            <a:r>
              <a:rPr lang="en-US" altLang="ko-KR" sz="2000" dirty="0">
                <a:latin typeface="Arial" pitchFamily="34" charset="0"/>
                <a:cs typeface="Arial" pitchFamily="34" charset="0"/>
              </a:rPr>
              <a:t>The level of particle size at which heterogeneity begins.</a:t>
            </a:r>
          </a:p>
          <a:p>
            <a:pPr marL="457200" indent="-457200">
              <a:spcBef>
                <a:spcPct val="50000"/>
              </a:spcBef>
            </a:pPr>
            <a:endParaRPr lang="en-US" altLang="ko-KR" sz="2000" dirty="0">
              <a:latin typeface="Arial" pitchFamily="34" charset="0"/>
              <a:cs typeface="Arial" pitchFamily="34" charset="0"/>
            </a:endParaRPr>
          </a:p>
        </p:txBody>
      </p:sp>
      <p:sp>
        <p:nvSpPr>
          <p:cNvPr id="11267" name="Text Box 3"/>
          <p:cNvSpPr txBox="1">
            <a:spLocks noChangeArrowheads="1"/>
          </p:cNvSpPr>
          <p:nvPr/>
        </p:nvSpPr>
        <p:spPr bwMode="auto">
          <a:xfrm>
            <a:off x="609600" y="4114800"/>
            <a:ext cx="8077200" cy="1006475"/>
          </a:xfrm>
          <a:prstGeom prst="rect">
            <a:avLst/>
          </a:prstGeom>
          <a:noFill/>
          <a:ln w="9525">
            <a:noFill/>
            <a:miter lim="800000"/>
            <a:headEnd/>
            <a:tailEnd/>
          </a:ln>
          <a:effectLst/>
        </p:spPr>
        <p:txBody>
          <a:bodyPr>
            <a:spAutoFit/>
          </a:bodyPr>
          <a:lstStyle/>
          <a:p>
            <a:pPr>
              <a:spcBef>
                <a:spcPct val="50000"/>
              </a:spcBef>
            </a:pPr>
            <a:r>
              <a:rPr lang="en-US" altLang="ko-KR" sz="2000" dirty="0">
                <a:latin typeface="Arial" pitchFamily="34" charset="0"/>
                <a:cs typeface="Arial" pitchFamily="34" charset="0"/>
              </a:rPr>
              <a:t>To obtain a truly representative gross sample, a certain number </a:t>
            </a:r>
            <a:r>
              <a:rPr lang="en-US" altLang="ko-KR" sz="2000" i="1" dirty="0">
                <a:latin typeface="Arial" pitchFamily="34" charset="0"/>
                <a:cs typeface="Arial" pitchFamily="34" charset="0"/>
              </a:rPr>
              <a:t>N</a:t>
            </a:r>
            <a:r>
              <a:rPr lang="en-US" altLang="ko-KR" sz="2000" dirty="0">
                <a:latin typeface="Arial" pitchFamily="34" charset="0"/>
                <a:cs typeface="Arial" pitchFamily="34" charset="0"/>
              </a:rPr>
              <a:t> of particles must be taken. The number of particles required in a gross sample ranges from a few particles to 10</a:t>
            </a:r>
            <a:r>
              <a:rPr lang="en-US" altLang="ko-KR" sz="2000" baseline="30000" dirty="0">
                <a:latin typeface="Arial" pitchFamily="34" charset="0"/>
                <a:cs typeface="Arial" pitchFamily="34" charset="0"/>
              </a:rPr>
              <a:t>12</a:t>
            </a:r>
            <a:r>
              <a:rPr lang="en-US" altLang="ko-KR" sz="2000" dirty="0">
                <a:latin typeface="Arial" pitchFamily="34" charset="0"/>
                <a:cs typeface="Arial" pitchFamily="34" charset="0"/>
              </a:rPr>
              <a:t> particles.</a:t>
            </a:r>
          </a:p>
        </p:txBody>
      </p:sp>
      <p:sp>
        <p:nvSpPr>
          <p:cNvPr id="4" name="TextBox 3"/>
          <p:cNvSpPr txBox="1"/>
          <p:nvPr/>
        </p:nvSpPr>
        <p:spPr>
          <a:xfrm>
            <a:off x="1143000" y="191869"/>
            <a:ext cx="6705600" cy="707886"/>
          </a:xfrm>
          <a:prstGeom prst="rect">
            <a:avLst/>
          </a:prstGeom>
          <a:noFill/>
        </p:spPr>
        <p:txBody>
          <a:bodyPr wrap="square" rtlCol="0">
            <a:spAutoFit/>
          </a:bodyPr>
          <a:lstStyle/>
          <a:p>
            <a:r>
              <a:rPr lang="en-US" altLang="ko-KR" sz="4000" b="1" i="1" dirty="0" smtClean="0">
                <a:solidFill>
                  <a:srgbClr val="0000FF"/>
                </a:solidFill>
                <a:latin typeface="Arial" pitchFamily="34" charset="0"/>
                <a:cs typeface="Arial" pitchFamily="34" charset="0"/>
              </a:rPr>
              <a:t>Size of the gross sample</a:t>
            </a:r>
          </a:p>
        </p:txBody>
      </p:sp>
      <p:sp>
        <p:nvSpPr>
          <p:cNvPr id="5" name="Slide Number Placeholder 4"/>
          <p:cNvSpPr>
            <a:spLocks noGrp="1"/>
          </p:cNvSpPr>
          <p:nvPr>
            <p:ph type="sldNum" sz="quarter" idx="12"/>
          </p:nvPr>
        </p:nvSpPr>
        <p:spPr/>
        <p:txBody>
          <a:bodyPr/>
          <a:lstStyle/>
          <a:p>
            <a:fld id="{45DC9A1E-1B4E-41EF-B39C-C05FFD273733}"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52400"/>
            <a:ext cx="8077200" cy="707886"/>
          </a:xfrm>
          <a:prstGeom prst="rect">
            <a:avLst/>
          </a:prstGeom>
          <a:noFill/>
        </p:spPr>
        <p:txBody>
          <a:bodyPr wrap="square" rtlCol="0">
            <a:spAutoFit/>
          </a:bodyPr>
          <a:lstStyle/>
          <a:p>
            <a:r>
              <a:rPr lang="en-US" altLang="ko-KR" sz="4000" b="1" i="1" dirty="0" smtClean="0">
                <a:solidFill>
                  <a:srgbClr val="0000FF"/>
                </a:solidFill>
                <a:latin typeface="Arial" pitchFamily="34" charset="0"/>
                <a:cs typeface="Arial" pitchFamily="34" charset="0"/>
              </a:rPr>
              <a:t>Standardization and calibration</a:t>
            </a:r>
          </a:p>
        </p:txBody>
      </p:sp>
      <p:sp>
        <p:nvSpPr>
          <p:cNvPr id="5" name="TextBox 4"/>
          <p:cNvSpPr txBox="1"/>
          <p:nvPr/>
        </p:nvSpPr>
        <p:spPr>
          <a:xfrm>
            <a:off x="990600" y="1295400"/>
            <a:ext cx="6324600" cy="5170646"/>
          </a:xfrm>
          <a:prstGeom prst="rect">
            <a:avLst/>
          </a:prstGeom>
          <a:noFill/>
        </p:spPr>
        <p:txBody>
          <a:bodyPr wrap="square" rtlCol="0">
            <a:spAutoFit/>
          </a:bodyPr>
          <a:lstStyle/>
          <a:p>
            <a:pPr marL="519113" indent="-519113">
              <a:buClr>
                <a:srgbClr val="FF0000"/>
              </a:buClr>
              <a:buFont typeface="Wingdings" pitchFamily="2" charset="2"/>
              <a:buChar char="Ø"/>
            </a:pPr>
            <a:r>
              <a:rPr lang="en-US" sz="2200" dirty="0" smtClean="0">
                <a:latin typeface="Arial" pitchFamily="34" charset="0"/>
                <a:cs typeface="Arial" pitchFamily="34" charset="0"/>
              </a:rPr>
              <a:t>Calibration is the process of experimentally determining the relationship between the signal and the amount of </a:t>
            </a:r>
            <a:r>
              <a:rPr lang="en-US" sz="2200" dirty="0" err="1" smtClean="0">
                <a:latin typeface="Arial" pitchFamily="34" charset="0"/>
                <a:cs typeface="Arial" pitchFamily="34" charset="0"/>
              </a:rPr>
              <a:t>analyte</a:t>
            </a:r>
            <a:r>
              <a:rPr lang="en-US" sz="2200" dirty="0" smtClean="0">
                <a:latin typeface="Arial" pitchFamily="34" charset="0"/>
                <a:cs typeface="Arial" pitchFamily="34" charset="0"/>
              </a:rPr>
              <a:t>. This is accomplished by the use of chemical standards.</a:t>
            </a:r>
          </a:p>
          <a:p>
            <a:pPr marL="519113" indent="-519113">
              <a:buClr>
                <a:srgbClr val="FF0000"/>
              </a:buClr>
            </a:pPr>
            <a:r>
              <a:rPr lang="en-US" sz="2200" dirty="0" smtClean="0">
                <a:latin typeface="Arial" pitchFamily="34" charset="0"/>
                <a:cs typeface="Arial" pitchFamily="34" charset="0"/>
              </a:rPr>
              <a:t> </a:t>
            </a:r>
          </a:p>
          <a:p>
            <a:pPr marL="519113" indent="-519113">
              <a:buClr>
                <a:srgbClr val="FF0000"/>
              </a:buClr>
              <a:buFont typeface="Wingdings" pitchFamily="2" charset="2"/>
              <a:buChar char="Ø"/>
            </a:pPr>
            <a:r>
              <a:rPr lang="en-US" sz="2200" dirty="0" smtClean="0">
                <a:latin typeface="Arial" pitchFamily="34" charset="0"/>
                <a:cs typeface="Arial" pitchFamily="34" charset="0"/>
              </a:rPr>
              <a:t>For a total analysis method, standardization is usually defined by the </a:t>
            </a:r>
            <a:r>
              <a:rPr lang="en-US" sz="2200" dirty="0" err="1" smtClean="0">
                <a:latin typeface="Arial" pitchFamily="34" charset="0"/>
                <a:cs typeface="Arial" pitchFamily="34" charset="0"/>
              </a:rPr>
              <a:t>stoichiometry</a:t>
            </a:r>
            <a:r>
              <a:rPr lang="en-US" sz="2200" dirty="0" smtClean="0">
                <a:latin typeface="Arial" pitchFamily="34" charset="0"/>
                <a:cs typeface="Arial" pitchFamily="34" charset="0"/>
              </a:rPr>
              <a:t> of the chemical reactions responsible for the signal</a:t>
            </a:r>
          </a:p>
          <a:p>
            <a:pPr marL="519113" indent="-519113">
              <a:buClr>
                <a:srgbClr val="FF0000"/>
              </a:buClr>
            </a:pPr>
            <a:endParaRPr lang="en-US" sz="2200" dirty="0" smtClean="0">
              <a:latin typeface="Arial" pitchFamily="34" charset="0"/>
              <a:cs typeface="Arial" pitchFamily="34" charset="0"/>
            </a:endParaRPr>
          </a:p>
          <a:p>
            <a:pPr marL="519113" indent="-519113">
              <a:buClr>
                <a:srgbClr val="FF0000"/>
              </a:buClr>
              <a:buFont typeface="Wingdings" pitchFamily="2" charset="2"/>
              <a:buChar char="Ø"/>
            </a:pPr>
            <a:r>
              <a:rPr lang="en-US" sz="2200" dirty="0" smtClean="0">
                <a:latin typeface="Arial" pitchFamily="34" charset="0"/>
                <a:cs typeface="Arial" pitchFamily="34" charset="0"/>
              </a:rPr>
              <a:t>For a concentration method, however, the relationship between the signal and the </a:t>
            </a:r>
            <a:r>
              <a:rPr lang="en-US" sz="2200" dirty="0" err="1" smtClean="0">
                <a:latin typeface="Arial" pitchFamily="34" charset="0"/>
                <a:cs typeface="Arial" pitchFamily="34" charset="0"/>
              </a:rPr>
              <a:t>analyte’s</a:t>
            </a:r>
            <a:r>
              <a:rPr lang="en-US" sz="2200" dirty="0" smtClean="0">
                <a:latin typeface="Arial" pitchFamily="34" charset="0"/>
                <a:cs typeface="Arial" pitchFamily="34" charset="0"/>
              </a:rPr>
              <a:t> concentration is a theoretical function that cannot be calculated without experimental measurements</a:t>
            </a:r>
            <a:endParaRPr lang="en-US" sz="2200" dirty="0">
              <a:latin typeface="Arial" pitchFamily="34" charset="0"/>
              <a:cs typeface="Arial" pitchFamily="34" charset="0"/>
            </a:endParaRPr>
          </a:p>
        </p:txBody>
      </p:sp>
      <p:pic>
        <p:nvPicPr>
          <p:cNvPr id="27649" name="Picture 1"/>
          <p:cNvPicPr>
            <a:picLocks noChangeAspect="1" noChangeArrowheads="1"/>
          </p:cNvPicPr>
          <p:nvPr/>
        </p:nvPicPr>
        <p:blipFill>
          <a:blip r:embed="rId2" cstate="print"/>
          <a:srcRect/>
          <a:stretch>
            <a:fillRect/>
          </a:stretch>
        </p:blipFill>
        <p:spPr bwMode="auto">
          <a:xfrm>
            <a:off x="7086600" y="1447800"/>
            <a:ext cx="1921858" cy="14478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45DC9A1E-1B4E-41EF-B39C-C05FFD273733}"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a:bodyPr>
          <a:lstStyle/>
          <a:p>
            <a:r>
              <a:rPr lang="en-US" sz="4000" b="1" i="1" dirty="0" smtClean="0">
                <a:solidFill>
                  <a:srgbClr val="0000FF"/>
                </a:solidFill>
                <a:latin typeface="Arial" pitchFamily="34" charset="0"/>
                <a:cs typeface="Arial" pitchFamily="34" charset="0"/>
              </a:rPr>
              <a:t>Standardization and Calibration</a:t>
            </a:r>
            <a:endParaRPr lang="en-US" sz="4000" b="1" i="1" dirty="0">
              <a:solidFill>
                <a:srgbClr val="0000FF"/>
              </a:solidFill>
              <a:latin typeface="Arial" pitchFamily="34" charset="0"/>
              <a:cs typeface="Arial" pitchFamily="34" charset="0"/>
            </a:endParaRPr>
          </a:p>
        </p:txBody>
      </p:sp>
      <p:sp>
        <p:nvSpPr>
          <p:cNvPr id="4" name="Text Box 2"/>
          <p:cNvSpPr txBox="1">
            <a:spLocks noChangeArrowheads="1"/>
          </p:cNvSpPr>
          <p:nvPr/>
        </p:nvSpPr>
        <p:spPr bwMode="auto">
          <a:xfrm>
            <a:off x="685800" y="1143000"/>
            <a:ext cx="8208962" cy="5447645"/>
          </a:xfrm>
          <a:prstGeom prst="rect">
            <a:avLst/>
          </a:prstGeom>
          <a:noFill/>
          <a:ln w="9525">
            <a:noFill/>
            <a:miter lim="800000"/>
            <a:headEnd/>
            <a:tailEnd/>
          </a:ln>
          <a:effectLst/>
        </p:spPr>
        <p:txBody>
          <a:bodyPr>
            <a:spAutoFit/>
          </a:bodyPr>
          <a:lstStyle/>
          <a:p>
            <a:pPr marL="573088" indent="-573088">
              <a:spcBef>
                <a:spcPct val="50000"/>
              </a:spcBef>
              <a:buClr>
                <a:srgbClr val="FF0000"/>
              </a:buClr>
              <a:buFont typeface="Wingdings" pitchFamily="2" charset="2"/>
              <a:buChar char="Ø"/>
            </a:pPr>
            <a:r>
              <a:rPr lang="en-US" altLang="ko-KR" sz="2400" dirty="0" smtClean="0">
                <a:latin typeface="Arial" pitchFamily="34" charset="0"/>
                <a:cs typeface="Arial" pitchFamily="34" charset="0"/>
              </a:rPr>
              <a:t>Measurements with any analytical method or instrument requires calibration to ensure the accuracy of the measurement</a:t>
            </a:r>
          </a:p>
          <a:p>
            <a:pPr marL="573088" indent="-573088">
              <a:buClr>
                <a:srgbClr val="FF0000"/>
              </a:buClr>
              <a:buFont typeface="Wingdings" pitchFamily="2" charset="2"/>
              <a:buChar char="Ø"/>
            </a:pPr>
            <a:r>
              <a:rPr lang="en-US" altLang="ko-KR" sz="2400" dirty="0" smtClean="0">
                <a:latin typeface="Arial" pitchFamily="34" charset="0"/>
                <a:cs typeface="Arial" pitchFamily="34" charset="0"/>
              </a:rPr>
              <a:t>In calibration, the goal is to ensure</a:t>
            </a:r>
            <a:r>
              <a:rPr lang="en-US" sz="2400" dirty="0" smtClean="0">
                <a:latin typeface="Arial" pitchFamily="34" charset="0"/>
                <a:cs typeface="Arial" pitchFamily="34" charset="0"/>
              </a:rPr>
              <a:t> that the signal</a:t>
            </a:r>
          </a:p>
          <a:p>
            <a:pPr marL="573088" indent="-573088"/>
            <a:r>
              <a:rPr lang="en-US" sz="2400" dirty="0" smtClean="0">
                <a:latin typeface="Arial" pitchFamily="34" charset="0"/>
                <a:cs typeface="Arial" pitchFamily="34" charset="0"/>
              </a:rPr>
              <a:t>	measured by a piece of equipment or an instrument is correct.</a:t>
            </a:r>
            <a:r>
              <a:rPr lang="en-US" altLang="ko-KR" sz="2400" dirty="0" smtClean="0">
                <a:latin typeface="Arial" pitchFamily="34" charset="0"/>
                <a:cs typeface="Arial" pitchFamily="34" charset="0"/>
              </a:rPr>
              <a:t> </a:t>
            </a:r>
          </a:p>
          <a:p>
            <a:pPr marL="519113" indent="-519113">
              <a:buClr>
                <a:srgbClr val="FF0000"/>
              </a:buClr>
              <a:buFont typeface="Wingdings" pitchFamily="2" charset="2"/>
              <a:buChar char="Ø"/>
            </a:pPr>
            <a:r>
              <a:rPr lang="en-US" altLang="ko-KR" sz="2400" dirty="0" smtClean="0">
                <a:latin typeface="Arial" pitchFamily="34" charset="0"/>
                <a:cs typeface="Arial" pitchFamily="34" charset="0"/>
              </a:rPr>
              <a:t>There are two common calibration procedures: using a working curve, and the standard-addition method. </a:t>
            </a:r>
          </a:p>
          <a:p>
            <a:pPr marL="519113" indent="-519113">
              <a:buClr>
                <a:srgbClr val="FF0000"/>
              </a:buClr>
              <a:buFont typeface="Wingdings" pitchFamily="2" charset="2"/>
              <a:buChar char="Ø"/>
            </a:pPr>
            <a:endParaRPr lang="en-US" altLang="ko-KR" sz="2400" dirty="0" smtClean="0">
              <a:latin typeface="Arial" pitchFamily="34" charset="0"/>
              <a:cs typeface="Arial" pitchFamily="34" charset="0"/>
            </a:endParaRPr>
          </a:p>
          <a:p>
            <a:pPr marL="519113" indent="-519113">
              <a:buClr>
                <a:srgbClr val="FF0000"/>
              </a:buClr>
              <a:buFont typeface="Wingdings" pitchFamily="2" charset="2"/>
              <a:buChar char="Ø"/>
            </a:pPr>
            <a:r>
              <a:rPr lang="en-US" altLang="ko-KR" sz="2400" dirty="0" smtClean="0">
                <a:latin typeface="Arial" pitchFamily="34" charset="0"/>
                <a:cs typeface="Arial" pitchFamily="34" charset="0"/>
              </a:rPr>
              <a:t>Both of these methods require one or more standards of known composition to calibrate the measurement</a:t>
            </a:r>
          </a:p>
          <a:p>
            <a:pPr marL="573088" indent="-573088">
              <a:spcBef>
                <a:spcPct val="50000"/>
              </a:spcBef>
              <a:buClr>
                <a:srgbClr val="FF0000"/>
              </a:buClr>
              <a:buFont typeface="Wingdings" pitchFamily="2" charset="2"/>
              <a:buChar char="Ø"/>
            </a:pPr>
            <a:r>
              <a:rPr lang="en-US" altLang="ko-KR" sz="2400" dirty="0" smtClean="0">
                <a:latin typeface="Arial" pitchFamily="34" charset="0"/>
                <a:cs typeface="Arial" pitchFamily="34" charset="0"/>
              </a:rPr>
              <a:t>Gravimetric </a:t>
            </a:r>
            <a:r>
              <a:rPr lang="en-US" altLang="ko-KR" sz="2400" dirty="0">
                <a:latin typeface="Arial" pitchFamily="34" charset="0"/>
                <a:cs typeface="Arial" pitchFamily="34" charset="0"/>
              </a:rPr>
              <a:t>methods and some </a:t>
            </a:r>
            <a:r>
              <a:rPr lang="en-US" altLang="ko-KR" sz="2400" dirty="0" err="1">
                <a:latin typeface="Arial" pitchFamily="34" charset="0"/>
                <a:cs typeface="Arial" pitchFamily="34" charset="0"/>
              </a:rPr>
              <a:t>coulometric</a:t>
            </a:r>
            <a:r>
              <a:rPr lang="en-US" altLang="ko-KR" sz="2400" dirty="0">
                <a:latin typeface="Arial" pitchFamily="34" charset="0"/>
                <a:cs typeface="Arial" pitchFamily="34" charset="0"/>
              </a:rPr>
              <a:t> methods are among the few absolute methods that do not rely on calibration with chemical </a:t>
            </a:r>
            <a:r>
              <a:rPr lang="en-US" altLang="ko-KR" sz="2400" dirty="0" smtClean="0">
                <a:latin typeface="Arial" pitchFamily="34" charset="0"/>
                <a:cs typeface="Arial" pitchFamily="34" charset="0"/>
              </a:rPr>
              <a:t>standards</a:t>
            </a:r>
            <a:endParaRPr lang="en-US" altLang="ko-KR"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45DC9A1E-1B4E-41EF-B39C-C05FFD273733}"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781800" cy="868362"/>
          </a:xfrm>
        </p:spPr>
        <p:txBody>
          <a:bodyPr>
            <a:normAutofit/>
          </a:bodyPr>
          <a:lstStyle/>
          <a:p>
            <a:r>
              <a:rPr lang="en-US" sz="4000" b="1" i="1" dirty="0" smtClean="0">
                <a:solidFill>
                  <a:srgbClr val="0000FF"/>
                </a:solidFill>
                <a:latin typeface="Arial" pitchFamily="34" charset="0"/>
                <a:cs typeface="Arial" pitchFamily="34" charset="0"/>
              </a:rPr>
              <a:t>Calibration methods</a:t>
            </a:r>
            <a:endParaRPr lang="en-US" sz="4000" b="1" i="1" dirty="0">
              <a:solidFill>
                <a:srgbClr val="0000FF"/>
              </a:solidFill>
              <a:latin typeface="Arial" pitchFamily="34" charset="0"/>
              <a:cs typeface="Arial" pitchFamily="34" charset="0"/>
            </a:endParaRPr>
          </a:p>
        </p:txBody>
      </p:sp>
      <p:sp>
        <p:nvSpPr>
          <p:cNvPr id="3" name="Content Placeholder 2"/>
          <p:cNvSpPr>
            <a:spLocks noGrp="1"/>
          </p:cNvSpPr>
          <p:nvPr>
            <p:ph idx="1"/>
          </p:nvPr>
        </p:nvSpPr>
        <p:spPr>
          <a:xfrm>
            <a:off x="457200" y="1600201"/>
            <a:ext cx="7315200" cy="3276600"/>
          </a:xfrm>
        </p:spPr>
        <p:txBody>
          <a:bodyPr>
            <a:normAutofit/>
          </a:bodyPr>
          <a:lstStyle/>
          <a:p>
            <a:pPr marL="804863" indent="-804863">
              <a:spcBef>
                <a:spcPct val="50000"/>
              </a:spcBef>
              <a:buClr>
                <a:srgbClr val="FF0000"/>
              </a:buClr>
              <a:buFont typeface="Wingdings" pitchFamily="2" charset="2"/>
              <a:buChar char="Ø"/>
            </a:pPr>
            <a:r>
              <a:rPr lang="en-US" altLang="ko-KR" sz="2800" dirty="0" smtClean="0">
                <a:latin typeface="Arial" pitchFamily="34" charset="0"/>
                <a:cs typeface="Arial" pitchFamily="34" charset="0"/>
              </a:rPr>
              <a:t>Comparison with standards</a:t>
            </a:r>
          </a:p>
          <a:p>
            <a:pPr marL="804863" indent="-804863">
              <a:spcBef>
                <a:spcPct val="50000"/>
              </a:spcBef>
              <a:buClr>
                <a:srgbClr val="FF0000"/>
              </a:buClr>
              <a:buFont typeface="Wingdings" pitchFamily="2" charset="2"/>
              <a:buChar char="Ø"/>
            </a:pPr>
            <a:r>
              <a:rPr lang="en-US" altLang="ko-KR" sz="2800" dirty="0" smtClean="0">
                <a:latin typeface="Arial" pitchFamily="34" charset="0"/>
                <a:cs typeface="Arial" pitchFamily="34" charset="0"/>
              </a:rPr>
              <a:t>External standard calibration </a:t>
            </a:r>
          </a:p>
          <a:p>
            <a:pPr marL="804863" indent="-804863">
              <a:spcBef>
                <a:spcPct val="50000"/>
              </a:spcBef>
              <a:buClr>
                <a:srgbClr val="FF0000"/>
              </a:buClr>
              <a:buFont typeface="Wingdings" pitchFamily="2" charset="2"/>
              <a:buChar char="Ø"/>
            </a:pPr>
            <a:r>
              <a:rPr lang="en-US" altLang="ko-KR" sz="2800" dirty="0" smtClean="0">
                <a:latin typeface="Arial" pitchFamily="34" charset="0"/>
                <a:cs typeface="Arial" pitchFamily="34" charset="0"/>
              </a:rPr>
              <a:t>Internal standard methods</a:t>
            </a:r>
          </a:p>
          <a:p>
            <a:pPr marL="804863" indent="-804863">
              <a:spcBef>
                <a:spcPct val="50000"/>
              </a:spcBef>
              <a:buClr>
                <a:srgbClr val="FF0000"/>
              </a:buClr>
              <a:buFont typeface="Wingdings" pitchFamily="2" charset="2"/>
              <a:buChar char="Ø"/>
            </a:pPr>
            <a:r>
              <a:rPr lang="en-US" altLang="ko-KR" sz="2800" dirty="0" smtClean="0">
                <a:latin typeface="Arial" pitchFamily="34" charset="0"/>
                <a:cs typeface="Arial" pitchFamily="34" charset="0"/>
              </a:rPr>
              <a:t>Standard addition methods</a:t>
            </a:r>
          </a:p>
          <a:p>
            <a:endParaRPr lang="en-US" dirty="0"/>
          </a:p>
        </p:txBody>
      </p:sp>
      <p:sp>
        <p:nvSpPr>
          <p:cNvPr id="4" name="Slide Number Placeholder 3"/>
          <p:cNvSpPr>
            <a:spLocks noGrp="1"/>
          </p:cNvSpPr>
          <p:nvPr>
            <p:ph type="sldNum" sz="quarter" idx="12"/>
          </p:nvPr>
        </p:nvSpPr>
        <p:spPr/>
        <p:txBody>
          <a:bodyPr/>
          <a:lstStyle/>
          <a:p>
            <a:fld id="{45DC9A1E-1B4E-41EF-B39C-C05FFD273733}"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50" name="Picture 10" descr="C:\DOCUME~1\user\LOCALS~1\Temp\magic.gif"/>
          <p:cNvPicPr>
            <a:picLocks noChangeAspect="1" noChangeArrowheads="1"/>
          </p:cNvPicPr>
          <p:nvPr/>
        </p:nvPicPr>
        <p:blipFill>
          <a:blip r:embed="rId4" cstate="print"/>
          <a:srcRect/>
          <a:stretch>
            <a:fillRect/>
          </a:stretch>
        </p:blipFill>
        <p:spPr bwMode="auto">
          <a:xfrm>
            <a:off x="0" y="0"/>
            <a:ext cx="127000" cy="127000"/>
          </a:xfrm>
          <a:prstGeom prst="rect">
            <a:avLst/>
          </a:prstGeom>
          <a:noFill/>
          <a:ln w="9525">
            <a:noFill/>
            <a:miter lim="800000"/>
            <a:headEnd/>
            <a:tailEnd/>
          </a:ln>
          <a:effectLst/>
        </p:spPr>
      </p:pic>
      <p:grpSp>
        <p:nvGrpSpPr>
          <p:cNvPr id="2" name="Group 2"/>
          <p:cNvGrpSpPr>
            <a:grpSpLocks/>
          </p:cNvGrpSpPr>
          <p:nvPr/>
        </p:nvGrpSpPr>
        <p:grpSpPr bwMode="auto">
          <a:xfrm>
            <a:off x="381000" y="609600"/>
            <a:ext cx="8458200" cy="5121275"/>
            <a:chOff x="240" y="384"/>
            <a:chExt cx="5328" cy="3226"/>
          </a:xfrm>
        </p:grpSpPr>
        <p:graphicFrame>
          <p:nvGraphicFramePr>
            <p:cNvPr id="35844" name="Object 4"/>
            <p:cNvGraphicFramePr>
              <a:graphicFrameLocks noChangeAspect="1"/>
            </p:cNvGraphicFramePr>
            <p:nvPr/>
          </p:nvGraphicFramePr>
          <p:xfrm>
            <a:off x="240" y="1248"/>
            <a:ext cx="2328" cy="2268"/>
          </p:xfrm>
          <a:graphic>
            <a:graphicData uri="http://schemas.openxmlformats.org/presentationml/2006/ole">
              <p:oleObj spid="_x0000_s1026" name="Document" r:id="rId5" imgW="3698283" imgH="3619531" progId="Word.Document.8">
                <p:embed/>
              </p:oleObj>
            </a:graphicData>
          </a:graphic>
        </p:graphicFrame>
        <p:sp>
          <p:nvSpPr>
            <p:cNvPr id="35845" name="Line 5"/>
            <p:cNvSpPr>
              <a:spLocks noChangeShapeType="1"/>
            </p:cNvSpPr>
            <p:nvPr/>
          </p:nvSpPr>
          <p:spPr bwMode="auto">
            <a:xfrm>
              <a:off x="1008" y="2592"/>
              <a:ext cx="528"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35846" name="Line 6"/>
            <p:cNvSpPr>
              <a:spLocks noChangeShapeType="1"/>
            </p:cNvSpPr>
            <p:nvPr/>
          </p:nvSpPr>
          <p:spPr bwMode="auto">
            <a:xfrm flipV="1">
              <a:off x="1008" y="2064"/>
              <a:ext cx="0" cy="528"/>
            </a:xfrm>
            <a:prstGeom prst="line">
              <a:avLst/>
            </a:prstGeom>
            <a:noFill/>
            <a:ln w="9525">
              <a:solidFill>
                <a:schemeClr val="tx1"/>
              </a:solidFill>
              <a:round/>
              <a:headEnd/>
              <a:tailEnd type="triangle" w="med" len="med"/>
            </a:ln>
            <a:effectLst/>
          </p:spPr>
          <p:txBody>
            <a:bodyPr wrap="none" anchor="ctr"/>
            <a:lstStyle/>
            <a:p>
              <a:endParaRPr lang="en-US"/>
            </a:p>
          </p:txBody>
        </p:sp>
        <p:sp>
          <p:nvSpPr>
            <p:cNvPr id="35847" name="Line 7"/>
            <p:cNvSpPr>
              <a:spLocks noChangeShapeType="1"/>
            </p:cNvSpPr>
            <p:nvPr/>
          </p:nvSpPr>
          <p:spPr bwMode="auto">
            <a:xfrm flipH="1">
              <a:off x="816" y="2592"/>
              <a:ext cx="192" cy="528"/>
            </a:xfrm>
            <a:prstGeom prst="line">
              <a:avLst/>
            </a:prstGeom>
            <a:noFill/>
            <a:ln w="9525">
              <a:solidFill>
                <a:schemeClr val="tx1"/>
              </a:solidFill>
              <a:round/>
              <a:headEnd/>
              <a:tailEnd type="triangle" w="med" len="med"/>
            </a:ln>
            <a:effectLst/>
          </p:spPr>
          <p:txBody>
            <a:bodyPr wrap="none" anchor="ctr"/>
            <a:lstStyle/>
            <a:p>
              <a:endParaRPr lang="en-US"/>
            </a:p>
          </p:txBody>
        </p:sp>
        <p:sp>
          <p:nvSpPr>
            <p:cNvPr id="35848" name="Text Box 8"/>
            <p:cNvSpPr txBox="1">
              <a:spLocks noChangeArrowheads="1"/>
            </p:cNvSpPr>
            <p:nvPr/>
          </p:nvSpPr>
          <p:spPr bwMode="auto">
            <a:xfrm>
              <a:off x="2592" y="1248"/>
              <a:ext cx="2976" cy="2362"/>
            </a:xfrm>
            <a:prstGeom prst="rect">
              <a:avLst/>
            </a:prstGeom>
            <a:noFill/>
            <a:ln w="9525">
              <a:noFill/>
              <a:miter lim="800000"/>
              <a:headEnd/>
              <a:tailEnd/>
            </a:ln>
            <a:effectLst/>
          </p:spPr>
          <p:txBody>
            <a:bodyPr>
              <a:spAutoFit/>
            </a:bodyPr>
            <a:lstStyle/>
            <a:p>
              <a:pPr>
                <a:spcBef>
                  <a:spcPct val="50000"/>
                </a:spcBef>
              </a:pPr>
              <a:r>
                <a:rPr lang="en-US" altLang="ko-KR" sz="2000" b="0" dirty="0">
                  <a:solidFill>
                    <a:srgbClr val="000010"/>
                  </a:solidFill>
                  <a:latin typeface="Times New Roman" pitchFamily="18" charset="0"/>
                </a:rPr>
                <a:t>Chemistry (</a:t>
              </a:r>
              <a:r>
                <a:rPr lang="en-US" altLang="ko-KR" sz="2000" b="0" dirty="0" err="1">
                  <a:solidFill>
                    <a:srgbClr val="000010"/>
                  </a:solidFill>
                  <a:latin typeface="Times New Roman" pitchFamily="18" charset="0"/>
                </a:rPr>
                <a:t>kem'is</a:t>
              </a:r>
              <a:r>
                <a:rPr lang="en-US" altLang="ko-KR" sz="2000" b="0" dirty="0">
                  <a:solidFill>
                    <a:srgbClr val="000010"/>
                  </a:solidFill>
                  <a:latin typeface="Times New Roman" pitchFamily="18" charset="0"/>
                </a:rPr>
                <a:t> tree): noun. </a:t>
              </a:r>
            </a:p>
            <a:p>
              <a:pPr>
                <a:spcBef>
                  <a:spcPct val="50000"/>
                </a:spcBef>
              </a:pPr>
              <a:r>
                <a:rPr lang="en-US" altLang="ko-KR" sz="2000" b="0" dirty="0">
                  <a:solidFill>
                    <a:srgbClr val="000010"/>
                  </a:solidFill>
                  <a:latin typeface="Times New Roman" pitchFamily="18" charset="0"/>
                </a:rPr>
                <a:t>The science in which </a:t>
              </a:r>
              <a:r>
                <a:rPr lang="en-US" altLang="ko-KR" sz="2000" b="0" dirty="0">
                  <a:solidFill>
                    <a:srgbClr val="800000"/>
                  </a:solidFill>
                  <a:latin typeface="Times New Roman" pitchFamily="18" charset="0"/>
                </a:rPr>
                <a:t>substances</a:t>
              </a:r>
              <a:r>
                <a:rPr lang="en-US" altLang="ko-KR" sz="2000" b="0" dirty="0">
                  <a:solidFill>
                    <a:srgbClr val="000010"/>
                  </a:solidFill>
                  <a:latin typeface="Times New Roman" pitchFamily="18" charset="0"/>
                </a:rPr>
                <a:t> are examined to find out </a:t>
              </a:r>
              <a:r>
                <a:rPr lang="en-US" altLang="ko-KR" sz="2000" u="sng" dirty="0">
                  <a:solidFill>
                    <a:srgbClr val="000010"/>
                  </a:solidFill>
                  <a:latin typeface="Times New Roman" pitchFamily="18" charset="0"/>
                </a:rPr>
                <a:t>what they are made of, how they act under different conditions, and how they are combined or separated to/from other substances</a:t>
              </a:r>
              <a:r>
                <a:rPr lang="en-US" altLang="ko-KR" sz="2000" b="0" dirty="0">
                  <a:solidFill>
                    <a:srgbClr val="000010"/>
                  </a:solidFill>
                  <a:latin typeface="Times New Roman" pitchFamily="18" charset="0"/>
                </a:rPr>
                <a:t>.</a:t>
              </a:r>
              <a:endParaRPr lang="en-US" altLang="ko-KR" sz="2000" b="0" dirty="0">
                <a:latin typeface="Times New Roman" pitchFamily="18" charset="0"/>
              </a:endParaRPr>
            </a:p>
            <a:p>
              <a:pPr>
                <a:spcBef>
                  <a:spcPct val="50000"/>
                </a:spcBef>
              </a:pPr>
              <a:r>
                <a:rPr lang="en-US" altLang="ko-KR" sz="2000" b="0" dirty="0" smtClean="0">
                  <a:solidFill>
                    <a:srgbClr val="000010"/>
                  </a:solidFill>
                  <a:latin typeface="Times New Roman" pitchFamily="18" charset="0"/>
                </a:rPr>
                <a:t>In other words, chemistry </a:t>
              </a:r>
              <a:r>
                <a:rPr lang="en-US" altLang="ko-KR" sz="2000" b="0" dirty="0">
                  <a:solidFill>
                    <a:srgbClr val="000010"/>
                  </a:solidFill>
                  <a:latin typeface="Times New Roman" pitchFamily="18" charset="0"/>
                </a:rPr>
                <a:t>deals with finding what different substances are made of, what kind of transformations take place, and different chemically related facts about a certain organism or substance. </a:t>
              </a:r>
              <a:endParaRPr lang="en-US" altLang="ko-KR" sz="2000" b="0" dirty="0">
                <a:latin typeface="Times New Roman" pitchFamily="18" charset="0"/>
              </a:endParaRPr>
            </a:p>
          </p:txBody>
        </p:sp>
        <p:pic>
          <p:nvPicPr>
            <p:cNvPr id="35849" name="Picture 9" descr="a_atom1"/>
            <p:cNvPicPr>
              <a:picLocks noChangeAspect="1" noChangeArrowheads="1" noCrop="1"/>
            </p:cNvPicPr>
            <p:nvPr/>
          </p:nvPicPr>
          <p:blipFill>
            <a:blip r:embed="rId6" cstate="print"/>
            <a:srcRect/>
            <a:stretch>
              <a:fillRect/>
            </a:stretch>
          </p:blipFill>
          <p:spPr bwMode="auto">
            <a:xfrm>
              <a:off x="480" y="384"/>
              <a:ext cx="414" cy="528"/>
            </a:xfrm>
            <a:prstGeom prst="rect">
              <a:avLst/>
            </a:prstGeom>
            <a:noFill/>
          </p:spPr>
        </p:pic>
      </p:grpSp>
      <p:sp>
        <p:nvSpPr>
          <p:cNvPr id="11" name="TextBox 10"/>
          <p:cNvSpPr txBox="1"/>
          <p:nvPr/>
        </p:nvSpPr>
        <p:spPr>
          <a:xfrm>
            <a:off x="2514600" y="762000"/>
            <a:ext cx="4343400" cy="769441"/>
          </a:xfrm>
          <a:prstGeom prst="rect">
            <a:avLst/>
          </a:prstGeom>
          <a:noFill/>
        </p:spPr>
        <p:txBody>
          <a:bodyPr wrap="square" rtlCol="0">
            <a:spAutoFit/>
          </a:bodyPr>
          <a:lstStyle/>
          <a:p>
            <a:r>
              <a:rPr lang="en-US" sz="4400" b="1" dirty="0" smtClean="0">
                <a:solidFill>
                  <a:srgbClr val="0000FF"/>
                </a:solidFill>
                <a:latin typeface="Times New Roman" pitchFamily="18" charset="0"/>
                <a:cs typeface="Times New Roman" pitchFamily="18" charset="0"/>
              </a:rPr>
              <a:t>Introduction</a:t>
            </a:r>
            <a:endParaRPr lang="en-US" sz="4400" b="1" dirty="0">
              <a:solidFill>
                <a:srgbClr val="0000FF"/>
              </a:solidFill>
              <a:latin typeface="Times New Roman" pitchFamily="18" charset="0"/>
              <a:cs typeface="Times New Roman" pitchFamily="18" charset="0"/>
            </a:endParaRPr>
          </a:p>
        </p:txBody>
      </p:sp>
      <p:sp>
        <p:nvSpPr>
          <p:cNvPr id="12" name="Slide Number Placeholder 11"/>
          <p:cNvSpPr>
            <a:spLocks noGrp="1"/>
          </p:cNvSpPr>
          <p:nvPr>
            <p:ph type="sldNum" sz="quarter" idx="12"/>
          </p:nvPr>
        </p:nvSpPr>
        <p:spPr/>
        <p:txBody>
          <a:bodyPr/>
          <a:lstStyle/>
          <a:p>
            <a:fld id="{B980AA17-9AAD-4CAE-A59E-97155A547452}" type="slidenum">
              <a:rPr lang="en-US" sz="1800" b="1" smtClean="0"/>
              <a:pPr/>
              <a:t>6</a:t>
            </a:fld>
            <a:endParaRPr lang="en-US" sz="1800" b="1"/>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609600" y="1295400"/>
            <a:ext cx="6781800" cy="2246769"/>
          </a:xfrm>
          <a:prstGeom prst="rect">
            <a:avLst/>
          </a:prstGeom>
          <a:noFill/>
          <a:ln w="9525">
            <a:noFill/>
            <a:miter lim="800000"/>
            <a:headEnd/>
            <a:tailEnd/>
          </a:ln>
          <a:effectLst/>
        </p:spPr>
        <p:txBody>
          <a:bodyPr wrap="square">
            <a:spAutoFit/>
          </a:bodyPr>
          <a:lstStyle/>
          <a:p>
            <a:pPr marL="339725" indent="-339725">
              <a:buClr>
                <a:srgbClr val="FF0000"/>
              </a:buClr>
              <a:buFont typeface="Wingdings" pitchFamily="2" charset="2"/>
              <a:buChar char="Ø"/>
            </a:pPr>
            <a:r>
              <a:rPr lang="en-US" altLang="ko-KR" sz="2000" dirty="0" smtClean="0">
                <a:latin typeface="Arial" pitchFamily="34" charset="0"/>
                <a:cs typeface="Arial" pitchFamily="34" charset="0"/>
              </a:rPr>
              <a:t>The main </a:t>
            </a:r>
            <a:r>
              <a:rPr lang="en-US" altLang="ko-KR" sz="2000" dirty="0">
                <a:latin typeface="Arial" pitchFamily="34" charset="0"/>
                <a:cs typeface="Arial" pitchFamily="34" charset="0"/>
              </a:rPr>
              <a:t>advantage of the working curve method is that it is rapid in that a single set of standards can be used for the measurement of multiple samples. </a:t>
            </a:r>
            <a:endParaRPr lang="en-US" altLang="ko-KR" sz="2000" dirty="0" smtClean="0">
              <a:latin typeface="Arial" pitchFamily="34" charset="0"/>
              <a:cs typeface="Arial" pitchFamily="34" charset="0"/>
            </a:endParaRPr>
          </a:p>
          <a:p>
            <a:pPr marL="339725" indent="-339725">
              <a:buClr>
                <a:srgbClr val="FF0000"/>
              </a:buClr>
              <a:buFont typeface="Wingdings" pitchFamily="2" charset="2"/>
              <a:buChar char="Ø"/>
            </a:pPr>
            <a:endParaRPr lang="en-US" altLang="ko-KR" sz="2000" dirty="0" smtClean="0">
              <a:latin typeface="Arial" pitchFamily="34" charset="0"/>
              <a:cs typeface="Arial" pitchFamily="34" charset="0"/>
            </a:endParaRPr>
          </a:p>
          <a:p>
            <a:pPr marL="339725" indent="-339725">
              <a:buClr>
                <a:srgbClr val="FF0000"/>
              </a:buClr>
              <a:buFont typeface="Wingdings" pitchFamily="2" charset="2"/>
              <a:buChar char="Ø"/>
            </a:pPr>
            <a:r>
              <a:rPr lang="en-US" altLang="ko-KR" sz="2000" dirty="0" smtClean="0">
                <a:latin typeface="Arial" pitchFamily="34" charset="0"/>
                <a:cs typeface="Arial" pitchFamily="34" charset="0"/>
              </a:rPr>
              <a:t>The </a:t>
            </a:r>
            <a:r>
              <a:rPr lang="en-US" altLang="ko-KR" sz="2000" dirty="0">
                <a:latin typeface="Arial" pitchFamily="34" charset="0"/>
                <a:cs typeface="Arial" pitchFamily="34" charset="0"/>
              </a:rPr>
              <a:t>standard-addition method requires multiple measurements for each sample, but can reduce inaccuracies due to interferences and matrix effects. </a:t>
            </a:r>
          </a:p>
        </p:txBody>
      </p:sp>
      <p:sp>
        <p:nvSpPr>
          <p:cNvPr id="3" name="TextBox 2"/>
          <p:cNvSpPr txBox="1"/>
          <p:nvPr/>
        </p:nvSpPr>
        <p:spPr>
          <a:xfrm>
            <a:off x="2209800" y="228600"/>
            <a:ext cx="5181600" cy="707886"/>
          </a:xfrm>
          <a:prstGeom prst="rect">
            <a:avLst/>
          </a:prstGeom>
          <a:noFill/>
        </p:spPr>
        <p:txBody>
          <a:bodyPr wrap="square" rtlCol="0">
            <a:spAutoFit/>
          </a:bodyPr>
          <a:lstStyle/>
          <a:p>
            <a:r>
              <a:rPr lang="en-US" altLang="ko-KR" sz="4000" b="1" i="1" dirty="0" smtClean="0">
                <a:solidFill>
                  <a:srgbClr val="0000FF"/>
                </a:solidFill>
                <a:latin typeface="Arial" pitchFamily="34" charset="0"/>
                <a:cs typeface="Arial" pitchFamily="34" charset="0"/>
              </a:rPr>
              <a:t>Calibration methods</a:t>
            </a:r>
          </a:p>
        </p:txBody>
      </p:sp>
      <p:sp>
        <p:nvSpPr>
          <p:cNvPr id="4" name="TextBox 3"/>
          <p:cNvSpPr txBox="1"/>
          <p:nvPr/>
        </p:nvSpPr>
        <p:spPr>
          <a:xfrm>
            <a:off x="609600" y="3886200"/>
            <a:ext cx="7315200" cy="2677656"/>
          </a:xfrm>
          <a:prstGeom prst="rect">
            <a:avLst/>
          </a:prstGeom>
          <a:noFill/>
        </p:spPr>
        <p:txBody>
          <a:bodyPr wrap="square" rtlCol="0">
            <a:spAutoFit/>
          </a:bodyPr>
          <a:lstStyle/>
          <a:p>
            <a:pPr marL="339725" indent="-339725">
              <a:buClr>
                <a:srgbClr val="FF0000"/>
              </a:buClr>
              <a:buFont typeface="Wingdings" pitchFamily="2" charset="2"/>
              <a:buChar char="Ø"/>
            </a:pPr>
            <a:r>
              <a:rPr lang="en-US" altLang="ko-KR" sz="2000" dirty="0" smtClean="0">
                <a:latin typeface="Arial" pitchFamily="34" charset="0"/>
                <a:cs typeface="Arial" pitchFamily="34" charset="0"/>
              </a:rPr>
              <a:t>Instrumental methods are usually calibrated with standards that are prepared (or purchased) using a non-instrumental analysis.</a:t>
            </a:r>
          </a:p>
          <a:p>
            <a:pPr marL="339725" indent="-339725">
              <a:buClr>
                <a:srgbClr val="FF0000"/>
              </a:buClr>
              <a:buFont typeface="Wingdings" pitchFamily="2" charset="2"/>
              <a:buChar char="Ø"/>
            </a:pPr>
            <a:endParaRPr lang="en-US" altLang="ko-KR" sz="2000" dirty="0" smtClean="0">
              <a:latin typeface="Arial" pitchFamily="34" charset="0"/>
              <a:cs typeface="Arial" pitchFamily="34" charset="0"/>
            </a:endParaRPr>
          </a:p>
          <a:p>
            <a:pPr marL="339725" indent="-339725">
              <a:buClr>
                <a:srgbClr val="FF0000"/>
              </a:buClr>
              <a:buFont typeface="Wingdings" pitchFamily="2" charset="2"/>
              <a:buChar char="Ø"/>
            </a:pPr>
            <a:r>
              <a:rPr lang="en-US" altLang="ko-KR" sz="2000" dirty="0" smtClean="0">
                <a:latin typeface="Arial" pitchFamily="34" charset="0"/>
                <a:cs typeface="Arial" pitchFamily="34" charset="0"/>
              </a:rPr>
              <a:t> There are two direct analytical methods: </a:t>
            </a:r>
            <a:r>
              <a:rPr lang="en-US" altLang="ko-KR" sz="2400" dirty="0" err="1" smtClean="0">
                <a:solidFill>
                  <a:srgbClr val="0000FF"/>
                </a:solidFill>
                <a:latin typeface="Arial" pitchFamily="34" charset="0"/>
                <a:cs typeface="Arial" pitchFamily="34" charset="0"/>
              </a:rPr>
              <a:t>gravimetry</a:t>
            </a:r>
            <a:r>
              <a:rPr lang="en-US" altLang="ko-KR" sz="2000" dirty="0" smtClean="0">
                <a:latin typeface="Arial" pitchFamily="34" charset="0"/>
                <a:cs typeface="Arial" pitchFamily="34" charset="0"/>
              </a:rPr>
              <a:t> and </a:t>
            </a:r>
            <a:r>
              <a:rPr lang="en-US" altLang="ko-KR" sz="2400" dirty="0" err="1" smtClean="0">
                <a:solidFill>
                  <a:srgbClr val="0000FF"/>
                </a:solidFill>
                <a:latin typeface="Arial" pitchFamily="34" charset="0"/>
                <a:cs typeface="Arial" pitchFamily="34" charset="0"/>
              </a:rPr>
              <a:t>coulometry</a:t>
            </a:r>
            <a:r>
              <a:rPr lang="en-US" altLang="ko-KR" sz="2400" dirty="0" smtClean="0">
                <a:latin typeface="Arial" pitchFamily="34" charset="0"/>
                <a:cs typeface="Arial" pitchFamily="34" charset="0"/>
              </a:rPr>
              <a:t>.</a:t>
            </a:r>
            <a:r>
              <a:rPr lang="en-US" altLang="ko-KR" sz="2000" dirty="0" smtClean="0">
                <a:latin typeface="Arial" pitchFamily="34" charset="0"/>
                <a:cs typeface="Arial" pitchFamily="34" charset="0"/>
              </a:rPr>
              <a:t> Titration is similar but requires preparation of a primary standard. </a:t>
            </a:r>
          </a:p>
          <a:p>
            <a:endParaRPr lang="en-US" sz="2000" dirty="0"/>
          </a:p>
        </p:txBody>
      </p:sp>
      <p:pic>
        <p:nvPicPr>
          <p:cNvPr id="24577" name="Picture 1"/>
          <p:cNvPicPr>
            <a:picLocks noChangeAspect="1" noChangeArrowheads="1"/>
          </p:cNvPicPr>
          <p:nvPr/>
        </p:nvPicPr>
        <p:blipFill>
          <a:blip r:embed="rId2" cstate="print"/>
          <a:srcRect/>
          <a:stretch>
            <a:fillRect/>
          </a:stretch>
        </p:blipFill>
        <p:spPr bwMode="auto">
          <a:xfrm>
            <a:off x="6874804" y="2057400"/>
            <a:ext cx="1935822" cy="12954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45DC9A1E-1B4E-41EF-B39C-C05FFD273733}"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50838"/>
            <a:ext cx="3962400" cy="868362"/>
          </a:xfrm>
        </p:spPr>
        <p:txBody>
          <a:bodyPr>
            <a:normAutofit/>
          </a:bodyPr>
          <a:lstStyle/>
          <a:p>
            <a:r>
              <a:rPr lang="en-US" sz="4000" b="1" i="1" dirty="0" smtClean="0">
                <a:solidFill>
                  <a:srgbClr val="0000FF"/>
                </a:solidFill>
                <a:latin typeface="Arial" pitchFamily="34" charset="0"/>
                <a:cs typeface="Arial" pitchFamily="34" charset="0"/>
              </a:rPr>
              <a:t>Solutions</a:t>
            </a:r>
            <a:endParaRPr lang="en-US" sz="4000" b="1" i="1" dirty="0">
              <a:solidFill>
                <a:srgbClr val="0000FF"/>
              </a:solidFill>
              <a:latin typeface="Arial" pitchFamily="34" charset="0"/>
              <a:cs typeface="Arial" pitchFamily="34" charset="0"/>
            </a:endParaRPr>
          </a:p>
        </p:txBody>
      </p:sp>
      <p:sp>
        <p:nvSpPr>
          <p:cNvPr id="4" name="Rectangle 3"/>
          <p:cNvSpPr/>
          <p:nvPr/>
        </p:nvSpPr>
        <p:spPr>
          <a:xfrm>
            <a:off x="76200" y="1828800"/>
            <a:ext cx="6248400" cy="4524315"/>
          </a:xfrm>
          <a:prstGeom prst="rect">
            <a:avLst/>
          </a:prstGeom>
        </p:spPr>
        <p:txBody>
          <a:bodyPr wrap="square">
            <a:spAutoFit/>
          </a:bodyPr>
          <a:lstStyle/>
          <a:p>
            <a:r>
              <a:rPr lang="en-US" altLang="ko-KR" sz="2400" b="1" dirty="0" smtClean="0">
                <a:solidFill>
                  <a:srgbClr val="C00000"/>
                </a:solidFill>
                <a:latin typeface="Arial" pitchFamily="34" charset="0"/>
                <a:cs typeface="Arial" pitchFamily="34" charset="0"/>
              </a:rPr>
              <a:t>Standard solutions</a:t>
            </a:r>
            <a:r>
              <a:rPr lang="en-US" altLang="ko-KR" sz="2400" dirty="0" smtClean="0">
                <a:solidFill>
                  <a:srgbClr val="C00000"/>
                </a:solidFill>
                <a:latin typeface="Arial" pitchFamily="34" charset="0"/>
                <a:cs typeface="Arial" pitchFamily="34" charset="0"/>
              </a:rPr>
              <a:t> </a:t>
            </a:r>
          </a:p>
          <a:p>
            <a:r>
              <a:rPr lang="en-US" altLang="ko-KR" sz="2400" dirty="0" smtClean="0">
                <a:latin typeface="Arial" pitchFamily="34" charset="0"/>
                <a:cs typeface="Arial" pitchFamily="34" charset="0"/>
              </a:rPr>
              <a:t>solutions containing known concentrations of </a:t>
            </a:r>
            <a:r>
              <a:rPr lang="en-US" altLang="ko-KR" sz="2400" dirty="0" err="1" smtClean="0">
                <a:latin typeface="Arial" pitchFamily="34" charset="0"/>
                <a:cs typeface="Arial" pitchFamily="34" charset="0"/>
              </a:rPr>
              <a:t>analyte</a:t>
            </a:r>
            <a:endParaRPr lang="en-US" altLang="ko-KR" sz="2400" dirty="0" smtClean="0">
              <a:latin typeface="Arial" pitchFamily="34" charset="0"/>
              <a:cs typeface="Arial" pitchFamily="34" charset="0"/>
            </a:endParaRPr>
          </a:p>
          <a:p>
            <a:endParaRPr lang="en-US" altLang="ko-KR" sz="2400" dirty="0" smtClean="0">
              <a:latin typeface="Arial" pitchFamily="34" charset="0"/>
              <a:cs typeface="Arial" pitchFamily="34" charset="0"/>
            </a:endParaRPr>
          </a:p>
          <a:p>
            <a:r>
              <a:rPr lang="en-US" altLang="ko-KR" sz="2400" b="1" dirty="0" smtClean="0">
                <a:solidFill>
                  <a:srgbClr val="C00000"/>
                </a:solidFill>
                <a:latin typeface="Arial" pitchFamily="34" charset="0"/>
                <a:cs typeface="Arial" pitchFamily="34" charset="0"/>
              </a:rPr>
              <a:t>Blank solutions</a:t>
            </a:r>
            <a:r>
              <a:rPr lang="en-US" altLang="ko-KR" sz="2400" dirty="0" smtClean="0">
                <a:solidFill>
                  <a:srgbClr val="C00000"/>
                </a:solidFill>
                <a:latin typeface="Arial" pitchFamily="34" charset="0"/>
                <a:cs typeface="Arial" pitchFamily="34" charset="0"/>
              </a:rPr>
              <a:t> </a:t>
            </a:r>
          </a:p>
          <a:p>
            <a:r>
              <a:rPr lang="en-US" altLang="ko-KR" sz="2400" dirty="0" smtClean="0">
                <a:latin typeface="Arial" pitchFamily="34" charset="0"/>
                <a:cs typeface="Arial" pitchFamily="34" charset="0"/>
              </a:rPr>
              <a:t>solutions containing all the reagents and solvents used in the analysis, but not deliberately added </a:t>
            </a:r>
            <a:r>
              <a:rPr lang="en-US" altLang="ko-KR" sz="2400" dirty="0" err="1" smtClean="0">
                <a:latin typeface="Arial" pitchFamily="34" charset="0"/>
                <a:cs typeface="Arial" pitchFamily="34" charset="0"/>
              </a:rPr>
              <a:t>analyte</a:t>
            </a:r>
            <a:endParaRPr lang="en-US" altLang="ko-KR" sz="2400" dirty="0" smtClean="0">
              <a:latin typeface="Arial" pitchFamily="34" charset="0"/>
              <a:cs typeface="Arial" pitchFamily="34" charset="0"/>
            </a:endParaRPr>
          </a:p>
          <a:p>
            <a:endParaRPr lang="en-US" altLang="ko-KR" sz="2400" dirty="0" smtClean="0">
              <a:latin typeface="Arial" pitchFamily="34" charset="0"/>
              <a:cs typeface="Arial" pitchFamily="34" charset="0"/>
            </a:endParaRPr>
          </a:p>
          <a:p>
            <a:r>
              <a:rPr lang="en-US" altLang="ko-KR" sz="2400" dirty="0" smtClean="0">
                <a:solidFill>
                  <a:srgbClr val="C00000"/>
                </a:solidFill>
                <a:latin typeface="Arial" pitchFamily="34" charset="0"/>
                <a:cs typeface="Arial" pitchFamily="34" charset="0"/>
              </a:rPr>
              <a:t>Solvent blank </a:t>
            </a:r>
            <a:r>
              <a:rPr lang="en-US" altLang="ko-KR" sz="2400" dirty="0" smtClean="0">
                <a:latin typeface="Arial" pitchFamily="34" charset="0"/>
                <a:cs typeface="Arial" pitchFamily="34" charset="0"/>
              </a:rPr>
              <a:t>: containing the same solvent</a:t>
            </a:r>
          </a:p>
          <a:p>
            <a:r>
              <a:rPr lang="en-US" altLang="ko-KR" sz="2400" dirty="0" smtClean="0">
                <a:solidFill>
                  <a:srgbClr val="C00000"/>
                </a:solidFill>
                <a:latin typeface="Arial" pitchFamily="34" charset="0"/>
                <a:cs typeface="Arial" pitchFamily="34" charset="0"/>
              </a:rPr>
              <a:t>Reagent blank </a:t>
            </a:r>
            <a:r>
              <a:rPr lang="en-US" altLang="ko-KR" sz="2400" dirty="0" smtClean="0">
                <a:latin typeface="Arial" pitchFamily="34" charset="0"/>
                <a:cs typeface="Arial" pitchFamily="34" charset="0"/>
              </a:rPr>
              <a:t>: containing the solvent plus all the reagents</a:t>
            </a:r>
            <a:endParaRPr lang="en-US" altLang="ko-KR" sz="2400" dirty="0">
              <a:latin typeface="Arial" pitchFamily="34" charset="0"/>
              <a:cs typeface="Arial" pitchFamily="34" charset="0"/>
            </a:endParaRPr>
          </a:p>
        </p:txBody>
      </p:sp>
      <p:pic>
        <p:nvPicPr>
          <p:cNvPr id="23553" name="Picture 1"/>
          <p:cNvPicPr>
            <a:picLocks noChangeAspect="1" noChangeArrowheads="1"/>
          </p:cNvPicPr>
          <p:nvPr/>
        </p:nvPicPr>
        <p:blipFill>
          <a:blip r:embed="rId2" cstate="print"/>
          <a:srcRect/>
          <a:stretch>
            <a:fillRect/>
          </a:stretch>
        </p:blipFill>
        <p:spPr bwMode="auto">
          <a:xfrm>
            <a:off x="6207035" y="762000"/>
            <a:ext cx="2632165" cy="19812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45DC9A1E-1B4E-41EF-B39C-C05FFD273733}"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468313" y="990600"/>
            <a:ext cx="8207375" cy="5632311"/>
          </a:xfrm>
          <a:prstGeom prst="rect">
            <a:avLst/>
          </a:prstGeom>
          <a:noFill/>
          <a:ln w="9525">
            <a:noFill/>
            <a:miter lim="800000"/>
            <a:headEnd/>
            <a:tailEnd/>
          </a:ln>
          <a:effectLst/>
        </p:spPr>
        <p:txBody>
          <a:bodyPr>
            <a:spAutoFit/>
          </a:bodyPr>
          <a:lstStyle/>
          <a:p>
            <a:pPr marL="463550" indent="-463550">
              <a:buClr>
                <a:srgbClr val="FF0000"/>
              </a:buClr>
              <a:buFont typeface="Wingdings" pitchFamily="2" charset="2"/>
              <a:buChar char="Ø"/>
            </a:pPr>
            <a:r>
              <a:rPr lang="en-US" altLang="ko-KR" sz="2400" dirty="0" smtClean="0">
                <a:latin typeface="Arial" pitchFamily="34" charset="0"/>
                <a:cs typeface="Arial" pitchFamily="34" charset="0"/>
              </a:rPr>
              <a:t>The working curve is also called the calibration curve</a:t>
            </a:r>
          </a:p>
          <a:p>
            <a:pPr marL="463550" indent="-463550">
              <a:buClr>
                <a:srgbClr val="FF0000"/>
              </a:buClr>
            </a:pPr>
            <a:r>
              <a:rPr lang="en-US" altLang="ko-KR" sz="2400" dirty="0" smtClean="0">
                <a:latin typeface="Arial" pitchFamily="34" charset="0"/>
                <a:cs typeface="Arial" pitchFamily="34" charset="0"/>
              </a:rPr>
              <a:t> </a:t>
            </a:r>
          </a:p>
          <a:p>
            <a:pPr marL="463550" indent="-463550">
              <a:buClr>
                <a:srgbClr val="FF0000"/>
              </a:buClr>
              <a:buFont typeface="Wingdings" pitchFamily="2" charset="2"/>
              <a:buChar char="Ø"/>
            </a:pPr>
            <a:r>
              <a:rPr lang="en-US" altLang="ko-KR" sz="2400" dirty="0" smtClean="0">
                <a:latin typeface="Arial" pitchFamily="34" charset="0"/>
                <a:cs typeface="Arial" pitchFamily="34" charset="0"/>
              </a:rPr>
              <a:t>The </a:t>
            </a:r>
            <a:r>
              <a:rPr lang="en-US" altLang="ko-KR" sz="2400" dirty="0">
                <a:latin typeface="Arial" pitchFamily="34" charset="0"/>
                <a:cs typeface="Arial" pitchFamily="34" charset="0"/>
              </a:rPr>
              <a:t>experimenter </a:t>
            </a:r>
            <a:r>
              <a:rPr lang="en-US" altLang="ko-KR" sz="2400" dirty="0" smtClean="0">
                <a:latin typeface="Arial" pitchFamily="34" charset="0"/>
                <a:cs typeface="Arial" pitchFamily="34" charset="0"/>
              </a:rPr>
              <a:t>prepares </a:t>
            </a:r>
            <a:r>
              <a:rPr lang="en-US" altLang="ko-KR" sz="2400" dirty="0">
                <a:latin typeface="Arial" pitchFamily="34" charset="0"/>
                <a:cs typeface="Arial" pitchFamily="34" charset="0"/>
              </a:rPr>
              <a:t>a series of standards across the range of concentrations that are of </a:t>
            </a:r>
            <a:r>
              <a:rPr lang="en-US" altLang="ko-KR" sz="2400" dirty="0" smtClean="0">
                <a:latin typeface="Arial" pitchFamily="34" charset="0"/>
                <a:cs typeface="Arial" pitchFamily="34" charset="0"/>
              </a:rPr>
              <a:t>interest</a:t>
            </a:r>
          </a:p>
          <a:p>
            <a:pPr marL="463550" indent="-463550">
              <a:buClr>
                <a:srgbClr val="FF0000"/>
              </a:buClr>
            </a:pPr>
            <a:endParaRPr lang="en-US" altLang="ko-KR" sz="2400" dirty="0" smtClean="0">
              <a:latin typeface="Arial" pitchFamily="34" charset="0"/>
              <a:cs typeface="Arial" pitchFamily="34" charset="0"/>
            </a:endParaRPr>
          </a:p>
          <a:p>
            <a:pPr marL="463550" indent="-463550">
              <a:buClr>
                <a:srgbClr val="FF0000"/>
              </a:buClr>
              <a:buFont typeface="Wingdings" pitchFamily="2" charset="2"/>
              <a:buChar char="Ø"/>
            </a:pPr>
            <a:r>
              <a:rPr lang="en-US" altLang="ko-KR" sz="2400" dirty="0" smtClean="0">
                <a:latin typeface="Arial" pitchFamily="34" charset="0"/>
                <a:cs typeface="Arial" pitchFamily="34" charset="0"/>
              </a:rPr>
              <a:t>Care is taken such that these </a:t>
            </a:r>
            <a:r>
              <a:rPr lang="en-US" altLang="ko-KR" sz="2400" dirty="0">
                <a:latin typeface="Arial" pitchFamily="34" charset="0"/>
                <a:cs typeface="Arial" pitchFamily="34" charset="0"/>
              </a:rPr>
              <a:t>concentrations are in the detection range of the technique (instrumentation) they are </a:t>
            </a:r>
            <a:r>
              <a:rPr lang="en-US" altLang="ko-KR" sz="2400" dirty="0" smtClean="0">
                <a:latin typeface="Arial" pitchFamily="34" charset="0"/>
                <a:cs typeface="Arial" pitchFamily="34" charset="0"/>
              </a:rPr>
              <a:t>using </a:t>
            </a:r>
          </a:p>
          <a:p>
            <a:pPr marL="463550" indent="-463550">
              <a:buClr>
                <a:srgbClr val="FF0000"/>
              </a:buClr>
              <a:buFont typeface="Wingdings" pitchFamily="2" charset="2"/>
              <a:buChar char="Ø"/>
            </a:pPr>
            <a:r>
              <a:rPr lang="en-US" altLang="ko-KR" sz="2400" dirty="0" smtClean="0">
                <a:latin typeface="Arial" pitchFamily="34" charset="0"/>
                <a:cs typeface="Arial" pitchFamily="34" charset="0"/>
              </a:rPr>
              <a:t>These </a:t>
            </a:r>
            <a:r>
              <a:rPr lang="en-US" altLang="ko-KR" sz="2400" dirty="0">
                <a:latin typeface="Arial" pitchFamily="34" charset="0"/>
                <a:cs typeface="Arial" pitchFamily="34" charset="0"/>
              </a:rPr>
              <a:t>standards </a:t>
            </a:r>
            <a:r>
              <a:rPr lang="en-US" altLang="ko-KR" sz="2400" dirty="0" smtClean="0">
                <a:latin typeface="Arial" pitchFamily="34" charset="0"/>
                <a:cs typeface="Arial" pitchFamily="34" charset="0"/>
              </a:rPr>
              <a:t>have </a:t>
            </a:r>
            <a:r>
              <a:rPr lang="en-US" altLang="ko-KR" sz="2400" dirty="0">
                <a:latin typeface="Arial" pitchFamily="34" charset="0"/>
                <a:cs typeface="Arial" pitchFamily="34" charset="0"/>
              </a:rPr>
              <a:t>a precisely known concentration of the element or compound under </a:t>
            </a:r>
            <a:r>
              <a:rPr lang="en-US" altLang="ko-KR" sz="2400" dirty="0" smtClean="0">
                <a:latin typeface="Arial" pitchFamily="34" charset="0"/>
                <a:cs typeface="Arial" pitchFamily="34" charset="0"/>
              </a:rPr>
              <a:t>study</a:t>
            </a:r>
          </a:p>
          <a:p>
            <a:pPr marL="463550" indent="-463550">
              <a:buClr>
                <a:srgbClr val="FF0000"/>
              </a:buClr>
            </a:pPr>
            <a:endParaRPr lang="en-US" altLang="ko-KR" sz="2400" dirty="0" smtClean="0">
              <a:latin typeface="Arial" pitchFamily="34" charset="0"/>
              <a:cs typeface="Arial" pitchFamily="34" charset="0"/>
            </a:endParaRPr>
          </a:p>
          <a:p>
            <a:pPr marL="463550" indent="-463550">
              <a:buClr>
                <a:srgbClr val="FF0000"/>
              </a:buClr>
              <a:buFont typeface="Wingdings" pitchFamily="2" charset="2"/>
              <a:buChar char="Ø"/>
            </a:pPr>
            <a:r>
              <a:rPr lang="en-US" altLang="ko-KR" sz="2400" dirty="0" smtClean="0">
                <a:latin typeface="Arial" pitchFamily="34" charset="0"/>
                <a:cs typeface="Arial" pitchFamily="34" charset="0"/>
              </a:rPr>
              <a:t>Each of these standards is </a:t>
            </a:r>
            <a:r>
              <a:rPr lang="en-US" altLang="ko-KR" sz="2400" dirty="0" err="1" smtClean="0">
                <a:latin typeface="Arial" pitchFamily="34" charset="0"/>
                <a:cs typeface="Arial" pitchFamily="34" charset="0"/>
              </a:rPr>
              <a:t>analysed</a:t>
            </a:r>
            <a:r>
              <a:rPr lang="en-US" altLang="ko-KR" sz="2400" dirty="0" smtClean="0">
                <a:latin typeface="Arial" pitchFamily="34" charset="0"/>
                <a:cs typeface="Arial" pitchFamily="34" charset="0"/>
              </a:rPr>
              <a:t> several times using </a:t>
            </a:r>
            <a:r>
              <a:rPr lang="en-US" altLang="ko-KR" sz="2400" dirty="0">
                <a:latin typeface="Arial" pitchFamily="34" charset="0"/>
                <a:cs typeface="Arial" pitchFamily="34" charset="0"/>
              </a:rPr>
              <a:t>the chosen technique </a:t>
            </a:r>
            <a:r>
              <a:rPr lang="en-US" altLang="ko-KR" sz="2400" dirty="0" smtClean="0">
                <a:latin typeface="Arial" pitchFamily="34" charset="0"/>
                <a:cs typeface="Arial" pitchFamily="34" charset="0"/>
              </a:rPr>
              <a:t>to </a:t>
            </a:r>
            <a:r>
              <a:rPr lang="en-US" altLang="ko-KR" sz="2400" dirty="0">
                <a:latin typeface="Arial" pitchFamily="34" charset="0"/>
                <a:cs typeface="Arial" pitchFamily="34" charset="0"/>
              </a:rPr>
              <a:t>produce a series of readings, each set indicative of one of the known </a:t>
            </a:r>
            <a:r>
              <a:rPr lang="en-US" altLang="ko-KR" sz="2400" dirty="0" smtClean="0">
                <a:latin typeface="Arial" pitchFamily="34" charset="0"/>
                <a:cs typeface="Arial" pitchFamily="34" charset="0"/>
              </a:rPr>
              <a:t>concentrations </a:t>
            </a:r>
          </a:p>
        </p:txBody>
      </p:sp>
      <p:sp>
        <p:nvSpPr>
          <p:cNvPr id="3" name="TextBox 2"/>
          <p:cNvSpPr txBox="1"/>
          <p:nvPr/>
        </p:nvSpPr>
        <p:spPr>
          <a:xfrm>
            <a:off x="1524000" y="228600"/>
            <a:ext cx="5486400" cy="646331"/>
          </a:xfrm>
          <a:prstGeom prst="rect">
            <a:avLst/>
          </a:prstGeom>
          <a:noFill/>
        </p:spPr>
        <p:txBody>
          <a:bodyPr wrap="square" rtlCol="0">
            <a:spAutoFit/>
          </a:bodyPr>
          <a:lstStyle/>
          <a:p>
            <a:r>
              <a:rPr lang="en-US" sz="3600" b="1" i="1" dirty="0" smtClean="0">
                <a:solidFill>
                  <a:srgbClr val="0000FF"/>
                </a:solidFill>
                <a:latin typeface="Arial" pitchFamily="34" charset="0"/>
                <a:cs typeface="Arial" pitchFamily="34" charset="0"/>
              </a:rPr>
              <a:t>Working Curve method</a:t>
            </a:r>
            <a:endParaRPr lang="en-US" sz="3600" b="1" i="1" dirty="0">
              <a:solidFill>
                <a:srgbClr val="0000FF"/>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45DC9A1E-1B4E-41EF-B39C-C05FFD273733}"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638"/>
            <a:ext cx="7162800" cy="868362"/>
          </a:xfrm>
        </p:spPr>
        <p:txBody>
          <a:bodyPr>
            <a:normAutofit/>
          </a:bodyPr>
          <a:lstStyle/>
          <a:p>
            <a:r>
              <a:rPr lang="en-US" sz="4000" b="1" i="1" dirty="0" smtClean="0">
                <a:solidFill>
                  <a:srgbClr val="0000FF"/>
                </a:solidFill>
                <a:latin typeface="Arial" pitchFamily="34" charset="0"/>
                <a:cs typeface="Arial" pitchFamily="34" charset="0"/>
              </a:rPr>
              <a:t>Working Curve method</a:t>
            </a:r>
            <a:endParaRPr lang="en-US" sz="4000" b="1" i="1" dirty="0">
              <a:solidFill>
                <a:srgbClr val="0000FF"/>
              </a:solidFill>
              <a:latin typeface="Arial" pitchFamily="34" charset="0"/>
              <a:cs typeface="Arial" pitchFamily="34" charset="0"/>
            </a:endParaRPr>
          </a:p>
        </p:txBody>
      </p:sp>
      <p:sp>
        <p:nvSpPr>
          <p:cNvPr id="4" name="Rectangle 3"/>
          <p:cNvSpPr/>
          <p:nvPr/>
        </p:nvSpPr>
        <p:spPr>
          <a:xfrm>
            <a:off x="533400" y="1676400"/>
            <a:ext cx="8153400" cy="2246769"/>
          </a:xfrm>
          <a:prstGeom prst="rect">
            <a:avLst/>
          </a:prstGeom>
        </p:spPr>
        <p:txBody>
          <a:bodyPr wrap="square">
            <a:spAutoFit/>
          </a:bodyPr>
          <a:lstStyle/>
          <a:p>
            <a:pPr marL="519113" indent="-519113">
              <a:buClr>
                <a:srgbClr val="FF0000"/>
              </a:buClr>
              <a:buFont typeface="Wingdings" pitchFamily="2" charset="2"/>
              <a:buChar char="Ø"/>
            </a:pPr>
            <a:r>
              <a:rPr lang="en-US" altLang="ko-KR" sz="2000" dirty="0" smtClean="0">
                <a:latin typeface="Arial" pitchFamily="34" charset="0"/>
                <a:cs typeface="Arial" pitchFamily="34" charset="0"/>
              </a:rPr>
              <a:t>By plotting these points (reading </a:t>
            </a:r>
            <a:r>
              <a:rPr lang="en-US" altLang="ko-KR" sz="2000" i="1" dirty="0" err="1" smtClean="0">
                <a:latin typeface="Arial" pitchFamily="34" charset="0"/>
                <a:cs typeface="Arial" pitchFamily="34" charset="0"/>
              </a:rPr>
              <a:t>vs</a:t>
            </a:r>
            <a:r>
              <a:rPr lang="en-US" altLang="ko-KR" sz="2000" dirty="0" smtClean="0">
                <a:latin typeface="Arial" pitchFamily="34" charset="0"/>
                <a:cs typeface="Arial" pitchFamily="34" charset="0"/>
              </a:rPr>
              <a:t> concentration) on a graph, it is possible to plot a line of reading </a:t>
            </a:r>
            <a:r>
              <a:rPr lang="en-US" altLang="ko-KR" sz="2000" i="1" dirty="0" err="1" smtClean="0">
                <a:latin typeface="Arial" pitchFamily="34" charset="0"/>
                <a:cs typeface="Arial" pitchFamily="34" charset="0"/>
              </a:rPr>
              <a:t>vs</a:t>
            </a:r>
            <a:r>
              <a:rPr lang="en-US" altLang="ko-KR" sz="2000" dirty="0" smtClean="0">
                <a:latin typeface="Arial" pitchFamily="34" charset="0"/>
                <a:cs typeface="Arial" pitchFamily="34" charset="0"/>
              </a:rPr>
              <a:t> concentration across the detection range of that technique</a:t>
            </a:r>
          </a:p>
          <a:p>
            <a:pPr marL="519113" indent="-519113">
              <a:buClr>
                <a:srgbClr val="FF0000"/>
              </a:buClr>
              <a:buFont typeface="Wingdings" pitchFamily="2" charset="2"/>
              <a:buChar char="Ø"/>
            </a:pPr>
            <a:endParaRPr lang="en-US" altLang="ko-KR" sz="2000" dirty="0">
              <a:latin typeface="Arial" pitchFamily="34" charset="0"/>
              <a:cs typeface="Arial" pitchFamily="34" charset="0"/>
            </a:endParaRPr>
          </a:p>
          <a:p>
            <a:pPr marL="519113" indent="-519113">
              <a:buClr>
                <a:srgbClr val="FF0000"/>
              </a:buClr>
              <a:buFont typeface="Wingdings" pitchFamily="2" charset="2"/>
              <a:buChar char="Ø"/>
            </a:pPr>
            <a:r>
              <a:rPr lang="en-US" altLang="ko-KR" sz="2000" dirty="0" smtClean="0">
                <a:latin typeface="Arial" pitchFamily="34" charset="0"/>
                <a:cs typeface="Arial" pitchFamily="34" charset="0"/>
              </a:rPr>
              <a:t>Thus, when the sample is run and a reading obtained, the experimenter can simply refer to the graph to read off the concentration. </a:t>
            </a:r>
            <a:endParaRPr lang="en-US" altLang="ko-KR" sz="2000" dirty="0">
              <a:latin typeface="Arial" pitchFamily="34" charset="0"/>
              <a:cs typeface="Arial" pitchFamily="34" charset="0"/>
            </a:endParaRPr>
          </a:p>
        </p:txBody>
      </p:sp>
      <p:graphicFrame>
        <p:nvGraphicFramePr>
          <p:cNvPr id="5" name="Chart 4"/>
          <p:cNvGraphicFramePr/>
          <p:nvPr/>
        </p:nvGraphicFramePr>
        <p:xfrm>
          <a:off x="2286000" y="38862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p:cNvSpPr>
            <a:spLocks noGrp="1"/>
          </p:cNvSpPr>
          <p:nvPr>
            <p:ph type="sldNum" sz="quarter" idx="12"/>
          </p:nvPr>
        </p:nvSpPr>
        <p:spPr/>
        <p:txBody>
          <a:bodyPr/>
          <a:lstStyle/>
          <a:p>
            <a:fld id="{45DC9A1E-1B4E-41EF-B39C-C05FFD273733}"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b="1" i="1" dirty="0" smtClean="0">
                <a:solidFill>
                  <a:srgbClr val="0000FF"/>
                </a:solidFill>
                <a:latin typeface="Arial" pitchFamily="34" charset="0"/>
                <a:cs typeface="Arial" pitchFamily="34" charset="0"/>
              </a:rPr>
              <a:t>Working Curve method</a:t>
            </a:r>
            <a:endParaRPr lang="en-US" sz="4000" b="1" i="1" dirty="0">
              <a:solidFill>
                <a:srgbClr val="0000FF"/>
              </a:solidFill>
              <a:latin typeface="Arial" pitchFamily="34" charset="0"/>
              <a:cs typeface="Arial" pitchFamily="34" charset="0"/>
            </a:endParaRPr>
          </a:p>
        </p:txBody>
      </p:sp>
      <p:sp>
        <p:nvSpPr>
          <p:cNvPr id="4" name="Rectangle 3"/>
          <p:cNvSpPr/>
          <p:nvPr/>
        </p:nvSpPr>
        <p:spPr>
          <a:xfrm>
            <a:off x="609600" y="1859340"/>
            <a:ext cx="8229600" cy="4893647"/>
          </a:xfrm>
          <a:prstGeom prst="rect">
            <a:avLst/>
          </a:prstGeom>
        </p:spPr>
        <p:txBody>
          <a:bodyPr wrap="square">
            <a:spAutoFit/>
          </a:bodyPr>
          <a:lstStyle/>
          <a:p>
            <a:pPr marL="519113" indent="-519113">
              <a:buClr>
                <a:srgbClr val="FF0000"/>
              </a:buClr>
              <a:buFont typeface="Wingdings" pitchFamily="2" charset="2"/>
              <a:buChar char="Ø"/>
            </a:pPr>
            <a:r>
              <a:rPr lang="en-US" altLang="ko-KR" sz="2400" dirty="0" smtClean="0">
                <a:latin typeface="Arial" pitchFamily="34" charset="0"/>
                <a:cs typeface="Arial" pitchFamily="34" charset="0"/>
              </a:rPr>
              <a:t>If the concentration of element or compound in the sample is too high for the detection range of the technique, it can simply be diluted in a pure solvent</a:t>
            </a:r>
          </a:p>
          <a:p>
            <a:pPr marL="519113" indent="-519113">
              <a:buClr>
                <a:srgbClr val="FF0000"/>
              </a:buClr>
            </a:pPr>
            <a:r>
              <a:rPr lang="en-US" altLang="ko-KR" sz="2400" dirty="0" smtClean="0">
                <a:latin typeface="Arial" pitchFamily="34" charset="0"/>
                <a:cs typeface="Arial" pitchFamily="34" charset="0"/>
              </a:rPr>
              <a:t> </a:t>
            </a:r>
          </a:p>
          <a:p>
            <a:pPr marL="519113" indent="-519113">
              <a:buClr>
                <a:srgbClr val="FF0000"/>
              </a:buClr>
              <a:buFont typeface="Wingdings" pitchFamily="2" charset="2"/>
              <a:buChar char="Ø"/>
            </a:pPr>
            <a:r>
              <a:rPr lang="en-US" altLang="ko-KR" sz="2400" dirty="0" smtClean="0">
                <a:latin typeface="Arial" pitchFamily="34" charset="0"/>
                <a:cs typeface="Arial" pitchFamily="34" charset="0"/>
              </a:rPr>
              <a:t>If the amount in the sample is below an instrument's range of measurement, the method of addition can be used</a:t>
            </a:r>
          </a:p>
          <a:p>
            <a:pPr marL="519113" indent="-519113">
              <a:buClr>
                <a:srgbClr val="FF0000"/>
              </a:buClr>
            </a:pPr>
            <a:endParaRPr lang="en-US" altLang="ko-KR" sz="2400" dirty="0" smtClean="0">
              <a:latin typeface="Arial" pitchFamily="34" charset="0"/>
              <a:cs typeface="Arial" pitchFamily="34" charset="0"/>
            </a:endParaRPr>
          </a:p>
          <a:p>
            <a:pPr marL="519113" indent="-519113">
              <a:buClr>
                <a:srgbClr val="FF0000"/>
              </a:buClr>
              <a:buFont typeface="Wingdings" pitchFamily="2" charset="2"/>
              <a:buChar char="Ø"/>
            </a:pPr>
            <a:r>
              <a:rPr lang="en-US" altLang="ko-KR" sz="2400" dirty="0" smtClean="0">
                <a:latin typeface="Arial" pitchFamily="34" charset="0"/>
                <a:cs typeface="Arial" pitchFamily="34" charset="0"/>
              </a:rPr>
              <a:t>In this method a known quantity of the element or compound under study is added, and the difference between the concentration added, and the concentration observed is the amount actually in the sample</a:t>
            </a:r>
            <a:endParaRPr lang="en-US" altLang="ko-KR"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45DC9A1E-1B4E-41EF-B39C-C05FFD273733}"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a:spLocks noChangeArrowheads="1"/>
          </p:cNvSpPr>
          <p:nvPr/>
        </p:nvSpPr>
        <p:spPr bwMode="auto">
          <a:xfrm>
            <a:off x="323850" y="838200"/>
            <a:ext cx="8820150" cy="5016758"/>
          </a:xfrm>
          <a:prstGeom prst="rect">
            <a:avLst/>
          </a:prstGeom>
          <a:noFill/>
          <a:ln w="9525">
            <a:noFill/>
            <a:miter lim="800000"/>
            <a:headEnd/>
            <a:tailEnd/>
          </a:ln>
          <a:effectLst/>
        </p:spPr>
        <p:txBody>
          <a:bodyPr wrap="square">
            <a:spAutoFit/>
          </a:bodyPr>
          <a:lstStyle/>
          <a:p>
            <a:pPr marL="627063" indent="-627063">
              <a:buClr>
                <a:srgbClr val="FF0000"/>
              </a:buClr>
              <a:buFont typeface="Wingdings" pitchFamily="2" charset="2"/>
              <a:buChar char="Ø"/>
            </a:pPr>
            <a:r>
              <a:rPr lang="en-US" altLang="ko-KR" sz="2000" dirty="0" smtClean="0">
                <a:latin typeface="Arial" pitchFamily="34" charset="0"/>
                <a:cs typeface="Arial" pitchFamily="34" charset="0"/>
              </a:rPr>
              <a:t>Linear </a:t>
            </a:r>
            <a:r>
              <a:rPr lang="en-US" altLang="ko-KR" sz="2000" dirty="0">
                <a:latin typeface="Arial" pitchFamily="34" charset="0"/>
                <a:cs typeface="Arial" pitchFamily="34" charset="0"/>
              </a:rPr>
              <a:t>regression uses the method of least squares to determine the best linear equation to describe a set of </a:t>
            </a:r>
            <a:r>
              <a:rPr lang="en-US" altLang="ko-KR" sz="2000" i="1" dirty="0">
                <a:latin typeface="Arial" pitchFamily="34" charset="0"/>
                <a:cs typeface="Arial" pitchFamily="34" charset="0"/>
              </a:rPr>
              <a:t>x</a:t>
            </a:r>
            <a:r>
              <a:rPr lang="en-US" altLang="ko-KR" sz="2000" dirty="0">
                <a:latin typeface="Arial" pitchFamily="34" charset="0"/>
                <a:cs typeface="Arial" pitchFamily="34" charset="0"/>
              </a:rPr>
              <a:t> and </a:t>
            </a:r>
            <a:r>
              <a:rPr lang="en-US" altLang="ko-KR" sz="2000" i="1" dirty="0">
                <a:latin typeface="Arial" pitchFamily="34" charset="0"/>
                <a:cs typeface="Arial" pitchFamily="34" charset="0"/>
              </a:rPr>
              <a:t>y </a:t>
            </a:r>
            <a:r>
              <a:rPr lang="en-US" altLang="ko-KR" sz="2000" dirty="0">
                <a:latin typeface="Arial" pitchFamily="34" charset="0"/>
                <a:cs typeface="Arial" pitchFamily="34" charset="0"/>
              </a:rPr>
              <a:t>data </a:t>
            </a:r>
            <a:r>
              <a:rPr lang="en-US" altLang="ko-KR" sz="2000" dirty="0" smtClean="0">
                <a:latin typeface="Arial" pitchFamily="34" charset="0"/>
                <a:cs typeface="Arial" pitchFamily="34" charset="0"/>
              </a:rPr>
              <a:t>points</a:t>
            </a:r>
          </a:p>
          <a:p>
            <a:pPr marL="627063" indent="-627063">
              <a:buClr>
                <a:srgbClr val="FF0000"/>
              </a:buClr>
            </a:pPr>
            <a:r>
              <a:rPr lang="en-US" altLang="ko-KR" sz="2000" dirty="0" smtClean="0">
                <a:latin typeface="Arial" pitchFamily="34" charset="0"/>
                <a:cs typeface="Arial" pitchFamily="34" charset="0"/>
              </a:rPr>
              <a:t> </a:t>
            </a:r>
          </a:p>
          <a:p>
            <a:pPr marL="627063" indent="-627063">
              <a:buClr>
                <a:srgbClr val="FF0000"/>
              </a:buClr>
              <a:buFont typeface="Wingdings" pitchFamily="2" charset="2"/>
              <a:buChar char="Ø"/>
            </a:pPr>
            <a:r>
              <a:rPr lang="en-US" altLang="ko-KR" sz="2000" dirty="0" smtClean="0">
                <a:latin typeface="Arial" pitchFamily="34" charset="0"/>
                <a:cs typeface="Arial" pitchFamily="34" charset="0"/>
              </a:rPr>
              <a:t>The </a:t>
            </a:r>
            <a:r>
              <a:rPr lang="en-US" altLang="ko-KR" sz="2000" dirty="0">
                <a:latin typeface="Arial" pitchFamily="34" charset="0"/>
                <a:cs typeface="Arial" pitchFamily="34" charset="0"/>
              </a:rPr>
              <a:t>method of least squares minimizes the sum of the square of the residuals - the difference between a measured data point and the hypothetical point on a </a:t>
            </a:r>
            <a:r>
              <a:rPr lang="en-US" altLang="ko-KR" sz="2000" dirty="0" smtClean="0">
                <a:latin typeface="Arial" pitchFamily="34" charset="0"/>
                <a:cs typeface="Arial" pitchFamily="34" charset="0"/>
              </a:rPr>
              <a:t>line</a:t>
            </a:r>
          </a:p>
          <a:p>
            <a:pPr marL="627063" indent="-627063">
              <a:buClr>
                <a:srgbClr val="FF0000"/>
              </a:buClr>
            </a:pPr>
            <a:r>
              <a:rPr lang="en-US" altLang="ko-KR" sz="2000" dirty="0" smtClean="0">
                <a:latin typeface="Arial" pitchFamily="34" charset="0"/>
                <a:cs typeface="Arial" pitchFamily="34" charset="0"/>
              </a:rPr>
              <a:t> </a:t>
            </a:r>
          </a:p>
          <a:p>
            <a:pPr marL="627063" indent="-627063">
              <a:buClr>
                <a:srgbClr val="FF0000"/>
              </a:buClr>
              <a:buFont typeface="Wingdings" pitchFamily="2" charset="2"/>
              <a:buChar char="Ø"/>
            </a:pPr>
            <a:r>
              <a:rPr lang="en-US" altLang="ko-KR" sz="2000" dirty="0" smtClean="0">
                <a:latin typeface="Arial" pitchFamily="34" charset="0"/>
                <a:cs typeface="Arial" pitchFamily="34" charset="0"/>
              </a:rPr>
              <a:t>The </a:t>
            </a:r>
            <a:r>
              <a:rPr lang="en-US" altLang="ko-KR" sz="2000" dirty="0">
                <a:latin typeface="Arial" pitchFamily="34" charset="0"/>
                <a:cs typeface="Arial" pitchFamily="34" charset="0"/>
              </a:rPr>
              <a:t>residuals must be squared so that positive and negative values do not </a:t>
            </a:r>
            <a:r>
              <a:rPr lang="en-US" altLang="ko-KR" sz="2000" dirty="0" smtClean="0">
                <a:latin typeface="Arial" pitchFamily="34" charset="0"/>
                <a:cs typeface="Arial" pitchFamily="34" charset="0"/>
              </a:rPr>
              <a:t>cancel</a:t>
            </a:r>
          </a:p>
          <a:p>
            <a:pPr marL="627063" indent="-627063">
              <a:buClr>
                <a:srgbClr val="FF0000"/>
              </a:buClr>
            </a:pPr>
            <a:r>
              <a:rPr lang="en-US" altLang="ko-KR" sz="2000" dirty="0" smtClean="0">
                <a:latin typeface="Arial" pitchFamily="34" charset="0"/>
                <a:cs typeface="Arial" pitchFamily="34" charset="0"/>
              </a:rPr>
              <a:t> </a:t>
            </a:r>
          </a:p>
          <a:p>
            <a:pPr marL="627063" indent="-627063">
              <a:buClr>
                <a:srgbClr val="FF0000"/>
              </a:buClr>
              <a:buFont typeface="Wingdings" pitchFamily="2" charset="2"/>
              <a:buChar char="Ø"/>
            </a:pPr>
            <a:r>
              <a:rPr lang="en-US" altLang="ko-KR" sz="2000" dirty="0" smtClean="0">
                <a:latin typeface="Arial" pitchFamily="34" charset="0"/>
                <a:cs typeface="Arial" pitchFamily="34" charset="0"/>
              </a:rPr>
              <a:t>A </a:t>
            </a:r>
            <a:r>
              <a:rPr lang="en-US" altLang="ko-KR" sz="2000" dirty="0">
                <a:latin typeface="Arial" pitchFamily="34" charset="0"/>
                <a:cs typeface="Arial" pitchFamily="34" charset="0"/>
              </a:rPr>
              <a:t>common application of linear regression in analytical chemistry is to determine the best linear equation for calibration data to generate a calibration or working </a:t>
            </a:r>
            <a:r>
              <a:rPr lang="en-US" altLang="ko-KR" sz="2000" dirty="0" smtClean="0">
                <a:latin typeface="Arial" pitchFamily="34" charset="0"/>
                <a:cs typeface="Arial" pitchFamily="34" charset="0"/>
              </a:rPr>
              <a:t>curve</a:t>
            </a:r>
          </a:p>
          <a:p>
            <a:pPr marL="627063" indent="-627063">
              <a:buClr>
                <a:srgbClr val="FF0000"/>
              </a:buClr>
            </a:pPr>
            <a:r>
              <a:rPr lang="en-US" altLang="ko-KR" sz="2000" dirty="0" smtClean="0">
                <a:latin typeface="Arial" pitchFamily="34" charset="0"/>
                <a:cs typeface="Arial" pitchFamily="34" charset="0"/>
              </a:rPr>
              <a:t> </a:t>
            </a:r>
          </a:p>
          <a:p>
            <a:pPr marL="627063" indent="-627063">
              <a:buClr>
                <a:srgbClr val="FF0000"/>
              </a:buClr>
              <a:buFont typeface="Wingdings" pitchFamily="2" charset="2"/>
              <a:buChar char="Ø"/>
            </a:pPr>
            <a:r>
              <a:rPr lang="en-US" altLang="ko-KR" sz="2000" dirty="0" smtClean="0">
                <a:latin typeface="Arial" pitchFamily="34" charset="0"/>
                <a:cs typeface="Arial" pitchFamily="34" charset="0"/>
              </a:rPr>
              <a:t>The </a:t>
            </a:r>
            <a:r>
              <a:rPr lang="en-US" altLang="ko-KR" sz="2000" dirty="0">
                <a:latin typeface="Arial" pitchFamily="34" charset="0"/>
                <a:cs typeface="Arial" pitchFamily="34" charset="0"/>
              </a:rPr>
              <a:t>concentration of an </a:t>
            </a:r>
            <a:r>
              <a:rPr lang="en-US" altLang="ko-KR" sz="2000" dirty="0" err="1">
                <a:latin typeface="Arial" pitchFamily="34" charset="0"/>
                <a:cs typeface="Arial" pitchFamily="34" charset="0"/>
              </a:rPr>
              <a:t>analyte</a:t>
            </a:r>
            <a:r>
              <a:rPr lang="en-US" altLang="ko-KR" sz="2000" dirty="0">
                <a:latin typeface="Arial" pitchFamily="34" charset="0"/>
                <a:cs typeface="Arial" pitchFamily="34" charset="0"/>
              </a:rPr>
              <a:t> in a sample can then be determined by comparing a measurement of the unknown to the calibration </a:t>
            </a:r>
            <a:r>
              <a:rPr lang="en-US" altLang="ko-KR" sz="2000" dirty="0" smtClean="0">
                <a:latin typeface="Arial" pitchFamily="34" charset="0"/>
                <a:cs typeface="Arial" pitchFamily="34" charset="0"/>
              </a:rPr>
              <a:t>curve </a:t>
            </a:r>
            <a:endParaRPr lang="en-US" altLang="ko-KR" sz="2000" dirty="0">
              <a:latin typeface="Arial" pitchFamily="34" charset="0"/>
              <a:cs typeface="Arial" pitchFamily="34" charset="0"/>
            </a:endParaRPr>
          </a:p>
        </p:txBody>
      </p:sp>
      <p:sp>
        <p:nvSpPr>
          <p:cNvPr id="3" name="TextBox 2"/>
          <p:cNvSpPr txBox="1"/>
          <p:nvPr/>
        </p:nvSpPr>
        <p:spPr>
          <a:xfrm>
            <a:off x="1905000" y="0"/>
            <a:ext cx="5334000" cy="707886"/>
          </a:xfrm>
          <a:prstGeom prst="rect">
            <a:avLst/>
          </a:prstGeom>
          <a:noFill/>
        </p:spPr>
        <p:txBody>
          <a:bodyPr wrap="square" rtlCol="0">
            <a:spAutoFit/>
          </a:bodyPr>
          <a:lstStyle/>
          <a:p>
            <a:r>
              <a:rPr lang="en-US" altLang="ko-KR" sz="4000" b="1" i="1" dirty="0" smtClean="0">
                <a:solidFill>
                  <a:srgbClr val="0000FF"/>
                </a:solidFill>
                <a:latin typeface="Arial" pitchFamily="34" charset="0"/>
                <a:cs typeface="Arial" pitchFamily="34" charset="0"/>
              </a:rPr>
              <a:t>Linear regression</a:t>
            </a:r>
          </a:p>
        </p:txBody>
      </p:sp>
      <p:sp>
        <p:nvSpPr>
          <p:cNvPr id="4" name="Slide Number Placeholder 3"/>
          <p:cNvSpPr>
            <a:spLocks noGrp="1"/>
          </p:cNvSpPr>
          <p:nvPr>
            <p:ph type="sldNum" sz="quarter" idx="12"/>
          </p:nvPr>
        </p:nvSpPr>
        <p:spPr/>
        <p:txBody>
          <a:bodyPr/>
          <a:lstStyle/>
          <a:p>
            <a:fld id="{45DC9A1E-1B4E-41EF-B39C-C05FFD273733}"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1026"/>
          <p:cNvSpPr txBox="1">
            <a:spLocks noChangeArrowheads="1"/>
          </p:cNvSpPr>
          <p:nvPr/>
        </p:nvSpPr>
        <p:spPr bwMode="auto">
          <a:xfrm>
            <a:off x="468313" y="1295400"/>
            <a:ext cx="8351837" cy="4154984"/>
          </a:xfrm>
          <a:prstGeom prst="rect">
            <a:avLst/>
          </a:prstGeom>
          <a:noFill/>
          <a:ln w="9525">
            <a:noFill/>
            <a:miter lim="800000"/>
            <a:headEnd/>
            <a:tailEnd/>
          </a:ln>
          <a:effectLst/>
        </p:spPr>
        <p:txBody>
          <a:bodyPr>
            <a:spAutoFit/>
          </a:bodyPr>
          <a:lstStyle/>
          <a:p>
            <a:pPr marL="395288" indent="-395288">
              <a:buClr>
                <a:srgbClr val="FF0000"/>
              </a:buClr>
              <a:buFont typeface="Wingdings" pitchFamily="2" charset="2"/>
              <a:buChar char="Ø"/>
            </a:pPr>
            <a:r>
              <a:rPr lang="en-US" altLang="ko-KR" sz="2200" dirty="0" smtClean="0">
                <a:latin typeface="Arial" pitchFamily="34" charset="0"/>
                <a:cs typeface="Arial" pitchFamily="34" charset="0"/>
              </a:rPr>
              <a:t>Due </a:t>
            </a:r>
            <a:r>
              <a:rPr lang="en-US" altLang="ko-KR" sz="2200" dirty="0">
                <a:latin typeface="Arial" pitchFamily="34" charset="0"/>
                <a:cs typeface="Arial" pitchFamily="34" charset="0"/>
              </a:rPr>
              <a:t>to matrix effects the analytical response for an </a:t>
            </a:r>
            <a:r>
              <a:rPr lang="en-US" altLang="ko-KR" sz="2200" dirty="0" err="1">
                <a:latin typeface="Arial" pitchFamily="34" charset="0"/>
                <a:cs typeface="Arial" pitchFamily="34" charset="0"/>
              </a:rPr>
              <a:t>analyte</a:t>
            </a:r>
            <a:r>
              <a:rPr lang="en-US" altLang="ko-KR" sz="2200" dirty="0">
                <a:latin typeface="Arial" pitchFamily="34" charset="0"/>
                <a:cs typeface="Arial" pitchFamily="34" charset="0"/>
              </a:rPr>
              <a:t> in a complex sample may not be the same as for the </a:t>
            </a:r>
            <a:r>
              <a:rPr lang="en-US" altLang="ko-KR" sz="2200" dirty="0" err="1">
                <a:latin typeface="Arial" pitchFamily="34" charset="0"/>
                <a:cs typeface="Arial" pitchFamily="34" charset="0"/>
              </a:rPr>
              <a:t>analyte</a:t>
            </a:r>
            <a:r>
              <a:rPr lang="en-US" altLang="ko-KR" sz="2200" dirty="0">
                <a:latin typeface="Arial" pitchFamily="34" charset="0"/>
                <a:cs typeface="Arial" pitchFamily="34" charset="0"/>
              </a:rPr>
              <a:t> in a simple </a:t>
            </a:r>
            <a:r>
              <a:rPr lang="en-US" altLang="ko-KR" sz="2200" dirty="0" smtClean="0">
                <a:latin typeface="Arial" pitchFamily="34" charset="0"/>
                <a:cs typeface="Arial" pitchFamily="34" charset="0"/>
              </a:rPr>
              <a:t>standard </a:t>
            </a:r>
          </a:p>
          <a:p>
            <a:pPr marL="395288" indent="-395288">
              <a:buClr>
                <a:srgbClr val="FF0000"/>
              </a:buClr>
            </a:pPr>
            <a:endParaRPr lang="en-US" altLang="ko-KR" sz="2200" dirty="0" smtClean="0">
              <a:latin typeface="Arial" pitchFamily="34" charset="0"/>
              <a:cs typeface="Arial" pitchFamily="34" charset="0"/>
            </a:endParaRPr>
          </a:p>
          <a:p>
            <a:pPr marL="395288" indent="-395288">
              <a:buClr>
                <a:srgbClr val="FF0000"/>
              </a:buClr>
              <a:buFont typeface="Wingdings" pitchFamily="2" charset="2"/>
              <a:buChar char="Ø"/>
            </a:pPr>
            <a:r>
              <a:rPr lang="en-US" altLang="ko-KR" sz="2200" dirty="0" smtClean="0">
                <a:latin typeface="Arial" pitchFamily="34" charset="0"/>
                <a:cs typeface="Arial" pitchFamily="34" charset="0"/>
              </a:rPr>
              <a:t>In </a:t>
            </a:r>
            <a:r>
              <a:rPr lang="en-US" altLang="ko-KR" sz="2200" dirty="0">
                <a:latin typeface="Arial" pitchFamily="34" charset="0"/>
                <a:cs typeface="Arial" pitchFamily="34" charset="0"/>
              </a:rPr>
              <a:t>this case, calibration with a working curve would require standards that closely match the composition of the </a:t>
            </a:r>
            <a:r>
              <a:rPr lang="en-US" altLang="ko-KR" sz="2200" dirty="0" smtClean="0">
                <a:latin typeface="Arial" pitchFamily="34" charset="0"/>
                <a:cs typeface="Arial" pitchFamily="34" charset="0"/>
              </a:rPr>
              <a:t>sample</a:t>
            </a:r>
          </a:p>
          <a:p>
            <a:pPr marL="395288" indent="-395288">
              <a:buClr>
                <a:srgbClr val="FF0000"/>
              </a:buClr>
            </a:pPr>
            <a:endParaRPr lang="en-US" altLang="ko-KR" sz="2200" dirty="0" smtClean="0">
              <a:latin typeface="Arial" pitchFamily="34" charset="0"/>
              <a:cs typeface="Arial" pitchFamily="34" charset="0"/>
            </a:endParaRPr>
          </a:p>
          <a:p>
            <a:pPr marL="395288" indent="-395288">
              <a:buClr>
                <a:srgbClr val="FF0000"/>
              </a:buClr>
              <a:buFont typeface="Wingdings" pitchFamily="2" charset="2"/>
              <a:buChar char="Ø"/>
            </a:pPr>
            <a:r>
              <a:rPr lang="en-US" altLang="ko-KR" sz="2200" dirty="0" smtClean="0">
                <a:latin typeface="Arial" pitchFamily="34" charset="0"/>
                <a:cs typeface="Arial" pitchFamily="34" charset="0"/>
              </a:rPr>
              <a:t>For </a:t>
            </a:r>
            <a:r>
              <a:rPr lang="en-US" altLang="ko-KR" sz="2200" dirty="0">
                <a:latin typeface="Arial" pitchFamily="34" charset="0"/>
                <a:cs typeface="Arial" pitchFamily="34" charset="0"/>
              </a:rPr>
              <a:t>diverse and one-of-a-kind samples, this procedure is time consuming and often </a:t>
            </a:r>
            <a:r>
              <a:rPr lang="en-US" altLang="ko-KR" sz="2200" dirty="0" smtClean="0">
                <a:latin typeface="Arial" pitchFamily="34" charset="0"/>
                <a:cs typeface="Arial" pitchFamily="34" charset="0"/>
              </a:rPr>
              <a:t>impossible</a:t>
            </a:r>
          </a:p>
          <a:p>
            <a:pPr marL="395288" indent="-395288">
              <a:buClr>
                <a:srgbClr val="FF0000"/>
              </a:buClr>
            </a:pPr>
            <a:r>
              <a:rPr lang="en-US" altLang="ko-KR" sz="2200" dirty="0" smtClean="0">
                <a:latin typeface="Arial" pitchFamily="34" charset="0"/>
                <a:cs typeface="Arial" pitchFamily="34" charset="0"/>
              </a:rPr>
              <a:t>  </a:t>
            </a:r>
          </a:p>
          <a:p>
            <a:pPr marL="395288" indent="-395288">
              <a:buClr>
                <a:srgbClr val="FF0000"/>
              </a:buClr>
              <a:buFont typeface="Wingdings" pitchFamily="2" charset="2"/>
              <a:buChar char="Ø"/>
            </a:pPr>
            <a:r>
              <a:rPr lang="en-US" altLang="ko-KR" sz="2200" dirty="0" smtClean="0">
                <a:latin typeface="Arial" pitchFamily="34" charset="0"/>
                <a:cs typeface="Arial" pitchFamily="34" charset="0"/>
              </a:rPr>
              <a:t>An </a:t>
            </a:r>
            <a:r>
              <a:rPr lang="en-US" altLang="ko-KR" sz="2200" dirty="0">
                <a:latin typeface="Arial" pitchFamily="34" charset="0"/>
                <a:cs typeface="Arial" pitchFamily="34" charset="0"/>
              </a:rPr>
              <a:t>alternative calibration procedure is the standard addition </a:t>
            </a:r>
            <a:r>
              <a:rPr lang="en-US" altLang="ko-KR" sz="2200" dirty="0" smtClean="0">
                <a:latin typeface="Arial" pitchFamily="34" charset="0"/>
                <a:cs typeface="Arial" pitchFamily="34" charset="0"/>
              </a:rPr>
              <a:t>method </a:t>
            </a:r>
          </a:p>
        </p:txBody>
      </p:sp>
      <p:sp>
        <p:nvSpPr>
          <p:cNvPr id="3" name="TextBox 2"/>
          <p:cNvSpPr txBox="1"/>
          <p:nvPr/>
        </p:nvSpPr>
        <p:spPr>
          <a:xfrm>
            <a:off x="914400" y="76200"/>
            <a:ext cx="7239000" cy="707886"/>
          </a:xfrm>
          <a:prstGeom prst="rect">
            <a:avLst/>
          </a:prstGeom>
          <a:noFill/>
        </p:spPr>
        <p:txBody>
          <a:bodyPr wrap="square" rtlCol="0">
            <a:spAutoFit/>
          </a:bodyPr>
          <a:lstStyle/>
          <a:p>
            <a:r>
              <a:rPr lang="en-US" altLang="ko-KR" sz="4000" b="1" i="1" dirty="0" smtClean="0">
                <a:solidFill>
                  <a:srgbClr val="0000FF"/>
                </a:solidFill>
                <a:latin typeface="Arial" pitchFamily="34" charset="0"/>
                <a:cs typeface="Arial" pitchFamily="34" charset="0"/>
              </a:rPr>
              <a:t>Standard Addition Methods</a:t>
            </a:r>
          </a:p>
        </p:txBody>
      </p:sp>
      <p:sp>
        <p:nvSpPr>
          <p:cNvPr id="4" name="Slide Number Placeholder 3"/>
          <p:cNvSpPr>
            <a:spLocks noGrp="1"/>
          </p:cNvSpPr>
          <p:nvPr>
            <p:ph type="sldNum" sz="quarter" idx="12"/>
          </p:nvPr>
        </p:nvSpPr>
        <p:spPr/>
        <p:txBody>
          <a:bodyPr/>
          <a:lstStyle/>
          <a:p>
            <a:fld id="{45DC9A1E-1B4E-41EF-B39C-C05FFD273733}"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239000" cy="563562"/>
          </a:xfrm>
        </p:spPr>
        <p:txBody>
          <a:bodyPr>
            <a:normAutofit fontScale="90000"/>
          </a:bodyPr>
          <a:lstStyle/>
          <a:p>
            <a:r>
              <a:rPr lang="en-US" sz="4000" b="1" i="1" dirty="0" smtClean="0">
                <a:solidFill>
                  <a:srgbClr val="0000FF"/>
                </a:solidFill>
                <a:latin typeface="Arial" pitchFamily="34" charset="0"/>
                <a:cs typeface="Arial" pitchFamily="34" charset="0"/>
              </a:rPr>
              <a:t>Standard addition method</a:t>
            </a:r>
            <a:endParaRPr lang="en-US" sz="4000" b="1" i="1" dirty="0">
              <a:solidFill>
                <a:srgbClr val="0000FF"/>
              </a:solidFill>
              <a:latin typeface="Arial" pitchFamily="34" charset="0"/>
              <a:cs typeface="Arial" pitchFamily="34" charset="0"/>
            </a:endParaRPr>
          </a:p>
        </p:txBody>
      </p:sp>
      <p:sp>
        <p:nvSpPr>
          <p:cNvPr id="4" name="Rectangle 3"/>
          <p:cNvSpPr/>
          <p:nvPr/>
        </p:nvSpPr>
        <p:spPr>
          <a:xfrm>
            <a:off x="457200" y="914400"/>
            <a:ext cx="8229600" cy="5847755"/>
          </a:xfrm>
          <a:prstGeom prst="rect">
            <a:avLst/>
          </a:prstGeom>
        </p:spPr>
        <p:txBody>
          <a:bodyPr wrap="square">
            <a:spAutoFit/>
          </a:bodyPr>
          <a:lstStyle/>
          <a:p>
            <a:pPr marL="519113" indent="-519113">
              <a:buClr>
                <a:srgbClr val="FF0000"/>
              </a:buClr>
              <a:buFont typeface="Wingdings" pitchFamily="2" charset="2"/>
              <a:buChar char="Ø"/>
            </a:pPr>
            <a:r>
              <a:rPr lang="en-US" altLang="ko-KR" sz="2200" dirty="0" smtClean="0">
                <a:latin typeface="Arial" pitchFamily="34" charset="0"/>
                <a:cs typeface="Arial" pitchFamily="34" charset="0"/>
              </a:rPr>
              <a:t>An analyst usually divides the unknown sample into two portions, so that a known amount of the </a:t>
            </a:r>
            <a:r>
              <a:rPr lang="en-US" altLang="ko-KR" sz="2200" dirty="0" err="1" smtClean="0">
                <a:latin typeface="Arial" pitchFamily="34" charset="0"/>
                <a:cs typeface="Arial" pitchFamily="34" charset="0"/>
              </a:rPr>
              <a:t>analyte</a:t>
            </a:r>
            <a:r>
              <a:rPr lang="en-US" altLang="ko-KR" sz="2200" dirty="0" smtClean="0">
                <a:latin typeface="Arial" pitchFamily="34" charset="0"/>
                <a:cs typeface="Arial" pitchFamily="34" charset="0"/>
              </a:rPr>
              <a:t> (a spike) can be added to one portion</a:t>
            </a:r>
          </a:p>
          <a:p>
            <a:pPr marL="519113" indent="-519113">
              <a:buClr>
                <a:srgbClr val="FF0000"/>
              </a:buClr>
            </a:pPr>
            <a:endParaRPr lang="en-US" altLang="ko-KR" sz="2200" dirty="0" smtClean="0">
              <a:latin typeface="Arial" pitchFamily="34" charset="0"/>
              <a:cs typeface="Arial" pitchFamily="34" charset="0"/>
            </a:endParaRPr>
          </a:p>
          <a:p>
            <a:pPr marL="519113" indent="-519113">
              <a:buClr>
                <a:srgbClr val="FF0000"/>
              </a:buClr>
              <a:buFont typeface="Wingdings" pitchFamily="2" charset="2"/>
              <a:buChar char="Ø"/>
            </a:pPr>
            <a:r>
              <a:rPr lang="en-US" altLang="ko-KR" sz="2200" dirty="0" smtClean="0">
                <a:latin typeface="Arial" pitchFamily="34" charset="0"/>
                <a:cs typeface="Arial" pitchFamily="34" charset="0"/>
              </a:rPr>
              <a:t>These two samples, the original and the original plus spike, are then analyzed</a:t>
            </a:r>
          </a:p>
          <a:p>
            <a:pPr marL="519113" indent="-519113">
              <a:buClr>
                <a:srgbClr val="FF0000"/>
              </a:buClr>
            </a:pPr>
            <a:endParaRPr lang="en-US" altLang="ko-KR" sz="2200" dirty="0" smtClean="0">
              <a:latin typeface="Arial" pitchFamily="34" charset="0"/>
              <a:cs typeface="Arial" pitchFamily="34" charset="0"/>
            </a:endParaRPr>
          </a:p>
          <a:p>
            <a:pPr marL="519113" indent="-519113">
              <a:buClr>
                <a:srgbClr val="FF0000"/>
              </a:buClr>
              <a:buFont typeface="Wingdings" pitchFamily="2" charset="2"/>
              <a:buChar char="Ø"/>
            </a:pPr>
            <a:r>
              <a:rPr lang="en-US" altLang="ko-KR" sz="2200" dirty="0" smtClean="0">
                <a:latin typeface="Arial" pitchFamily="34" charset="0"/>
                <a:cs typeface="Arial" pitchFamily="34" charset="0"/>
              </a:rPr>
              <a:t>The sample with the spike will show a larger analytical response than the original sample due to the additional amount of </a:t>
            </a:r>
            <a:r>
              <a:rPr lang="en-US" altLang="ko-KR" sz="2200" dirty="0" err="1" smtClean="0">
                <a:latin typeface="Arial" pitchFamily="34" charset="0"/>
                <a:cs typeface="Arial" pitchFamily="34" charset="0"/>
              </a:rPr>
              <a:t>analyte</a:t>
            </a:r>
            <a:r>
              <a:rPr lang="en-US" altLang="ko-KR" sz="2200" dirty="0" smtClean="0">
                <a:latin typeface="Arial" pitchFamily="34" charset="0"/>
                <a:cs typeface="Arial" pitchFamily="34" charset="0"/>
              </a:rPr>
              <a:t> added to it</a:t>
            </a:r>
          </a:p>
          <a:p>
            <a:pPr marL="519113" indent="-519113">
              <a:buClr>
                <a:srgbClr val="FF0000"/>
              </a:buClr>
            </a:pPr>
            <a:r>
              <a:rPr lang="en-US" altLang="ko-KR" sz="2200" dirty="0" smtClean="0">
                <a:latin typeface="Arial" pitchFamily="34" charset="0"/>
                <a:cs typeface="Arial" pitchFamily="34" charset="0"/>
              </a:rPr>
              <a:t> </a:t>
            </a:r>
          </a:p>
          <a:p>
            <a:pPr marL="519113" indent="-519113">
              <a:buClr>
                <a:srgbClr val="FF0000"/>
              </a:buClr>
              <a:buFont typeface="Wingdings" pitchFamily="2" charset="2"/>
              <a:buChar char="Ø"/>
            </a:pPr>
            <a:r>
              <a:rPr lang="en-US" altLang="ko-KR" sz="2200" dirty="0" smtClean="0">
                <a:latin typeface="Arial" pitchFamily="34" charset="0"/>
                <a:cs typeface="Arial" pitchFamily="34" charset="0"/>
              </a:rPr>
              <a:t>The difference in analytical response between the spiked and </a:t>
            </a:r>
            <a:r>
              <a:rPr lang="en-US" altLang="ko-KR" sz="2200" dirty="0" err="1" smtClean="0">
                <a:latin typeface="Arial" pitchFamily="34" charset="0"/>
                <a:cs typeface="Arial" pitchFamily="34" charset="0"/>
              </a:rPr>
              <a:t>unspiked</a:t>
            </a:r>
            <a:r>
              <a:rPr lang="en-US" altLang="ko-KR" sz="2200" dirty="0" smtClean="0">
                <a:latin typeface="Arial" pitchFamily="34" charset="0"/>
                <a:cs typeface="Arial" pitchFamily="34" charset="0"/>
              </a:rPr>
              <a:t> samples is due to the amount of </a:t>
            </a:r>
            <a:r>
              <a:rPr lang="en-US" altLang="ko-KR" sz="2200" dirty="0" err="1" smtClean="0">
                <a:latin typeface="Arial" pitchFamily="34" charset="0"/>
                <a:cs typeface="Arial" pitchFamily="34" charset="0"/>
              </a:rPr>
              <a:t>analyte</a:t>
            </a:r>
            <a:r>
              <a:rPr lang="en-US" altLang="ko-KR" sz="2200" dirty="0" smtClean="0">
                <a:latin typeface="Arial" pitchFamily="34" charset="0"/>
                <a:cs typeface="Arial" pitchFamily="34" charset="0"/>
              </a:rPr>
              <a:t> in the spike</a:t>
            </a:r>
          </a:p>
          <a:p>
            <a:pPr marL="519113" indent="-519113">
              <a:buClr>
                <a:srgbClr val="FF0000"/>
              </a:buClr>
              <a:buFont typeface="Wingdings" pitchFamily="2" charset="2"/>
              <a:buChar char="Ø"/>
            </a:pPr>
            <a:endParaRPr lang="en-US" altLang="ko-KR" sz="2200" dirty="0" smtClean="0">
              <a:latin typeface="Arial" pitchFamily="34" charset="0"/>
              <a:cs typeface="Arial" pitchFamily="34" charset="0"/>
            </a:endParaRPr>
          </a:p>
          <a:p>
            <a:pPr marL="519113" indent="-519113">
              <a:buClr>
                <a:srgbClr val="FF0000"/>
              </a:buClr>
              <a:buFont typeface="Wingdings" pitchFamily="2" charset="2"/>
              <a:buChar char="Ø"/>
            </a:pPr>
            <a:r>
              <a:rPr lang="en-US" altLang="ko-KR" sz="2200" dirty="0" smtClean="0">
                <a:latin typeface="Arial" pitchFamily="34" charset="0"/>
                <a:cs typeface="Arial" pitchFamily="34" charset="0"/>
              </a:rPr>
              <a:t>This provides a calibration point to determine the </a:t>
            </a:r>
            <a:r>
              <a:rPr lang="en-US" altLang="ko-KR" sz="2200" dirty="0" err="1" smtClean="0">
                <a:latin typeface="Arial" pitchFamily="34" charset="0"/>
                <a:cs typeface="Arial" pitchFamily="34" charset="0"/>
              </a:rPr>
              <a:t>analyte</a:t>
            </a:r>
            <a:r>
              <a:rPr lang="en-US" altLang="ko-KR" sz="2200" dirty="0" smtClean="0">
                <a:latin typeface="Arial" pitchFamily="34" charset="0"/>
                <a:cs typeface="Arial" pitchFamily="34" charset="0"/>
              </a:rPr>
              <a:t> concentration in the original sample</a:t>
            </a:r>
            <a:endParaRPr lang="en-US" altLang="ko-KR" sz="22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45DC9A1E-1B4E-41EF-B39C-C05FFD273733}"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srcRect/>
          <a:stretch>
            <a:fillRect/>
          </a:stretch>
        </p:blipFill>
        <p:spPr bwMode="auto">
          <a:xfrm>
            <a:off x="2022475" y="379413"/>
            <a:ext cx="4587875" cy="5487987"/>
          </a:xfrm>
          <a:prstGeom prst="rect">
            <a:avLst/>
          </a:prstGeom>
          <a:noFill/>
        </p:spPr>
      </p:pic>
      <p:sp>
        <p:nvSpPr>
          <p:cNvPr id="22531" name="Text Box 3"/>
          <p:cNvSpPr txBox="1">
            <a:spLocks noChangeArrowheads="1"/>
          </p:cNvSpPr>
          <p:nvPr/>
        </p:nvSpPr>
        <p:spPr bwMode="auto">
          <a:xfrm>
            <a:off x="1524000" y="6172200"/>
            <a:ext cx="4873625" cy="461665"/>
          </a:xfrm>
          <a:prstGeom prst="rect">
            <a:avLst/>
          </a:prstGeom>
          <a:noFill/>
          <a:ln w="9525">
            <a:noFill/>
            <a:miter lim="800000"/>
            <a:headEnd/>
            <a:tailEnd/>
          </a:ln>
          <a:effectLst/>
        </p:spPr>
        <p:txBody>
          <a:bodyPr wrap="square">
            <a:spAutoFit/>
          </a:bodyPr>
          <a:lstStyle/>
          <a:p>
            <a:pPr>
              <a:spcBef>
                <a:spcPct val="50000"/>
              </a:spcBef>
            </a:pPr>
            <a:r>
              <a:rPr lang="en-US" altLang="ko-KR" sz="2400" dirty="0">
                <a:latin typeface="Arial" pitchFamily="34" charset="0"/>
                <a:cs typeface="Arial" pitchFamily="34" charset="0"/>
              </a:rPr>
              <a:t>Standard addition experiment</a:t>
            </a:r>
          </a:p>
        </p:txBody>
      </p:sp>
      <p:sp>
        <p:nvSpPr>
          <p:cNvPr id="4" name="Slide Number Placeholder 3"/>
          <p:cNvSpPr>
            <a:spLocks noGrp="1"/>
          </p:cNvSpPr>
          <p:nvPr>
            <p:ph type="sldNum" sz="quarter" idx="12"/>
          </p:nvPr>
        </p:nvSpPr>
        <p:spPr/>
        <p:txBody>
          <a:bodyPr/>
          <a:lstStyle/>
          <a:p>
            <a:fld id="{45DC9A1E-1B4E-41EF-B39C-C05FFD273733}"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914400" y="6003925"/>
            <a:ext cx="7391400" cy="461665"/>
          </a:xfrm>
          <a:prstGeom prst="rect">
            <a:avLst/>
          </a:prstGeom>
          <a:noFill/>
          <a:ln w="9525">
            <a:noFill/>
            <a:miter lim="800000"/>
            <a:headEnd/>
            <a:tailEnd/>
          </a:ln>
          <a:effectLst/>
        </p:spPr>
        <p:txBody>
          <a:bodyPr wrap="square">
            <a:spAutoFit/>
          </a:bodyPr>
          <a:lstStyle/>
          <a:p>
            <a:pPr>
              <a:spcBef>
                <a:spcPct val="50000"/>
              </a:spcBef>
            </a:pPr>
            <a:r>
              <a:rPr lang="en-US" altLang="ko-KR" sz="2400" dirty="0">
                <a:latin typeface="Arial" pitchFamily="34" charset="0"/>
                <a:cs typeface="Arial" pitchFamily="34" charset="0"/>
              </a:rPr>
              <a:t>Graphical treatment of standard addition experiment.</a:t>
            </a:r>
          </a:p>
        </p:txBody>
      </p:sp>
      <p:pic>
        <p:nvPicPr>
          <p:cNvPr id="23556" name="Picture 4"/>
          <p:cNvPicPr>
            <a:picLocks noChangeAspect="1" noChangeArrowheads="1"/>
          </p:cNvPicPr>
          <p:nvPr/>
        </p:nvPicPr>
        <p:blipFill>
          <a:blip r:embed="rId2" cstate="print"/>
          <a:srcRect/>
          <a:stretch>
            <a:fillRect/>
          </a:stretch>
        </p:blipFill>
        <p:spPr bwMode="auto">
          <a:xfrm>
            <a:off x="1258888" y="476250"/>
            <a:ext cx="7056437" cy="5157788"/>
          </a:xfrm>
          <a:prstGeom prst="rect">
            <a:avLst/>
          </a:prstGeom>
          <a:noFill/>
        </p:spPr>
      </p:pic>
      <p:sp>
        <p:nvSpPr>
          <p:cNvPr id="4" name="Slide Number Placeholder 3"/>
          <p:cNvSpPr>
            <a:spLocks noGrp="1"/>
          </p:cNvSpPr>
          <p:nvPr>
            <p:ph type="sldNum" sz="quarter" idx="12"/>
          </p:nvPr>
        </p:nvSpPr>
        <p:spPr/>
        <p:txBody>
          <a:bodyPr/>
          <a:lstStyle/>
          <a:p>
            <a:fld id="{45DC9A1E-1B4E-41EF-B39C-C05FFD273733}"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3" name="Picture 5" descr="C:\DOCUME~1\user\LOCALS~1\Temp\magic.gif"/>
          <p:cNvPicPr>
            <a:picLocks noChangeAspect="1" noChangeArrowheads="1"/>
          </p:cNvPicPr>
          <p:nvPr/>
        </p:nvPicPr>
        <p:blipFill>
          <a:blip r:embed="rId4" cstate="print"/>
          <a:srcRect/>
          <a:stretch>
            <a:fillRect/>
          </a:stretch>
        </p:blipFill>
        <p:spPr bwMode="auto">
          <a:xfrm>
            <a:off x="0" y="0"/>
            <a:ext cx="127000" cy="127000"/>
          </a:xfrm>
          <a:prstGeom prst="rect">
            <a:avLst/>
          </a:prstGeom>
          <a:noFill/>
          <a:ln w="9525">
            <a:noFill/>
            <a:miter lim="800000"/>
            <a:headEnd/>
            <a:tailEnd/>
          </a:ln>
          <a:effectLst/>
        </p:spPr>
      </p:pic>
      <p:graphicFrame>
        <p:nvGraphicFramePr>
          <p:cNvPr id="37890" name="Object 2"/>
          <p:cNvGraphicFramePr>
            <a:graphicFrameLocks noChangeAspect="1"/>
          </p:cNvGraphicFramePr>
          <p:nvPr/>
        </p:nvGraphicFramePr>
        <p:xfrm>
          <a:off x="1042988" y="1412875"/>
          <a:ext cx="3390900" cy="3829050"/>
        </p:xfrm>
        <a:graphic>
          <a:graphicData uri="http://schemas.openxmlformats.org/presentationml/2006/ole">
            <p:oleObj spid="_x0000_s2050" name="Document" r:id="rId5" imgW="3395028" imgH="3839136" progId="Word.Document.8">
              <p:embed/>
            </p:oleObj>
          </a:graphicData>
        </a:graphic>
      </p:graphicFrame>
      <p:pic>
        <p:nvPicPr>
          <p:cNvPr id="37892" name="Picture 4" descr="a_atom1"/>
          <p:cNvPicPr>
            <a:picLocks noChangeAspect="1" noChangeArrowheads="1" noCrop="1"/>
          </p:cNvPicPr>
          <p:nvPr/>
        </p:nvPicPr>
        <p:blipFill>
          <a:blip r:embed="rId6" cstate="print"/>
          <a:srcRect/>
          <a:stretch>
            <a:fillRect/>
          </a:stretch>
        </p:blipFill>
        <p:spPr bwMode="auto">
          <a:xfrm>
            <a:off x="5265737" y="1143000"/>
            <a:ext cx="3344863" cy="4267200"/>
          </a:xfrm>
          <a:prstGeom prst="rect">
            <a:avLst/>
          </a:prstGeom>
          <a:noFill/>
        </p:spPr>
      </p:pic>
      <p:sp>
        <p:nvSpPr>
          <p:cNvPr id="7" name="Oval 6"/>
          <p:cNvSpPr/>
          <p:nvPr/>
        </p:nvSpPr>
        <p:spPr>
          <a:xfrm>
            <a:off x="1143000" y="2514600"/>
            <a:ext cx="2819400" cy="83820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2514600" y="68759"/>
            <a:ext cx="4343400" cy="769441"/>
          </a:xfrm>
          <a:prstGeom prst="rect">
            <a:avLst/>
          </a:prstGeom>
          <a:noFill/>
        </p:spPr>
        <p:txBody>
          <a:bodyPr wrap="square" rtlCol="0">
            <a:spAutoFit/>
          </a:bodyPr>
          <a:lstStyle/>
          <a:p>
            <a:r>
              <a:rPr lang="en-US" sz="4400" b="1" dirty="0" smtClean="0">
                <a:solidFill>
                  <a:srgbClr val="0000FF"/>
                </a:solidFill>
                <a:latin typeface="Times New Roman" pitchFamily="18" charset="0"/>
                <a:cs typeface="Times New Roman" pitchFamily="18" charset="0"/>
              </a:rPr>
              <a:t>Introduction</a:t>
            </a:r>
            <a:endParaRPr lang="en-US" sz="4400" b="1" dirty="0">
              <a:solidFill>
                <a:srgbClr val="0000FF"/>
              </a:solidFill>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980AA17-9AAD-4CAE-A59E-97155A547452}" type="slidenum">
              <a:rPr lang="en-US" smtClean="0"/>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p:cNvSpPr txBox="1">
            <a:spLocks noChangeArrowheads="1"/>
          </p:cNvSpPr>
          <p:nvPr/>
        </p:nvSpPr>
        <p:spPr bwMode="auto">
          <a:xfrm>
            <a:off x="690562" y="838200"/>
            <a:ext cx="7920038" cy="2492990"/>
          </a:xfrm>
          <a:prstGeom prst="rect">
            <a:avLst/>
          </a:prstGeom>
          <a:noFill/>
          <a:ln w="9525">
            <a:noFill/>
            <a:miter lim="800000"/>
            <a:headEnd/>
            <a:tailEnd/>
          </a:ln>
          <a:effectLst/>
        </p:spPr>
        <p:txBody>
          <a:bodyPr>
            <a:spAutoFit/>
          </a:bodyPr>
          <a:lstStyle/>
          <a:p>
            <a:pPr marL="573088" indent="-573088">
              <a:spcBef>
                <a:spcPct val="50000"/>
              </a:spcBef>
              <a:buClr>
                <a:srgbClr val="FF0000"/>
              </a:buClr>
              <a:buFont typeface="Wingdings" pitchFamily="2" charset="2"/>
              <a:buChar char="Ø"/>
            </a:pPr>
            <a:r>
              <a:rPr lang="en-US" altLang="ko-KR" sz="2400" dirty="0" smtClean="0">
                <a:latin typeface="Arial" pitchFamily="34" charset="0"/>
                <a:cs typeface="Arial" pitchFamily="34" charset="0"/>
              </a:rPr>
              <a:t>An </a:t>
            </a:r>
            <a:r>
              <a:rPr lang="en-US" altLang="ko-KR" sz="2400" dirty="0">
                <a:latin typeface="Arial" pitchFamily="34" charset="0"/>
                <a:cs typeface="Arial" pitchFamily="34" charset="0"/>
              </a:rPr>
              <a:t>internal standard method is a reference species, chemically and physically similar to the </a:t>
            </a:r>
            <a:r>
              <a:rPr lang="en-US" altLang="ko-KR" sz="2400" dirty="0" err="1">
                <a:latin typeface="Arial" pitchFamily="34" charset="0"/>
                <a:cs typeface="Arial" pitchFamily="34" charset="0"/>
              </a:rPr>
              <a:t>analyte</a:t>
            </a:r>
            <a:r>
              <a:rPr lang="en-US" altLang="ko-KR" sz="2400" dirty="0">
                <a:latin typeface="Arial" pitchFamily="34" charset="0"/>
                <a:cs typeface="Arial" pitchFamily="34" charset="0"/>
              </a:rPr>
              <a:t>, that is added to samples, standards, and </a:t>
            </a:r>
            <a:r>
              <a:rPr lang="en-US" altLang="ko-KR" sz="2400" dirty="0" smtClean="0">
                <a:latin typeface="Arial" pitchFamily="34" charset="0"/>
                <a:cs typeface="Arial" pitchFamily="34" charset="0"/>
              </a:rPr>
              <a:t>blanks</a:t>
            </a:r>
          </a:p>
          <a:p>
            <a:pPr marL="573088" indent="-573088">
              <a:spcBef>
                <a:spcPct val="50000"/>
              </a:spcBef>
              <a:buClr>
                <a:srgbClr val="FF0000"/>
              </a:buClr>
              <a:buFont typeface="Wingdings" pitchFamily="2" charset="2"/>
              <a:buChar char="Ø"/>
            </a:pPr>
            <a:r>
              <a:rPr lang="en-US" altLang="ko-KR" sz="2400" dirty="0" smtClean="0">
                <a:latin typeface="Arial" pitchFamily="34" charset="0"/>
                <a:cs typeface="Arial" pitchFamily="34" charset="0"/>
              </a:rPr>
              <a:t>The </a:t>
            </a:r>
            <a:r>
              <a:rPr lang="en-US" altLang="ko-KR" sz="2400" dirty="0">
                <a:latin typeface="Arial" pitchFamily="34" charset="0"/>
                <a:cs typeface="Arial" pitchFamily="34" charset="0"/>
              </a:rPr>
              <a:t>ratio of the response of the </a:t>
            </a:r>
            <a:r>
              <a:rPr lang="en-US" altLang="ko-KR" sz="2400" dirty="0" err="1">
                <a:latin typeface="Arial" pitchFamily="34" charset="0"/>
                <a:cs typeface="Arial" pitchFamily="34" charset="0"/>
              </a:rPr>
              <a:t>analyte</a:t>
            </a:r>
            <a:r>
              <a:rPr lang="en-US" altLang="ko-KR" sz="2400" dirty="0">
                <a:latin typeface="Arial" pitchFamily="34" charset="0"/>
                <a:cs typeface="Arial" pitchFamily="34" charset="0"/>
              </a:rPr>
              <a:t> to that of the internal standard is plotted versus the concentration of </a:t>
            </a:r>
            <a:r>
              <a:rPr lang="en-US" altLang="ko-KR" sz="2400" dirty="0" err="1" smtClean="0">
                <a:latin typeface="Arial" pitchFamily="34" charset="0"/>
                <a:cs typeface="Arial" pitchFamily="34" charset="0"/>
              </a:rPr>
              <a:t>analyte</a:t>
            </a:r>
            <a:endParaRPr lang="en-US" altLang="ko-KR" sz="2400" dirty="0">
              <a:latin typeface="Arial" pitchFamily="34" charset="0"/>
              <a:cs typeface="Arial" pitchFamily="34" charset="0"/>
            </a:endParaRPr>
          </a:p>
        </p:txBody>
      </p:sp>
      <p:pic>
        <p:nvPicPr>
          <p:cNvPr id="112643" name="Picture 3"/>
          <p:cNvPicPr>
            <a:picLocks noChangeAspect="1" noChangeArrowheads="1"/>
          </p:cNvPicPr>
          <p:nvPr/>
        </p:nvPicPr>
        <p:blipFill>
          <a:blip r:embed="rId2" cstate="print"/>
          <a:srcRect/>
          <a:stretch>
            <a:fillRect/>
          </a:stretch>
        </p:blipFill>
        <p:spPr bwMode="auto">
          <a:xfrm>
            <a:off x="755651" y="3546476"/>
            <a:ext cx="1985561" cy="2168524"/>
          </a:xfrm>
          <a:prstGeom prst="rect">
            <a:avLst/>
          </a:prstGeom>
          <a:noFill/>
        </p:spPr>
      </p:pic>
      <p:sp>
        <p:nvSpPr>
          <p:cNvPr id="112644" name="Text Box 4"/>
          <p:cNvSpPr txBox="1">
            <a:spLocks noChangeArrowheads="1"/>
          </p:cNvSpPr>
          <p:nvPr/>
        </p:nvSpPr>
        <p:spPr bwMode="auto">
          <a:xfrm>
            <a:off x="2152650" y="6096000"/>
            <a:ext cx="4248150" cy="707886"/>
          </a:xfrm>
          <a:prstGeom prst="rect">
            <a:avLst/>
          </a:prstGeom>
          <a:noFill/>
          <a:ln w="9525">
            <a:noFill/>
            <a:miter lim="800000"/>
            <a:headEnd/>
            <a:tailEnd/>
          </a:ln>
          <a:effectLst/>
        </p:spPr>
        <p:txBody>
          <a:bodyPr>
            <a:spAutoFit/>
          </a:bodyPr>
          <a:lstStyle/>
          <a:p>
            <a:pPr>
              <a:spcBef>
                <a:spcPct val="50000"/>
              </a:spcBef>
            </a:pPr>
            <a:r>
              <a:rPr lang="en-US" altLang="ko-KR" sz="2000" dirty="0">
                <a:latin typeface="Arial" pitchFamily="34" charset="0"/>
                <a:cs typeface="Arial" pitchFamily="34" charset="0"/>
              </a:rPr>
              <a:t>Illustration of the internal standard method</a:t>
            </a:r>
          </a:p>
        </p:txBody>
      </p:sp>
      <p:grpSp>
        <p:nvGrpSpPr>
          <p:cNvPr id="2" name="Group 12"/>
          <p:cNvGrpSpPr>
            <a:grpSpLocks/>
          </p:cNvGrpSpPr>
          <p:nvPr/>
        </p:nvGrpSpPr>
        <p:grpSpPr bwMode="auto">
          <a:xfrm>
            <a:off x="4927522" y="3759200"/>
            <a:ext cx="2006678" cy="2099551"/>
            <a:chOff x="3091" y="1570"/>
            <a:chExt cx="2284" cy="2147"/>
          </a:xfrm>
        </p:grpSpPr>
        <p:sp>
          <p:nvSpPr>
            <p:cNvPr id="112645" name="Line 5"/>
            <p:cNvSpPr>
              <a:spLocks noChangeShapeType="1"/>
            </p:cNvSpPr>
            <p:nvPr/>
          </p:nvSpPr>
          <p:spPr bwMode="auto">
            <a:xfrm>
              <a:off x="3470" y="1570"/>
              <a:ext cx="0" cy="1679"/>
            </a:xfrm>
            <a:prstGeom prst="line">
              <a:avLst/>
            </a:prstGeom>
            <a:noFill/>
            <a:ln w="9525">
              <a:solidFill>
                <a:schemeClr val="tx1"/>
              </a:solidFill>
              <a:round/>
              <a:headEnd/>
              <a:tailEnd/>
            </a:ln>
            <a:effectLst/>
          </p:spPr>
          <p:txBody>
            <a:bodyPr/>
            <a:lstStyle/>
            <a:p>
              <a:endParaRPr lang="en-US"/>
            </a:p>
          </p:txBody>
        </p:sp>
        <p:sp>
          <p:nvSpPr>
            <p:cNvPr id="112646" name="Line 6"/>
            <p:cNvSpPr>
              <a:spLocks noChangeShapeType="1"/>
            </p:cNvSpPr>
            <p:nvPr/>
          </p:nvSpPr>
          <p:spPr bwMode="auto">
            <a:xfrm>
              <a:off x="3470" y="3249"/>
              <a:ext cx="1905" cy="0"/>
            </a:xfrm>
            <a:prstGeom prst="line">
              <a:avLst/>
            </a:prstGeom>
            <a:noFill/>
            <a:ln w="9525">
              <a:solidFill>
                <a:schemeClr val="tx1"/>
              </a:solidFill>
              <a:round/>
              <a:headEnd/>
              <a:tailEnd/>
            </a:ln>
            <a:effectLst/>
          </p:spPr>
          <p:txBody>
            <a:bodyPr/>
            <a:lstStyle/>
            <a:p>
              <a:endParaRPr lang="en-US"/>
            </a:p>
          </p:txBody>
        </p:sp>
        <p:sp>
          <p:nvSpPr>
            <p:cNvPr id="112647" name="Line 7"/>
            <p:cNvSpPr>
              <a:spLocks noChangeShapeType="1"/>
            </p:cNvSpPr>
            <p:nvPr/>
          </p:nvSpPr>
          <p:spPr bwMode="auto">
            <a:xfrm flipV="1">
              <a:off x="3606" y="1797"/>
              <a:ext cx="1542" cy="1179"/>
            </a:xfrm>
            <a:prstGeom prst="line">
              <a:avLst/>
            </a:prstGeom>
            <a:noFill/>
            <a:ln w="9525">
              <a:solidFill>
                <a:schemeClr val="tx1"/>
              </a:solidFill>
              <a:round/>
              <a:headEnd/>
              <a:tailEnd/>
            </a:ln>
            <a:effectLst/>
          </p:spPr>
          <p:txBody>
            <a:bodyPr/>
            <a:lstStyle/>
            <a:p>
              <a:endParaRPr lang="en-US"/>
            </a:p>
          </p:txBody>
        </p:sp>
        <p:sp>
          <p:nvSpPr>
            <p:cNvPr id="112648" name="Text Box 8"/>
            <p:cNvSpPr txBox="1">
              <a:spLocks noChangeArrowheads="1"/>
            </p:cNvSpPr>
            <p:nvPr/>
          </p:nvSpPr>
          <p:spPr bwMode="auto">
            <a:xfrm>
              <a:off x="3814" y="3339"/>
              <a:ext cx="1301" cy="378"/>
            </a:xfrm>
            <a:prstGeom prst="rect">
              <a:avLst/>
            </a:prstGeom>
            <a:noFill/>
            <a:ln w="9525">
              <a:noFill/>
              <a:miter lim="800000"/>
              <a:headEnd/>
              <a:tailEnd/>
            </a:ln>
            <a:effectLst/>
          </p:spPr>
          <p:txBody>
            <a:bodyPr wrap="square">
              <a:spAutoFit/>
            </a:bodyPr>
            <a:lstStyle/>
            <a:p>
              <a:pPr>
                <a:spcBef>
                  <a:spcPct val="50000"/>
                </a:spcBef>
              </a:pPr>
              <a:r>
                <a:rPr lang="en-US" altLang="ko-KR" sz="1800" dirty="0">
                  <a:latin typeface="Times New Roman" pitchFamily="18" charset="0"/>
                </a:rPr>
                <a:t>[X] / [IS]</a:t>
              </a:r>
            </a:p>
          </p:txBody>
        </p:sp>
        <p:sp>
          <p:nvSpPr>
            <p:cNvPr id="112649" name="Line 9"/>
            <p:cNvSpPr>
              <a:spLocks noChangeShapeType="1"/>
            </p:cNvSpPr>
            <p:nvPr/>
          </p:nvSpPr>
          <p:spPr bwMode="auto">
            <a:xfrm>
              <a:off x="3470" y="2069"/>
              <a:ext cx="1315" cy="0"/>
            </a:xfrm>
            <a:prstGeom prst="line">
              <a:avLst/>
            </a:prstGeom>
            <a:noFill/>
            <a:ln w="9525">
              <a:solidFill>
                <a:schemeClr val="tx1"/>
              </a:solidFill>
              <a:prstDash val="sysDot"/>
              <a:round/>
              <a:headEnd/>
              <a:tailEnd/>
            </a:ln>
            <a:effectLst/>
          </p:spPr>
          <p:txBody>
            <a:bodyPr/>
            <a:lstStyle/>
            <a:p>
              <a:endParaRPr lang="en-US"/>
            </a:p>
          </p:txBody>
        </p:sp>
        <p:sp>
          <p:nvSpPr>
            <p:cNvPr id="112650" name="Line 10"/>
            <p:cNvSpPr>
              <a:spLocks noChangeShapeType="1"/>
            </p:cNvSpPr>
            <p:nvPr/>
          </p:nvSpPr>
          <p:spPr bwMode="auto">
            <a:xfrm>
              <a:off x="4785" y="2069"/>
              <a:ext cx="0" cy="1180"/>
            </a:xfrm>
            <a:prstGeom prst="line">
              <a:avLst/>
            </a:prstGeom>
            <a:noFill/>
            <a:ln w="9525">
              <a:solidFill>
                <a:schemeClr val="tx1"/>
              </a:solidFill>
              <a:prstDash val="sysDot"/>
              <a:round/>
              <a:headEnd/>
              <a:tailEnd/>
            </a:ln>
            <a:effectLst/>
          </p:spPr>
          <p:txBody>
            <a:bodyPr/>
            <a:lstStyle/>
            <a:p>
              <a:endParaRPr lang="en-US"/>
            </a:p>
          </p:txBody>
        </p:sp>
        <p:sp>
          <p:nvSpPr>
            <p:cNvPr id="112651" name="Text Box 11"/>
            <p:cNvSpPr txBox="1">
              <a:spLocks noChangeArrowheads="1"/>
            </p:cNvSpPr>
            <p:nvPr/>
          </p:nvSpPr>
          <p:spPr bwMode="auto">
            <a:xfrm rot="16074005">
              <a:off x="2864" y="2088"/>
              <a:ext cx="873" cy="420"/>
            </a:xfrm>
            <a:prstGeom prst="rect">
              <a:avLst/>
            </a:prstGeom>
            <a:noFill/>
            <a:ln w="9525">
              <a:noFill/>
              <a:miter lim="800000"/>
              <a:headEnd/>
              <a:tailEnd/>
            </a:ln>
            <a:effectLst/>
          </p:spPr>
          <p:txBody>
            <a:bodyPr wrap="square">
              <a:spAutoFit/>
            </a:bodyPr>
            <a:lstStyle/>
            <a:p>
              <a:pPr>
                <a:spcBef>
                  <a:spcPct val="50000"/>
                </a:spcBef>
              </a:pPr>
              <a:r>
                <a:rPr lang="en-US" altLang="ko-KR" dirty="0">
                  <a:latin typeface="Times New Roman" pitchFamily="18" charset="0"/>
                </a:rPr>
                <a:t>Signal</a:t>
              </a:r>
            </a:p>
          </p:txBody>
        </p:sp>
      </p:grpSp>
      <p:sp>
        <p:nvSpPr>
          <p:cNvPr id="13" name="TextBox 12"/>
          <p:cNvSpPr txBox="1"/>
          <p:nvPr/>
        </p:nvSpPr>
        <p:spPr>
          <a:xfrm>
            <a:off x="381000" y="54114"/>
            <a:ext cx="7848600" cy="707886"/>
          </a:xfrm>
          <a:prstGeom prst="rect">
            <a:avLst/>
          </a:prstGeom>
          <a:noFill/>
        </p:spPr>
        <p:txBody>
          <a:bodyPr wrap="square" rtlCol="0">
            <a:spAutoFit/>
          </a:bodyPr>
          <a:lstStyle/>
          <a:p>
            <a:r>
              <a:rPr lang="en-US" altLang="ko-KR" sz="4000" b="1" i="1" dirty="0" smtClean="0">
                <a:solidFill>
                  <a:srgbClr val="0000FF"/>
                </a:solidFill>
                <a:latin typeface="Arial" pitchFamily="34" charset="0"/>
                <a:cs typeface="Arial" pitchFamily="34" charset="0"/>
              </a:rPr>
              <a:t>Internal standard methods</a:t>
            </a:r>
          </a:p>
        </p:txBody>
      </p:sp>
      <p:sp>
        <p:nvSpPr>
          <p:cNvPr id="14" name="Slide Number Placeholder 13"/>
          <p:cNvSpPr>
            <a:spLocks noGrp="1"/>
          </p:cNvSpPr>
          <p:nvPr>
            <p:ph type="sldNum" sz="quarter" idx="12"/>
          </p:nvPr>
        </p:nvSpPr>
        <p:spPr/>
        <p:txBody>
          <a:bodyPr/>
          <a:lstStyle/>
          <a:p>
            <a:fld id="{45DC9A1E-1B4E-41EF-B39C-C05FFD273733}"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hidden="1"/>
          <p:cNvSpPr>
            <a:spLocks noGrp="1" noChangeArrowheads="1"/>
          </p:cNvSpPr>
          <p:nvPr>
            <p:ph type="title"/>
          </p:nvPr>
        </p:nvSpPr>
        <p:spPr/>
        <p:txBody>
          <a:bodyPr/>
          <a:lstStyle/>
          <a:p>
            <a:endParaRPr lang="en-US"/>
          </a:p>
        </p:txBody>
      </p:sp>
      <p:sp>
        <p:nvSpPr>
          <p:cNvPr id="212995" name="Rectangle 3" descr="0812a"/>
          <p:cNvSpPr>
            <a:spLocks noGrp="1" noChangeAspect="1" noChangeArrowheads="1"/>
          </p:cNvSpPr>
          <p:nvPr/>
        </p:nvSpPr>
        <p:spPr bwMode="auto">
          <a:xfrm>
            <a:off x="990600" y="193675"/>
            <a:ext cx="3810000" cy="2016125"/>
          </a:xfrm>
          <a:prstGeom prst="rect">
            <a:avLst/>
          </a:prstGeom>
          <a:blipFill dpi="0" rotWithShape="1">
            <a:blip r:embed="rId2" cstate="print"/>
            <a:srcRect/>
            <a:stretch>
              <a:fillRect r="-32"/>
            </a:stretch>
          </a:blipFill>
          <a:ln w="9525">
            <a:noFill/>
            <a:miter lim="800000"/>
            <a:headEnd/>
            <a:tailEnd/>
          </a:ln>
          <a:effectLst/>
        </p:spPr>
        <p:txBody>
          <a:bodyPr/>
          <a:lstStyle/>
          <a:p>
            <a:endParaRPr lang="en-US"/>
          </a:p>
        </p:txBody>
      </p:sp>
      <p:sp>
        <p:nvSpPr>
          <p:cNvPr id="212996" name="Rectangle 4" descr="0812b"/>
          <p:cNvSpPr>
            <a:spLocks noGrp="1" noChangeAspect="1" noChangeArrowheads="1"/>
          </p:cNvSpPr>
          <p:nvPr/>
        </p:nvSpPr>
        <p:spPr bwMode="auto">
          <a:xfrm>
            <a:off x="990600" y="2286000"/>
            <a:ext cx="3810000" cy="2014538"/>
          </a:xfrm>
          <a:prstGeom prst="rect">
            <a:avLst/>
          </a:prstGeom>
          <a:blipFill dpi="0" rotWithShape="1">
            <a:blip r:embed="rId3" cstate="print"/>
            <a:srcRect/>
            <a:stretch>
              <a:fillRect b="-47"/>
            </a:stretch>
          </a:blipFill>
          <a:ln w="9525">
            <a:noFill/>
            <a:miter lim="800000"/>
            <a:headEnd/>
            <a:tailEnd/>
          </a:ln>
          <a:effectLst/>
        </p:spPr>
        <p:txBody>
          <a:bodyPr/>
          <a:lstStyle/>
          <a:p>
            <a:endParaRPr lang="en-US"/>
          </a:p>
        </p:txBody>
      </p:sp>
      <p:sp>
        <p:nvSpPr>
          <p:cNvPr id="212997" name="Rectangle 5" descr="0812c"/>
          <p:cNvSpPr>
            <a:spLocks noGrp="1" noChangeAspect="1" noChangeArrowheads="1"/>
          </p:cNvSpPr>
          <p:nvPr/>
        </p:nvSpPr>
        <p:spPr bwMode="auto">
          <a:xfrm>
            <a:off x="990600" y="4495800"/>
            <a:ext cx="3810000" cy="2016125"/>
          </a:xfrm>
          <a:prstGeom prst="rect">
            <a:avLst/>
          </a:prstGeom>
          <a:blipFill dpi="0" rotWithShape="1">
            <a:blip r:embed="rId4" cstate="print"/>
            <a:srcRect/>
            <a:stretch>
              <a:fillRect r="-32"/>
            </a:stretch>
          </a:blipFill>
          <a:ln w="9525">
            <a:noFill/>
            <a:miter lim="800000"/>
            <a:headEnd/>
            <a:tailEnd/>
          </a:ln>
          <a:effectLst/>
        </p:spPr>
        <p:txBody>
          <a:bodyPr/>
          <a:lstStyle/>
          <a:p>
            <a:endParaRPr lang="en-US"/>
          </a:p>
        </p:txBody>
      </p:sp>
      <p:sp>
        <p:nvSpPr>
          <p:cNvPr id="212998" name="Text Box 6"/>
          <p:cNvSpPr txBox="1">
            <a:spLocks noChangeArrowheads="1"/>
          </p:cNvSpPr>
          <p:nvPr/>
        </p:nvSpPr>
        <p:spPr bwMode="auto">
          <a:xfrm>
            <a:off x="5334000" y="2895600"/>
            <a:ext cx="3581400" cy="830997"/>
          </a:xfrm>
          <a:prstGeom prst="rect">
            <a:avLst/>
          </a:prstGeom>
          <a:noFill/>
          <a:ln w="9525">
            <a:noFill/>
            <a:miter lim="800000"/>
            <a:headEnd/>
            <a:tailEnd/>
          </a:ln>
          <a:effectLst/>
        </p:spPr>
        <p:txBody>
          <a:bodyPr wrap="square">
            <a:spAutoFit/>
          </a:bodyPr>
          <a:lstStyle/>
          <a:p>
            <a:pPr>
              <a:spcBef>
                <a:spcPct val="50000"/>
              </a:spcBef>
            </a:pPr>
            <a:r>
              <a:rPr lang="en-US" altLang="ko-KR" sz="2400" dirty="0">
                <a:latin typeface="Arial" pitchFamily="34" charset="0"/>
                <a:cs typeface="Arial" pitchFamily="34" charset="0"/>
              </a:rPr>
              <a:t>Illustration of the internal standard method.</a:t>
            </a:r>
          </a:p>
        </p:txBody>
      </p:sp>
      <p:sp>
        <p:nvSpPr>
          <p:cNvPr id="7" name="Slide Number Placeholder 6"/>
          <p:cNvSpPr>
            <a:spLocks noGrp="1"/>
          </p:cNvSpPr>
          <p:nvPr>
            <p:ph type="sldNum" sz="quarter" idx="12"/>
          </p:nvPr>
        </p:nvSpPr>
        <p:spPr/>
        <p:txBody>
          <a:bodyPr/>
          <a:lstStyle/>
          <a:p>
            <a:fld id="{45DC9A1E-1B4E-41EF-B39C-C05FFD273733}"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990600" y="2667001"/>
            <a:ext cx="7696200" cy="1524000"/>
          </a:xfrm>
          <a:prstGeom prst="rect">
            <a:avLst/>
          </a:prstGeom>
          <a:noFill/>
          <a:ln w="9525">
            <a:noFill/>
            <a:miter lim="800000"/>
            <a:headEnd/>
            <a:tailEnd/>
          </a:ln>
          <a:effectLst/>
        </p:spPr>
      </p:pic>
      <p:sp>
        <p:nvSpPr>
          <p:cNvPr id="3079" name="Text Box 7"/>
          <p:cNvSpPr txBox="1">
            <a:spLocks noChangeArrowheads="1"/>
          </p:cNvSpPr>
          <p:nvPr/>
        </p:nvSpPr>
        <p:spPr bwMode="auto">
          <a:xfrm>
            <a:off x="1676400" y="3048000"/>
            <a:ext cx="6629400" cy="584775"/>
          </a:xfrm>
          <a:prstGeom prst="rect">
            <a:avLst/>
          </a:prstGeom>
          <a:noFill/>
          <a:ln w="9525">
            <a:noFill/>
            <a:miter lim="800000"/>
            <a:headEnd/>
            <a:tailEnd/>
          </a:ln>
          <a:effectLst/>
        </p:spPr>
        <p:txBody>
          <a:bodyPr wrap="square">
            <a:spAutoFit/>
          </a:bodyPr>
          <a:lstStyle/>
          <a:p>
            <a:pPr>
              <a:spcBef>
                <a:spcPct val="50000"/>
              </a:spcBef>
            </a:pPr>
            <a:r>
              <a:rPr lang="en-US" altLang="ko-KR" sz="3200" b="1" dirty="0" smtClean="0">
                <a:latin typeface="Arial" pitchFamily="34" charset="0"/>
                <a:ea typeface="바탕" pitchFamily="18" charset="-127"/>
                <a:cs typeface="Arial" pitchFamily="34" charset="0"/>
              </a:rPr>
              <a:t>Gravimetric </a:t>
            </a:r>
            <a:r>
              <a:rPr lang="en-US" altLang="ko-KR" sz="3200" b="1" dirty="0">
                <a:latin typeface="Arial" pitchFamily="34" charset="0"/>
                <a:ea typeface="바탕" pitchFamily="18" charset="-127"/>
                <a:cs typeface="Arial" pitchFamily="34" charset="0"/>
              </a:rPr>
              <a:t>Methods of Analysis</a:t>
            </a:r>
            <a:endParaRPr lang="en-US" altLang="ko-KR" sz="3200" b="1"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45DC9A1E-1B4E-41EF-B39C-C05FFD273733}"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Text Box 2"/>
          <p:cNvSpPr txBox="1">
            <a:spLocks noChangeArrowheads="1"/>
          </p:cNvSpPr>
          <p:nvPr/>
        </p:nvSpPr>
        <p:spPr bwMode="auto">
          <a:xfrm>
            <a:off x="381000" y="1066800"/>
            <a:ext cx="8458200" cy="5632311"/>
          </a:xfrm>
          <a:prstGeom prst="rect">
            <a:avLst/>
          </a:prstGeom>
          <a:noFill/>
          <a:ln w="9525">
            <a:noFill/>
            <a:miter lim="800000"/>
            <a:headEnd/>
            <a:tailEnd/>
          </a:ln>
          <a:effectLst/>
        </p:spPr>
        <p:txBody>
          <a:bodyPr>
            <a:spAutoFit/>
          </a:bodyPr>
          <a:lstStyle/>
          <a:p>
            <a:pPr>
              <a:spcBef>
                <a:spcPct val="50000"/>
              </a:spcBef>
            </a:pPr>
            <a:r>
              <a:rPr lang="en-US" altLang="ko-KR" sz="2400" dirty="0" smtClean="0">
                <a:latin typeface="Arial" pitchFamily="34" charset="0"/>
                <a:cs typeface="Arial" pitchFamily="34" charset="0"/>
              </a:rPr>
              <a:t>Gravimetric </a:t>
            </a:r>
            <a:r>
              <a:rPr lang="en-US" altLang="ko-KR" sz="2400" dirty="0">
                <a:latin typeface="Arial" pitchFamily="34" charset="0"/>
                <a:cs typeface="Arial" pitchFamily="34" charset="0"/>
              </a:rPr>
              <a:t>methods are  quantitative methods that are based on determining the mass of pure compound to which the </a:t>
            </a:r>
            <a:r>
              <a:rPr lang="en-US" altLang="ko-KR" sz="2400" dirty="0" err="1">
                <a:latin typeface="Arial" pitchFamily="34" charset="0"/>
                <a:cs typeface="Arial" pitchFamily="34" charset="0"/>
              </a:rPr>
              <a:t>analyte</a:t>
            </a:r>
            <a:r>
              <a:rPr lang="en-US" altLang="ko-KR" sz="2400" dirty="0">
                <a:latin typeface="Arial" pitchFamily="34" charset="0"/>
                <a:cs typeface="Arial" pitchFamily="34" charset="0"/>
              </a:rPr>
              <a:t> is chemically related. </a:t>
            </a:r>
            <a:endParaRPr lang="en-US" altLang="ko-KR" sz="2400" dirty="0" smtClean="0">
              <a:latin typeface="Arial" pitchFamily="34" charset="0"/>
              <a:cs typeface="Arial" pitchFamily="34" charset="0"/>
            </a:endParaRPr>
          </a:p>
          <a:p>
            <a:pPr>
              <a:spcBef>
                <a:spcPct val="50000"/>
              </a:spcBef>
            </a:pPr>
            <a:endParaRPr lang="en-US" altLang="ko-KR" sz="2400" dirty="0">
              <a:latin typeface="Arial" pitchFamily="34" charset="0"/>
              <a:cs typeface="Arial" pitchFamily="34" charset="0"/>
            </a:endParaRPr>
          </a:p>
          <a:p>
            <a:r>
              <a:rPr lang="en-US" altLang="ko-KR" sz="2400" b="1" i="1" dirty="0">
                <a:solidFill>
                  <a:srgbClr val="C00000"/>
                </a:solidFill>
                <a:latin typeface="Arial" pitchFamily="34" charset="0"/>
                <a:cs typeface="Arial" pitchFamily="34" charset="0"/>
              </a:rPr>
              <a:t>Precipitation </a:t>
            </a:r>
            <a:r>
              <a:rPr lang="en-US" altLang="ko-KR" sz="2400" b="1" i="1" dirty="0" err="1">
                <a:solidFill>
                  <a:srgbClr val="C00000"/>
                </a:solidFill>
                <a:latin typeface="Arial" pitchFamily="34" charset="0"/>
                <a:cs typeface="Arial" pitchFamily="34" charset="0"/>
              </a:rPr>
              <a:t>gravimetry</a:t>
            </a:r>
            <a:r>
              <a:rPr lang="en-US" altLang="ko-KR" sz="2400" dirty="0">
                <a:latin typeface="Arial" pitchFamily="34" charset="0"/>
                <a:cs typeface="Arial" pitchFamily="34" charset="0"/>
              </a:rPr>
              <a:t>: the </a:t>
            </a:r>
            <a:r>
              <a:rPr lang="en-US" altLang="ko-KR" sz="2400" dirty="0" err="1">
                <a:latin typeface="Arial" pitchFamily="34" charset="0"/>
                <a:cs typeface="Arial" pitchFamily="34" charset="0"/>
              </a:rPr>
              <a:t>analyte</a:t>
            </a:r>
            <a:r>
              <a:rPr lang="en-US" altLang="ko-KR" sz="2400" dirty="0">
                <a:latin typeface="Arial" pitchFamily="34" charset="0"/>
                <a:cs typeface="Arial" pitchFamily="34" charset="0"/>
              </a:rPr>
              <a:t> is separated from a solution of the sample as a precipitate and is converted to a compound of known composition that can be weighed</a:t>
            </a:r>
            <a:r>
              <a:rPr lang="en-US" altLang="ko-KR" sz="2400" dirty="0" smtClean="0">
                <a:latin typeface="Arial" pitchFamily="34" charset="0"/>
                <a:cs typeface="Arial" pitchFamily="34" charset="0"/>
              </a:rPr>
              <a:t>. The </a:t>
            </a:r>
            <a:r>
              <a:rPr lang="en-US" sz="2400" b="1" dirty="0" smtClean="0">
                <a:solidFill>
                  <a:srgbClr val="FF0000"/>
                </a:solidFill>
                <a:latin typeface="Arial" pitchFamily="34" charset="0"/>
                <a:cs typeface="Arial" pitchFamily="34" charset="0"/>
              </a:rPr>
              <a:t>precipitant</a:t>
            </a:r>
            <a:r>
              <a:rPr lang="en-US" sz="2400" b="1" dirty="0" smtClean="0">
                <a:latin typeface="Arial" pitchFamily="34" charset="0"/>
                <a:cs typeface="Arial" pitchFamily="34" charset="0"/>
              </a:rPr>
              <a:t> </a:t>
            </a:r>
            <a:r>
              <a:rPr lang="en-US" sz="2400" dirty="0" smtClean="0">
                <a:latin typeface="Arial" pitchFamily="34" charset="0"/>
                <a:cs typeface="Arial" pitchFamily="34" charset="0"/>
              </a:rPr>
              <a:t>is a</a:t>
            </a:r>
            <a:r>
              <a:rPr lang="en-US" sz="2400" b="1" dirty="0" smtClean="0">
                <a:latin typeface="Arial" pitchFamily="34" charset="0"/>
                <a:cs typeface="Arial" pitchFamily="34" charset="0"/>
              </a:rPr>
              <a:t> </a:t>
            </a:r>
            <a:r>
              <a:rPr lang="en-US" sz="2400" dirty="0" smtClean="0">
                <a:latin typeface="Arial" pitchFamily="34" charset="0"/>
                <a:cs typeface="Arial" pitchFamily="34" charset="0"/>
              </a:rPr>
              <a:t> reagent that causes the precipitation of a soluble species.</a:t>
            </a:r>
          </a:p>
          <a:p>
            <a:endParaRPr lang="en-US" altLang="ko-KR" sz="2400" dirty="0">
              <a:latin typeface="Arial" pitchFamily="34" charset="0"/>
              <a:cs typeface="Arial" pitchFamily="34" charset="0"/>
            </a:endParaRPr>
          </a:p>
          <a:p>
            <a:pPr>
              <a:spcBef>
                <a:spcPct val="50000"/>
              </a:spcBef>
            </a:pPr>
            <a:r>
              <a:rPr lang="en-US" altLang="ko-KR" sz="2400" b="1" i="1" dirty="0">
                <a:solidFill>
                  <a:srgbClr val="C00000"/>
                </a:solidFill>
                <a:latin typeface="Arial" pitchFamily="34" charset="0"/>
                <a:cs typeface="Arial" pitchFamily="34" charset="0"/>
              </a:rPr>
              <a:t>Volatilization </a:t>
            </a:r>
            <a:r>
              <a:rPr lang="en-US" altLang="ko-KR" sz="2400" b="1" i="1" dirty="0" err="1">
                <a:solidFill>
                  <a:srgbClr val="C00000"/>
                </a:solidFill>
                <a:latin typeface="Arial" pitchFamily="34" charset="0"/>
                <a:cs typeface="Arial" pitchFamily="34" charset="0"/>
              </a:rPr>
              <a:t>gravimetry</a:t>
            </a:r>
            <a:r>
              <a:rPr lang="en-US" altLang="ko-KR" sz="2400" dirty="0">
                <a:latin typeface="Arial" pitchFamily="34" charset="0"/>
                <a:cs typeface="Arial" pitchFamily="34" charset="0"/>
              </a:rPr>
              <a:t>: the </a:t>
            </a:r>
            <a:r>
              <a:rPr lang="en-US" altLang="ko-KR" sz="2400" dirty="0" err="1">
                <a:latin typeface="Arial" pitchFamily="34" charset="0"/>
                <a:cs typeface="Arial" pitchFamily="34" charset="0"/>
              </a:rPr>
              <a:t>analyte</a:t>
            </a:r>
            <a:r>
              <a:rPr lang="en-US" altLang="ko-KR" sz="2400" dirty="0">
                <a:latin typeface="Arial" pitchFamily="34" charset="0"/>
                <a:cs typeface="Arial" pitchFamily="34" charset="0"/>
              </a:rPr>
              <a:t> is separated from other constituents of a sample by conversion to a gas of known chemical composition. The weight of this gas then serves as a measure of the </a:t>
            </a:r>
            <a:r>
              <a:rPr lang="en-US" altLang="ko-KR" sz="2400" dirty="0" err="1">
                <a:latin typeface="Arial" pitchFamily="34" charset="0"/>
                <a:cs typeface="Arial" pitchFamily="34" charset="0"/>
              </a:rPr>
              <a:t>analyte</a:t>
            </a:r>
            <a:r>
              <a:rPr lang="en-US" altLang="ko-KR" sz="2400" dirty="0">
                <a:latin typeface="Arial" pitchFamily="34" charset="0"/>
                <a:cs typeface="Arial" pitchFamily="34" charset="0"/>
              </a:rPr>
              <a:t> concentration</a:t>
            </a:r>
            <a:r>
              <a:rPr lang="en-US" altLang="ko-KR" sz="2400" dirty="0" smtClean="0">
                <a:latin typeface="Arial" pitchFamily="34" charset="0"/>
                <a:cs typeface="Arial" pitchFamily="34" charset="0"/>
              </a:rPr>
              <a:t>.</a:t>
            </a:r>
            <a:endParaRPr lang="en-US" altLang="ko-KR" sz="2400" dirty="0">
              <a:latin typeface="Arial" pitchFamily="34" charset="0"/>
              <a:cs typeface="Arial" pitchFamily="34" charset="0"/>
            </a:endParaRPr>
          </a:p>
        </p:txBody>
      </p:sp>
      <p:sp>
        <p:nvSpPr>
          <p:cNvPr id="3" name="TextBox 2"/>
          <p:cNvSpPr txBox="1"/>
          <p:nvPr/>
        </p:nvSpPr>
        <p:spPr>
          <a:xfrm>
            <a:off x="1752600" y="228600"/>
            <a:ext cx="4114800" cy="707886"/>
          </a:xfrm>
          <a:prstGeom prst="rect">
            <a:avLst/>
          </a:prstGeom>
          <a:noFill/>
        </p:spPr>
        <p:txBody>
          <a:bodyPr wrap="square" rtlCol="0">
            <a:spAutoFit/>
          </a:bodyPr>
          <a:lstStyle/>
          <a:p>
            <a:r>
              <a:rPr lang="en-US" altLang="ko-KR" sz="4000" b="1" i="1" dirty="0" err="1" smtClean="0">
                <a:solidFill>
                  <a:srgbClr val="0000FF"/>
                </a:solidFill>
                <a:latin typeface="Arial" pitchFamily="34" charset="0"/>
                <a:cs typeface="Arial" pitchFamily="34" charset="0"/>
              </a:rPr>
              <a:t>Gravimetry</a:t>
            </a:r>
            <a:endParaRPr lang="en-US" altLang="ko-KR" sz="4000" i="1" dirty="0" smtClean="0">
              <a:solidFill>
                <a:srgbClr val="0000FF"/>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45DC9A1E-1B4E-41EF-B39C-C05FFD273733}"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US" altLang="ko-KR" b="1" i="1" dirty="0" err="1" smtClean="0">
                <a:solidFill>
                  <a:srgbClr val="0000FF"/>
                </a:solidFill>
                <a:latin typeface="Arial" pitchFamily="34" charset="0"/>
                <a:cs typeface="Arial" pitchFamily="34" charset="0"/>
              </a:rPr>
              <a:t>Gravimetry</a:t>
            </a:r>
            <a:endParaRPr lang="en-US" i="1" dirty="0">
              <a:solidFill>
                <a:srgbClr val="0000FF"/>
              </a:solidFill>
              <a:latin typeface="Arial" pitchFamily="34" charset="0"/>
              <a:cs typeface="Arial" pitchFamily="34" charset="0"/>
            </a:endParaRPr>
          </a:p>
        </p:txBody>
      </p:sp>
      <p:sp>
        <p:nvSpPr>
          <p:cNvPr id="3" name="Content Placeholder 2"/>
          <p:cNvSpPr>
            <a:spLocks noGrp="1"/>
          </p:cNvSpPr>
          <p:nvPr>
            <p:ph idx="1"/>
          </p:nvPr>
        </p:nvSpPr>
        <p:spPr>
          <a:xfrm>
            <a:off x="457200" y="1371600"/>
            <a:ext cx="8229600" cy="4525963"/>
          </a:xfrm>
        </p:spPr>
        <p:txBody>
          <a:bodyPr>
            <a:normAutofit/>
          </a:bodyPr>
          <a:lstStyle/>
          <a:p>
            <a:pPr>
              <a:spcBef>
                <a:spcPct val="50000"/>
              </a:spcBef>
              <a:buNone/>
            </a:pPr>
            <a:r>
              <a:rPr lang="en-US" altLang="ko-KR" sz="2400" b="1" i="1" dirty="0" smtClean="0">
                <a:solidFill>
                  <a:srgbClr val="C00000"/>
                </a:solidFill>
                <a:latin typeface="Arial" pitchFamily="34" charset="0"/>
                <a:cs typeface="Arial" pitchFamily="34" charset="0"/>
              </a:rPr>
              <a:t>	</a:t>
            </a:r>
            <a:r>
              <a:rPr lang="en-US" altLang="ko-KR" sz="2400" b="1" i="1" dirty="0" err="1" smtClean="0">
                <a:solidFill>
                  <a:srgbClr val="C00000"/>
                </a:solidFill>
                <a:latin typeface="Arial" pitchFamily="34" charset="0"/>
                <a:cs typeface="Arial" pitchFamily="34" charset="0"/>
              </a:rPr>
              <a:t>Electrogravimetry</a:t>
            </a:r>
            <a:r>
              <a:rPr lang="en-US" altLang="ko-KR" sz="2400" b="1" i="1" dirty="0" smtClean="0">
                <a:solidFill>
                  <a:srgbClr val="C00000"/>
                </a:solidFill>
                <a:latin typeface="Arial" pitchFamily="34" charset="0"/>
                <a:cs typeface="Arial" pitchFamily="34" charset="0"/>
              </a:rPr>
              <a:t>:</a:t>
            </a:r>
            <a:r>
              <a:rPr lang="en-US" altLang="ko-KR" sz="2400" dirty="0" smtClean="0">
                <a:latin typeface="Arial" pitchFamily="34" charset="0"/>
                <a:cs typeface="Arial" pitchFamily="34" charset="0"/>
              </a:rPr>
              <a:t>  the </a:t>
            </a:r>
            <a:r>
              <a:rPr lang="en-US" altLang="ko-KR" sz="2400" dirty="0" err="1" smtClean="0">
                <a:latin typeface="Arial" pitchFamily="34" charset="0"/>
                <a:cs typeface="Arial" pitchFamily="34" charset="0"/>
              </a:rPr>
              <a:t>analyte</a:t>
            </a:r>
            <a:r>
              <a:rPr lang="en-US" altLang="ko-KR" sz="2400" dirty="0" smtClean="0">
                <a:latin typeface="Arial" pitchFamily="34" charset="0"/>
                <a:cs typeface="Arial" pitchFamily="34" charset="0"/>
              </a:rPr>
              <a:t> is separated by deposition on an electrode by electrical current. The mass of this product then provides a measure of the </a:t>
            </a:r>
            <a:r>
              <a:rPr lang="en-US" altLang="ko-KR" sz="2400" dirty="0" err="1" smtClean="0">
                <a:latin typeface="Arial" pitchFamily="34" charset="0"/>
                <a:cs typeface="Arial" pitchFamily="34" charset="0"/>
              </a:rPr>
              <a:t>analyte</a:t>
            </a:r>
            <a:r>
              <a:rPr lang="en-US" altLang="ko-KR" sz="2400" dirty="0" smtClean="0">
                <a:latin typeface="Arial" pitchFamily="34" charset="0"/>
                <a:cs typeface="Arial" pitchFamily="34" charset="0"/>
              </a:rPr>
              <a:t> concentration.</a:t>
            </a:r>
          </a:p>
          <a:p>
            <a:pPr>
              <a:spcBef>
                <a:spcPct val="50000"/>
              </a:spcBef>
              <a:buNone/>
            </a:pPr>
            <a:r>
              <a:rPr lang="en-US" altLang="ko-KR" sz="2400" b="1" i="1" dirty="0" smtClean="0">
                <a:solidFill>
                  <a:srgbClr val="C00000"/>
                </a:solidFill>
                <a:latin typeface="Arial" pitchFamily="34" charset="0"/>
                <a:cs typeface="Arial" pitchFamily="34" charset="0"/>
              </a:rPr>
              <a:t>	Atomic mass spectrometry</a:t>
            </a:r>
            <a:r>
              <a:rPr lang="en-US" altLang="ko-KR" sz="2400" dirty="0" smtClean="0">
                <a:latin typeface="Arial" pitchFamily="34" charset="0"/>
                <a:cs typeface="Arial" pitchFamily="34" charset="0"/>
              </a:rPr>
              <a:t>: use a mass spectrometer to separate the gaseous ions formed from the elements making up a sample of matter. The concentration of the resulting ions is then determined by measuring the electrical current produced when they fall on the surface of an ion detector.</a:t>
            </a:r>
          </a:p>
          <a:p>
            <a:endParaRPr lang="en-US" sz="24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45DC9A1E-1B4E-41EF-B39C-C05FFD273733}"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9" name="Text Box 3"/>
          <p:cNvSpPr txBox="1">
            <a:spLocks noChangeArrowheads="1"/>
          </p:cNvSpPr>
          <p:nvPr/>
        </p:nvSpPr>
        <p:spPr bwMode="auto">
          <a:xfrm>
            <a:off x="381000" y="1447800"/>
            <a:ext cx="8458200" cy="5262979"/>
          </a:xfrm>
          <a:prstGeom prst="rect">
            <a:avLst/>
          </a:prstGeom>
          <a:noFill/>
          <a:ln w="9525">
            <a:noFill/>
            <a:miter lim="800000"/>
            <a:headEnd/>
            <a:tailEnd/>
          </a:ln>
          <a:effectLst/>
        </p:spPr>
        <p:txBody>
          <a:bodyPr>
            <a:spAutoFit/>
          </a:bodyPr>
          <a:lstStyle/>
          <a:p>
            <a:pPr>
              <a:spcBef>
                <a:spcPct val="50000"/>
              </a:spcBef>
            </a:pPr>
            <a:r>
              <a:rPr lang="en-US" altLang="ko-KR" sz="2800" dirty="0" smtClean="0">
                <a:latin typeface="Arial" pitchFamily="34" charset="0"/>
                <a:cs typeface="Arial" pitchFamily="34" charset="0"/>
              </a:rPr>
              <a:t>1</a:t>
            </a:r>
            <a:r>
              <a:rPr lang="en-US" altLang="ko-KR" sz="2800" dirty="0">
                <a:latin typeface="Arial" pitchFamily="34" charset="0"/>
                <a:cs typeface="Arial" pitchFamily="34" charset="0"/>
              </a:rPr>
              <a:t>) Preparation of sample solution</a:t>
            </a:r>
          </a:p>
          <a:p>
            <a:pPr>
              <a:spcBef>
                <a:spcPct val="50000"/>
              </a:spcBef>
            </a:pPr>
            <a:r>
              <a:rPr lang="en-US" altLang="ko-KR" sz="2800" dirty="0">
                <a:latin typeface="Arial" pitchFamily="34" charset="0"/>
                <a:cs typeface="Arial" pitchFamily="34" charset="0"/>
              </a:rPr>
              <a:t>2) Precipitation  : </a:t>
            </a:r>
            <a:r>
              <a:rPr lang="en-US" altLang="ko-KR" sz="2800" i="1" dirty="0">
                <a:latin typeface="Arial" pitchFamily="34" charset="0"/>
                <a:cs typeface="Arial" pitchFamily="34" charset="0"/>
              </a:rPr>
              <a:t> Gravimetric precipitating agent should react specifically or at least selectively with the </a:t>
            </a:r>
            <a:r>
              <a:rPr lang="en-US" altLang="ko-KR" sz="2800" i="1" dirty="0" err="1">
                <a:latin typeface="Arial" pitchFamily="34" charset="0"/>
                <a:cs typeface="Arial" pitchFamily="34" charset="0"/>
              </a:rPr>
              <a:t>analyte</a:t>
            </a:r>
            <a:r>
              <a:rPr lang="en-US" altLang="ko-KR" sz="2800" i="1" dirty="0">
                <a:latin typeface="Arial" pitchFamily="34" charset="0"/>
                <a:cs typeface="Arial" pitchFamily="34" charset="0"/>
              </a:rPr>
              <a:t>.</a:t>
            </a:r>
          </a:p>
          <a:p>
            <a:pPr>
              <a:spcBef>
                <a:spcPct val="50000"/>
              </a:spcBef>
            </a:pPr>
            <a:r>
              <a:rPr lang="en-US" altLang="ko-KR" sz="2800" i="1" dirty="0">
                <a:latin typeface="Arial" pitchFamily="34" charset="0"/>
                <a:cs typeface="Arial" pitchFamily="34" charset="0"/>
              </a:rPr>
              <a:t>     </a:t>
            </a:r>
            <a:r>
              <a:rPr lang="en-US" altLang="ko-KR" sz="2800" i="1" dirty="0" err="1">
                <a:latin typeface="Arial" pitchFamily="34" charset="0"/>
                <a:cs typeface="Arial" pitchFamily="34" charset="0"/>
              </a:rPr>
              <a:t>r</a:t>
            </a:r>
            <a:r>
              <a:rPr lang="en-US" altLang="ko-KR" sz="2800" dirty="0" err="1">
                <a:latin typeface="Arial" pitchFamily="34" charset="0"/>
                <a:cs typeface="Arial" pitchFamily="34" charset="0"/>
              </a:rPr>
              <a:t>R</a:t>
            </a:r>
            <a:r>
              <a:rPr lang="en-US" altLang="ko-KR" sz="2800" dirty="0">
                <a:latin typeface="Arial" pitchFamily="34" charset="0"/>
                <a:cs typeface="Arial" pitchFamily="34" charset="0"/>
              </a:rPr>
              <a:t> + </a:t>
            </a:r>
            <a:r>
              <a:rPr lang="en-US" altLang="ko-KR" sz="2800" i="1" dirty="0" err="1">
                <a:latin typeface="Arial" pitchFamily="34" charset="0"/>
                <a:cs typeface="Arial" pitchFamily="34" charset="0"/>
              </a:rPr>
              <a:t>a</a:t>
            </a:r>
            <a:r>
              <a:rPr lang="en-US" altLang="ko-KR" sz="2800" dirty="0" err="1">
                <a:latin typeface="Arial" pitchFamily="34" charset="0"/>
                <a:cs typeface="Arial" pitchFamily="34" charset="0"/>
              </a:rPr>
              <a:t>A</a:t>
            </a:r>
            <a:r>
              <a:rPr lang="en-US" altLang="ko-KR" sz="2800" dirty="0">
                <a:latin typeface="Arial" pitchFamily="34" charset="0"/>
                <a:cs typeface="Arial" pitchFamily="34" charset="0"/>
              </a:rPr>
              <a:t>  </a:t>
            </a:r>
            <a:r>
              <a:rPr lang="en-US" altLang="ko-KR" sz="2800" dirty="0">
                <a:latin typeface="Arial" pitchFamily="34" charset="0"/>
                <a:cs typeface="Arial" pitchFamily="34" charset="0"/>
                <a:sym typeface="HY특수문자8" pitchFamily="18" charset="2"/>
              </a:rPr>
              <a:t>=  </a:t>
            </a:r>
            <a:r>
              <a:rPr lang="en-US" altLang="ko-KR" sz="2800" dirty="0" err="1">
                <a:latin typeface="Arial" pitchFamily="34" charset="0"/>
                <a:cs typeface="Arial" pitchFamily="34" charset="0"/>
                <a:sym typeface="HY특수문자8" pitchFamily="18" charset="2"/>
              </a:rPr>
              <a:t>R</a:t>
            </a:r>
            <a:r>
              <a:rPr lang="en-US" altLang="ko-KR" sz="2800" i="1" baseline="-25000" dirty="0" err="1">
                <a:latin typeface="Arial" pitchFamily="34" charset="0"/>
                <a:cs typeface="Arial" pitchFamily="34" charset="0"/>
                <a:sym typeface="HY특수문자8" pitchFamily="18" charset="2"/>
              </a:rPr>
              <a:t>r</a:t>
            </a:r>
            <a:r>
              <a:rPr lang="en-US" altLang="ko-KR" sz="2800" dirty="0" err="1">
                <a:latin typeface="Arial" pitchFamily="34" charset="0"/>
                <a:cs typeface="Arial" pitchFamily="34" charset="0"/>
                <a:sym typeface="HY특수문자8" pitchFamily="18" charset="2"/>
              </a:rPr>
              <a:t>A</a:t>
            </a:r>
            <a:r>
              <a:rPr lang="en-US" altLang="ko-KR" sz="2800" i="1" baseline="-25000" dirty="0" err="1">
                <a:latin typeface="Arial" pitchFamily="34" charset="0"/>
                <a:cs typeface="Arial" pitchFamily="34" charset="0"/>
                <a:sym typeface="HY특수문자8" pitchFamily="18" charset="2"/>
              </a:rPr>
              <a:t>a</a:t>
            </a:r>
            <a:r>
              <a:rPr lang="en-US" altLang="ko-KR" sz="2800" i="1" baseline="-25000" dirty="0">
                <a:latin typeface="Arial" pitchFamily="34" charset="0"/>
                <a:cs typeface="Arial" pitchFamily="34" charset="0"/>
                <a:sym typeface="HY특수문자8" pitchFamily="18" charset="2"/>
              </a:rPr>
              <a:t> </a:t>
            </a:r>
            <a:r>
              <a:rPr lang="en-US" altLang="ko-KR" sz="2800" dirty="0">
                <a:latin typeface="Arial" pitchFamily="34" charset="0"/>
                <a:cs typeface="Arial" pitchFamily="34" charset="0"/>
                <a:sym typeface="HY특수문자8" pitchFamily="18" charset="2"/>
              </a:rPr>
              <a:t>(solid)</a:t>
            </a:r>
          </a:p>
          <a:p>
            <a:pPr>
              <a:spcBef>
                <a:spcPct val="50000"/>
              </a:spcBef>
            </a:pPr>
            <a:r>
              <a:rPr lang="en-US" altLang="ko-KR" sz="2800" dirty="0">
                <a:latin typeface="Arial" pitchFamily="34" charset="0"/>
                <a:cs typeface="Arial" pitchFamily="34" charset="0"/>
                <a:sym typeface="HY특수문자8" pitchFamily="18" charset="2"/>
              </a:rPr>
              <a:t>3) Digestion</a:t>
            </a:r>
          </a:p>
          <a:p>
            <a:pPr>
              <a:spcBef>
                <a:spcPct val="50000"/>
              </a:spcBef>
            </a:pPr>
            <a:r>
              <a:rPr lang="en-US" altLang="ko-KR" sz="2800" dirty="0">
                <a:latin typeface="Arial" pitchFamily="34" charset="0"/>
                <a:cs typeface="Arial" pitchFamily="34" charset="0"/>
                <a:sym typeface="HY특수문자8" pitchFamily="18" charset="2"/>
              </a:rPr>
              <a:t>4) Filtration and washing</a:t>
            </a:r>
          </a:p>
          <a:p>
            <a:pPr>
              <a:spcBef>
                <a:spcPct val="50000"/>
              </a:spcBef>
            </a:pPr>
            <a:r>
              <a:rPr lang="en-US" altLang="ko-KR" sz="2800" dirty="0">
                <a:latin typeface="Arial" pitchFamily="34" charset="0"/>
                <a:cs typeface="Arial" pitchFamily="34" charset="0"/>
                <a:sym typeface="HY특수문자8" pitchFamily="18" charset="2"/>
              </a:rPr>
              <a:t>5) Drying, ignition and weighing</a:t>
            </a:r>
          </a:p>
          <a:p>
            <a:pPr>
              <a:spcBef>
                <a:spcPct val="50000"/>
              </a:spcBef>
            </a:pPr>
            <a:r>
              <a:rPr lang="en-US" altLang="ko-KR" sz="2800" dirty="0">
                <a:latin typeface="Arial" pitchFamily="34" charset="0"/>
                <a:cs typeface="Arial" pitchFamily="34" charset="0"/>
                <a:sym typeface="HY특수문자8" pitchFamily="18" charset="2"/>
              </a:rPr>
              <a:t>6) Computation of results</a:t>
            </a:r>
            <a:endParaRPr lang="en-US" altLang="ko-KR" sz="2800" dirty="0">
              <a:latin typeface="Arial" pitchFamily="34" charset="0"/>
              <a:cs typeface="Arial" pitchFamily="34" charset="0"/>
            </a:endParaRPr>
          </a:p>
        </p:txBody>
      </p:sp>
      <p:sp>
        <p:nvSpPr>
          <p:cNvPr id="3" name="TextBox 2"/>
          <p:cNvSpPr txBox="1"/>
          <p:nvPr/>
        </p:nvSpPr>
        <p:spPr>
          <a:xfrm>
            <a:off x="609600" y="76200"/>
            <a:ext cx="8305800" cy="1200329"/>
          </a:xfrm>
          <a:prstGeom prst="rect">
            <a:avLst/>
          </a:prstGeom>
          <a:noFill/>
        </p:spPr>
        <p:txBody>
          <a:bodyPr wrap="square" rtlCol="0">
            <a:spAutoFit/>
          </a:bodyPr>
          <a:lstStyle/>
          <a:p>
            <a:r>
              <a:rPr lang="en-US" altLang="ko-KR" sz="3600" b="1" i="1" dirty="0" smtClean="0">
                <a:solidFill>
                  <a:srgbClr val="0000FF"/>
                </a:solidFill>
                <a:latin typeface="Arial" pitchFamily="34" charset="0"/>
                <a:cs typeface="Arial" pitchFamily="34" charset="0"/>
              </a:rPr>
              <a:t>Procedure for </a:t>
            </a:r>
            <a:r>
              <a:rPr lang="en-US" altLang="ko-KR" sz="3600" b="1" i="1" dirty="0" err="1" smtClean="0">
                <a:solidFill>
                  <a:srgbClr val="0000FF"/>
                </a:solidFill>
                <a:latin typeface="Arial" pitchFamily="34" charset="0"/>
                <a:cs typeface="Arial" pitchFamily="34" charset="0"/>
              </a:rPr>
              <a:t>gravimetry</a:t>
            </a:r>
            <a:r>
              <a:rPr lang="en-US" altLang="ko-KR" sz="3600" b="1" i="1" dirty="0" smtClean="0">
                <a:solidFill>
                  <a:srgbClr val="0000FF"/>
                </a:solidFill>
                <a:latin typeface="Arial" pitchFamily="34" charset="0"/>
                <a:cs typeface="Arial" pitchFamily="34" charset="0"/>
              </a:rPr>
              <a:t> based on precipitation</a:t>
            </a:r>
          </a:p>
        </p:txBody>
      </p:sp>
      <p:sp>
        <p:nvSpPr>
          <p:cNvPr id="4" name="Slide Number Placeholder 3"/>
          <p:cNvSpPr>
            <a:spLocks noGrp="1"/>
          </p:cNvSpPr>
          <p:nvPr>
            <p:ph type="sldNum" sz="quarter" idx="12"/>
          </p:nvPr>
        </p:nvSpPr>
        <p:spPr/>
        <p:txBody>
          <a:bodyPr/>
          <a:lstStyle/>
          <a:p>
            <a:fld id="{45DC9A1E-1B4E-41EF-B39C-C05FFD273733}" type="slidenum">
              <a:rPr lang="en-US" smtClean="0"/>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Text Box 2"/>
          <p:cNvSpPr txBox="1">
            <a:spLocks noChangeArrowheads="1"/>
          </p:cNvSpPr>
          <p:nvPr/>
        </p:nvSpPr>
        <p:spPr bwMode="auto">
          <a:xfrm>
            <a:off x="609600" y="685800"/>
            <a:ext cx="8382000" cy="4632037"/>
          </a:xfrm>
          <a:prstGeom prst="rect">
            <a:avLst/>
          </a:prstGeom>
          <a:noFill/>
          <a:ln w="9525">
            <a:noFill/>
            <a:miter lim="800000"/>
            <a:headEnd/>
            <a:tailEnd/>
          </a:ln>
          <a:effectLst/>
        </p:spPr>
        <p:txBody>
          <a:bodyPr wrap="square">
            <a:spAutoFit/>
          </a:bodyPr>
          <a:lstStyle/>
          <a:p>
            <a:pPr>
              <a:spcBef>
                <a:spcPct val="50000"/>
              </a:spcBef>
            </a:pPr>
            <a:r>
              <a:rPr lang="en-US" altLang="ko-KR" sz="2800" dirty="0">
                <a:latin typeface="Arial" pitchFamily="34" charset="0"/>
                <a:cs typeface="Arial" pitchFamily="34" charset="0"/>
              </a:rPr>
              <a:t>Ex. Precipitation method for determining calcium in natural water </a:t>
            </a:r>
          </a:p>
          <a:p>
            <a:pPr>
              <a:spcBef>
                <a:spcPct val="50000"/>
              </a:spcBef>
            </a:pPr>
            <a:endParaRPr lang="en-US" altLang="ko-KR" sz="2800" dirty="0">
              <a:latin typeface="Arial" pitchFamily="34" charset="0"/>
              <a:cs typeface="Arial" pitchFamily="34" charset="0"/>
            </a:endParaRPr>
          </a:p>
          <a:p>
            <a:pPr>
              <a:spcBef>
                <a:spcPct val="50000"/>
              </a:spcBef>
            </a:pPr>
            <a:r>
              <a:rPr lang="en-US" altLang="ko-KR" sz="2800" b="1" dirty="0">
                <a:latin typeface="Arial" pitchFamily="34" charset="0"/>
                <a:cs typeface="Arial" pitchFamily="34" charset="0"/>
              </a:rPr>
              <a:t>2NH</a:t>
            </a:r>
            <a:r>
              <a:rPr lang="en-US" altLang="ko-KR" sz="2800" b="1" baseline="-25000" dirty="0">
                <a:latin typeface="Arial" pitchFamily="34" charset="0"/>
                <a:cs typeface="Arial" pitchFamily="34" charset="0"/>
              </a:rPr>
              <a:t>3    </a:t>
            </a:r>
            <a:r>
              <a:rPr lang="en-US" altLang="ko-KR" sz="2800" b="1" dirty="0">
                <a:latin typeface="Arial" pitchFamily="34" charset="0"/>
                <a:cs typeface="Arial" pitchFamily="34" charset="0"/>
              </a:rPr>
              <a:t>+</a:t>
            </a:r>
            <a:r>
              <a:rPr lang="en-US" altLang="ko-KR" sz="2800" b="1" baseline="-25000" dirty="0">
                <a:latin typeface="Arial" pitchFamily="34" charset="0"/>
                <a:cs typeface="Arial" pitchFamily="34" charset="0"/>
              </a:rPr>
              <a:t> </a:t>
            </a:r>
            <a:r>
              <a:rPr lang="en-US" altLang="ko-KR" sz="2800" b="1" dirty="0">
                <a:latin typeface="Arial" pitchFamily="34" charset="0"/>
                <a:cs typeface="Arial" pitchFamily="34" charset="0"/>
              </a:rPr>
              <a:t>H</a:t>
            </a:r>
            <a:r>
              <a:rPr lang="en-US" altLang="ko-KR" sz="2800" b="1" baseline="-25000" dirty="0">
                <a:latin typeface="Arial" pitchFamily="34" charset="0"/>
                <a:cs typeface="Arial" pitchFamily="34" charset="0"/>
              </a:rPr>
              <a:t>2</a:t>
            </a:r>
            <a:r>
              <a:rPr lang="en-US" altLang="ko-KR" sz="2800" b="1" dirty="0">
                <a:latin typeface="Arial" pitchFamily="34" charset="0"/>
                <a:cs typeface="Arial" pitchFamily="34" charset="0"/>
                <a:sym typeface="HY특수문자8" pitchFamily="18" charset="2"/>
              </a:rPr>
              <a:t>(COO)</a:t>
            </a:r>
            <a:r>
              <a:rPr lang="en-US" altLang="ko-KR" sz="2800" b="1" baseline="-25000" dirty="0">
                <a:latin typeface="Arial" pitchFamily="34" charset="0"/>
                <a:cs typeface="Arial" pitchFamily="34" charset="0"/>
              </a:rPr>
              <a:t>2</a:t>
            </a:r>
            <a:r>
              <a:rPr lang="en-US" altLang="ko-KR" sz="2800" b="1" dirty="0">
                <a:latin typeface="Arial" pitchFamily="34" charset="0"/>
                <a:cs typeface="Arial" pitchFamily="34" charset="0"/>
              </a:rPr>
              <a:t> </a:t>
            </a:r>
            <a:r>
              <a:rPr lang="en-US" altLang="ko-KR" sz="2800" b="1" dirty="0">
                <a:latin typeface="Arial" pitchFamily="34" charset="0"/>
                <a:cs typeface="Arial" pitchFamily="34" charset="0"/>
                <a:sym typeface="Symbol" pitchFamily="18" charset="2"/>
              </a:rPr>
              <a:t>  </a:t>
            </a:r>
            <a:r>
              <a:rPr lang="en-US" altLang="ko-KR" sz="2800" b="1" dirty="0">
                <a:latin typeface="Arial" pitchFamily="34" charset="0"/>
                <a:cs typeface="Arial" pitchFamily="34" charset="0"/>
              </a:rPr>
              <a:t> 2NH</a:t>
            </a:r>
            <a:r>
              <a:rPr lang="en-US" altLang="ko-KR" sz="2800" b="1" baseline="-25000" dirty="0">
                <a:latin typeface="Arial" pitchFamily="34" charset="0"/>
                <a:cs typeface="Arial" pitchFamily="34" charset="0"/>
              </a:rPr>
              <a:t>4</a:t>
            </a:r>
            <a:r>
              <a:rPr lang="en-US" altLang="ko-KR" sz="2800" b="1" baseline="30000" dirty="0">
                <a:latin typeface="Arial" pitchFamily="34" charset="0"/>
                <a:cs typeface="Arial" pitchFamily="34" charset="0"/>
                <a:sym typeface="HY특수문자8" pitchFamily="18" charset="2"/>
              </a:rPr>
              <a:t>+</a:t>
            </a:r>
            <a:r>
              <a:rPr lang="en-US" altLang="ko-KR" sz="2800" b="1" dirty="0">
                <a:latin typeface="Arial" pitchFamily="34" charset="0"/>
                <a:cs typeface="Arial" pitchFamily="34" charset="0"/>
              </a:rPr>
              <a:t> + </a:t>
            </a:r>
            <a:r>
              <a:rPr lang="en-US" altLang="ko-KR" sz="2800" b="1" dirty="0">
                <a:latin typeface="Arial" pitchFamily="34" charset="0"/>
                <a:cs typeface="Arial" pitchFamily="34" charset="0"/>
                <a:sym typeface="HY특수문자8" pitchFamily="18" charset="2"/>
              </a:rPr>
              <a:t>(COO)</a:t>
            </a:r>
            <a:r>
              <a:rPr lang="en-US" altLang="ko-KR" sz="2800" b="1" baseline="-25000" dirty="0">
                <a:latin typeface="Arial" pitchFamily="34" charset="0"/>
                <a:cs typeface="Arial" pitchFamily="34" charset="0"/>
              </a:rPr>
              <a:t>2</a:t>
            </a:r>
            <a:r>
              <a:rPr lang="en-US" altLang="ko-KR" sz="2800" b="1" baseline="30000" dirty="0">
                <a:latin typeface="Arial" pitchFamily="34" charset="0"/>
                <a:cs typeface="Arial" pitchFamily="34" charset="0"/>
                <a:sym typeface="HY특수문자8" pitchFamily="18" charset="2"/>
              </a:rPr>
              <a:t>2–</a:t>
            </a:r>
            <a:r>
              <a:rPr lang="en-US" altLang="ko-KR" sz="2800" b="1" dirty="0">
                <a:latin typeface="Arial" pitchFamily="34" charset="0"/>
                <a:cs typeface="Arial" pitchFamily="34" charset="0"/>
              </a:rPr>
              <a:t> </a:t>
            </a:r>
          </a:p>
          <a:p>
            <a:pPr>
              <a:spcBef>
                <a:spcPct val="50000"/>
              </a:spcBef>
            </a:pPr>
            <a:r>
              <a:rPr lang="en-US" altLang="ko-KR" sz="2800" b="1" dirty="0">
                <a:latin typeface="Arial" pitchFamily="34" charset="0"/>
                <a:cs typeface="Arial" pitchFamily="34" charset="0"/>
                <a:sym typeface="HY특수문자8" pitchFamily="18" charset="2"/>
              </a:rPr>
              <a:t>Ca</a:t>
            </a:r>
            <a:r>
              <a:rPr lang="en-US" altLang="ko-KR" sz="2800" b="1" baseline="30000" dirty="0">
                <a:latin typeface="Arial" pitchFamily="34" charset="0"/>
                <a:cs typeface="Arial" pitchFamily="34" charset="0"/>
                <a:sym typeface="HY특수문자8" pitchFamily="18" charset="2"/>
              </a:rPr>
              <a:t>2+</a:t>
            </a:r>
            <a:r>
              <a:rPr lang="en-US" altLang="ko-KR" sz="2800" b="1" dirty="0">
                <a:latin typeface="Arial" pitchFamily="34" charset="0"/>
                <a:cs typeface="Arial" pitchFamily="34" charset="0"/>
                <a:sym typeface="HY특수문자8" pitchFamily="18" charset="2"/>
              </a:rPr>
              <a:t>  +    (COO)</a:t>
            </a:r>
            <a:r>
              <a:rPr lang="en-US" altLang="ko-KR" sz="2800" b="1" baseline="-25000" dirty="0">
                <a:latin typeface="Arial" pitchFamily="34" charset="0"/>
                <a:cs typeface="Arial" pitchFamily="34" charset="0"/>
              </a:rPr>
              <a:t>2</a:t>
            </a:r>
            <a:r>
              <a:rPr lang="en-US" altLang="ko-KR" sz="2800" b="1" baseline="30000" dirty="0">
                <a:latin typeface="Arial" pitchFamily="34" charset="0"/>
                <a:cs typeface="Arial" pitchFamily="34" charset="0"/>
                <a:sym typeface="HY특수문자8" pitchFamily="18" charset="2"/>
              </a:rPr>
              <a:t>2–</a:t>
            </a:r>
            <a:r>
              <a:rPr lang="en-US" altLang="ko-KR" sz="2800" b="1" dirty="0">
                <a:latin typeface="Arial" pitchFamily="34" charset="0"/>
                <a:cs typeface="Arial" pitchFamily="34" charset="0"/>
              </a:rPr>
              <a:t>  </a:t>
            </a:r>
            <a:r>
              <a:rPr lang="en-US" altLang="ko-KR" sz="2800" b="1" dirty="0">
                <a:latin typeface="Arial" pitchFamily="34" charset="0"/>
                <a:cs typeface="Arial" pitchFamily="34" charset="0"/>
                <a:sym typeface="Symbol" pitchFamily="18" charset="2"/>
              </a:rPr>
              <a:t>   </a:t>
            </a:r>
            <a:r>
              <a:rPr lang="en-US" altLang="ko-KR" sz="2800" b="1" dirty="0">
                <a:latin typeface="Arial" pitchFamily="34" charset="0"/>
                <a:cs typeface="Arial" pitchFamily="34" charset="0"/>
              </a:rPr>
              <a:t>Ca(COO)</a:t>
            </a:r>
            <a:r>
              <a:rPr lang="en-US" altLang="ko-KR" sz="2800" b="1" baseline="-25000" dirty="0">
                <a:latin typeface="Arial" pitchFamily="34" charset="0"/>
                <a:cs typeface="Arial" pitchFamily="34" charset="0"/>
              </a:rPr>
              <a:t>2</a:t>
            </a:r>
            <a:r>
              <a:rPr lang="en-US" altLang="ko-KR" sz="2800" b="1" dirty="0">
                <a:latin typeface="Arial" pitchFamily="34" charset="0"/>
                <a:cs typeface="Arial" pitchFamily="34" charset="0"/>
              </a:rPr>
              <a:t> (</a:t>
            </a:r>
            <a:r>
              <a:rPr lang="en-US" altLang="ko-KR" sz="2800" b="1" i="1" dirty="0">
                <a:latin typeface="Arial" pitchFamily="34" charset="0"/>
                <a:cs typeface="Arial" pitchFamily="34" charset="0"/>
              </a:rPr>
              <a:t>s</a:t>
            </a:r>
            <a:r>
              <a:rPr lang="en-US" altLang="ko-KR" sz="2800" b="1" dirty="0">
                <a:latin typeface="Arial" pitchFamily="34" charset="0"/>
                <a:cs typeface="Arial" pitchFamily="34" charset="0"/>
              </a:rPr>
              <a:t>)</a:t>
            </a:r>
          </a:p>
          <a:p>
            <a:pPr>
              <a:spcBef>
                <a:spcPts val="1800"/>
              </a:spcBef>
            </a:pPr>
            <a:r>
              <a:rPr lang="en-US" altLang="ko-KR" sz="2800" b="1" dirty="0">
                <a:latin typeface="Arial" pitchFamily="34" charset="0"/>
                <a:cs typeface="Arial" pitchFamily="34" charset="0"/>
              </a:rPr>
              <a:t>Ca(COO)</a:t>
            </a:r>
            <a:r>
              <a:rPr lang="en-US" altLang="ko-KR" sz="2800" b="1" baseline="-25000" dirty="0">
                <a:latin typeface="Arial" pitchFamily="34" charset="0"/>
                <a:cs typeface="Arial" pitchFamily="34" charset="0"/>
              </a:rPr>
              <a:t>2</a:t>
            </a:r>
            <a:r>
              <a:rPr lang="en-US" altLang="ko-KR" sz="2800" b="1" dirty="0">
                <a:latin typeface="Arial" pitchFamily="34" charset="0"/>
                <a:cs typeface="Arial" pitchFamily="34" charset="0"/>
              </a:rPr>
              <a:t> (</a:t>
            </a:r>
            <a:r>
              <a:rPr lang="en-US" altLang="ko-KR" sz="2800" b="1" i="1" dirty="0">
                <a:latin typeface="Arial" pitchFamily="34" charset="0"/>
                <a:cs typeface="Arial" pitchFamily="34" charset="0"/>
              </a:rPr>
              <a:t>s</a:t>
            </a:r>
            <a:r>
              <a:rPr lang="en-US" altLang="ko-KR" sz="2800" b="1" dirty="0">
                <a:latin typeface="Arial" pitchFamily="34" charset="0"/>
                <a:cs typeface="Arial" pitchFamily="34" charset="0"/>
              </a:rPr>
              <a:t>)      </a:t>
            </a:r>
            <a:r>
              <a:rPr lang="en-US" altLang="ko-KR" sz="2800" b="1" dirty="0">
                <a:latin typeface="Arial" pitchFamily="34" charset="0"/>
                <a:cs typeface="Arial" pitchFamily="34" charset="0"/>
                <a:sym typeface="Symbol" pitchFamily="18" charset="2"/>
              </a:rPr>
              <a:t>     </a:t>
            </a:r>
            <a:r>
              <a:rPr lang="en-US" altLang="ko-KR" sz="2800" b="1" dirty="0" err="1">
                <a:latin typeface="Arial" pitchFamily="34" charset="0"/>
                <a:cs typeface="Arial" pitchFamily="34" charset="0"/>
                <a:sym typeface="HY특수문자8" pitchFamily="18" charset="2"/>
              </a:rPr>
              <a:t>CaO</a:t>
            </a:r>
            <a:r>
              <a:rPr lang="en-US" altLang="ko-KR" sz="2800" b="1" dirty="0">
                <a:latin typeface="Arial" pitchFamily="34" charset="0"/>
                <a:cs typeface="Arial" pitchFamily="34" charset="0"/>
                <a:sym typeface="HY특수문자8" pitchFamily="18" charset="2"/>
              </a:rPr>
              <a:t> (</a:t>
            </a:r>
            <a:r>
              <a:rPr lang="en-US" altLang="ko-KR" sz="2800" b="1" i="1" dirty="0">
                <a:latin typeface="Arial" pitchFamily="34" charset="0"/>
                <a:cs typeface="Arial" pitchFamily="34" charset="0"/>
                <a:sym typeface="HY특수문자8" pitchFamily="18" charset="2"/>
              </a:rPr>
              <a:t>s</a:t>
            </a:r>
            <a:r>
              <a:rPr lang="en-US" altLang="ko-KR" sz="2800" b="1" dirty="0">
                <a:latin typeface="Arial" pitchFamily="34" charset="0"/>
                <a:cs typeface="Arial" pitchFamily="34" charset="0"/>
                <a:sym typeface="HY특수문자8" pitchFamily="18" charset="2"/>
              </a:rPr>
              <a:t>) + CO (</a:t>
            </a:r>
            <a:r>
              <a:rPr lang="en-US" altLang="ko-KR" sz="2800" b="1" i="1" dirty="0">
                <a:latin typeface="Arial" pitchFamily="34" charset="0"/>
                <a:cs typeface="Arial" pitchFamily="34" charset="0"/>
                <a:sym typeface="HY특수문자8" pitchFamily="18" charset="2"/>
              </a:rPr>
              <a:t>g</a:t>
            </a:r>
            <a:r>
              <a:rPr lang="en-US" altLang="ko-KR" sz="2800" b="1" dirty="0">
                <a:latin typeface="Arial" pitchFamily="34" charset="0"/>
                <a:cs typeface="Arial" pitchFamily="34" charset="0"/>
                <a:sym typeface="HY특수문자8" pitchFamily="18" charset="2"/>
              </a:rPr>
              <a:t>) + </a:t>
            </a:r>
            <a:r>
              <a:rPr lang="en-US" altLang="ko-KR" sz="2800" b="1" dirty="0">
                <a:latin typeface="Arial" pitchFamily="34" charset="0"/>
                <a:cs typeface="Arial" pitchFamily="34" charset="0"/>
              </a:rPr>
              <a:t>CO</a:t>
            </a:r>
            <a:r>
              <a:rPr lang="en-US" altLang="ko-KR" sz="2800" b="1" baseline="-25000" dirty="0">
                <a:latin typeface="Arial" pitchFamily="34" charset="0"/>
                <a:cs typeface="Arial" pitchFamily="34" charset="0"/>
              </a:rPr>
              <a:t>2</a:t>
            </a:r>
            <a:r>
              <a:rPr lang="en-US" altLang="ko-KR" sz="2800" b="1" dirty="0">
                <a:latin typeface="Arial" pitchFamily="34" charset="0"/>
                <a:cs typeface="Arial" pitchFamily="34" charset="0"/>
              </a:rPr>
              <a:t> </a:t>
            </a:r>
            <a:r>
              <a:rPr lang="en-US" altLang="ko-KR" sz="2800" b="1" dirty="0">
                <a:latin typeface="Arial" pitchFamily="34" charset="0"/>
                <a:cs typeface="Arial" pitchFamily="34" charset="0"/>
                <a:sym typeface="HY특수문자8" pitchFamily="18" charset="2"/>
              </a:rPr>
              <a:t>(</a:t>
            </a:r>
            <a:r>
              <a:rPr lang="en-US" altLang="ko-KR" sz="2800" b="1" i="1" dirty="0">
                <a:latin typeface="Arial" pitchFamily="34" charset="0"/>
                <a:cs typeface="Arial" pitchFamily="34" charset="0"/>
                <a:sym typeface="HY특수문자8" pitchFamily="18" charset="2"/>
              </a:rPr>
              <a:t>g</a:t>
            </a:r>
            <a:r>
              <a:rPr lang="en-US" altLang="ko-KR" sz="2800" b="1" dirty="0">
                <a:latin typeface="Arial" pitchFamily="34" charset="0"/>
                <a:cs typeface="Arial" pitchFamily="34" charset="0"/>
                <a:sym typeface="HY특수문자8" pitchFamily="18" charset="2"/>
              </a:rPr>
              <a:t>)</a:t>
            </a:r>
            <a:r>
              <a:rPr lang="en-US" altLang="ko-KR" sz="2800" dirty="0">
                <a:latin typeface="Arial" pitchFamily="34" charset="0"/>
                <a:cs typeface="Arial" pitchFamily="34" charset="0"/>
                <a:sym typeface="HY특수문자8" pitchFamily="18" charset="2"/>
              </a:rPr>
              <a:t> </a:t>
            </a:r>
            <a:endParaRPr lang="en-US" altLang="ko-KR" sz="2800" dirty="0">
              <a:latin typeface="Arial" pitchFamily="34" charset="0"/>
              <a:cs typeface="Arial" pitchFamily="34" charset="0"/>
            </a:endParaRPr>
          </a:p>
          <a:p>
            <a:r>
              <a:rPr lang="en-US" altLang="ko-KR" sz="2800" dirty="0">
                <a:latin typeface="Arial" pitchFamily="34" charset="0"/>
                <a:cs typeface="Arial" pitchFamily="34" charset="0"/>
                <a:sym typeface="Symbol" pitchFamily="18" charset="2"/>
              </a:rPr>
              <a:t>                            </a:t>
            </a:r>
            <a:r>
              <a:rPr lang="en-US" altLang="ko-KR" sz="2800" dirty="0" smtClean="0">
                <a:latin typeface="Arial" pitchFamily="34" charset="0"/>
                <a:cs typeface="Arial" pitchFamily="34" charset="0"/>
                <a:sym typeface="Symbol" pitchFamily="18" charset="2"/>
              </a:rPr>
              <a:t>  </a:t>
            </a:r>
            <a:endParaRPr lang="en-US" altLang="ko-KR" sz="2800" dirty="0">
              <a:latin typeface="Arial" pitchFamily="34" charset="0"/>
              <a:cs typeface="Arial" pitchFamily="34" charset="0"/>
            </a:endParaRPr>
          </a:p>
          <a:p>
            <a:pPr>
              <a:spcBef>
                <a:spcPct val="50000"/>
              </a:spcBef>
            </a:pPr>
            <a:endParaRPr lang="en-US" altLang="ko-KR" sz="2800"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45DC9A1E-1B4E-41EF-B39C-C05FFD273733}"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ChangeArrowheads="1"/>
          </p:cNvSpPr>
          <p:nvPr/>
        </p:nvSpPr>
        <p:spPr bwMode="auto">
          <a:xfrm>
            <a:off x="0" y="0"/>
            <a:ext cx="9144000" cy="1752600"/>
          </a:xfrm>
          <a:prstGeom prst="rect">
            <a:avLst/>
          </a:prstGeom>
          <a:noFill/>
          <a:ln w="9525">
            <a:noFill/>
            <a:miter lim="800000"/>
            <a:headEnd/>
            <a:tailEnd/>
          </a:ln>
          <a:effectLst/>
        </p:spPr>
        <p:txBody>
          <a:bodyPr wrap="none" anchor="ctr"/>
          <a:lstStyle/>
          <a:p>
            <a:endParaRPr lang="en-US"/>
          </a:p>
        </p:txBody>
      </p:sp>
      <p:sp>
        <p:nvSpPr>
          <p:cNvPr id="414723" name="Text Box 3"/>
          <p:cNvSpPr txBox="1">
            <a:spLocks noChangeArrowheads="1"/>
          </p:cNvSpPr>
          <p:nvPr/>
        </p:nvSpPr>
        <p:spPr bwMode="auto">
          <a:xfrm>
            <a:off x="152400" y="1066800"/>
            <a:ext cx="3429000" cy="523220"/>
          </a:xfrm>
          <a:prstGeom prst="rect">
            <a:avLst/>
          </a:prstGeom>
          <a:noFill/>
          <a:ln w="9525">
            <a:noFill/>
            <a:miter lim="800000"/>
            <a:headEnd/>
            <a:tailEnd/>
          </a:ln>
          <a:effectLst/>
        </p:spPr>
        <p:txBody>
          <a:bodyPr wrap="square">
            <a:spAutoFit/>
          </a:bodyPr>
          <a:lstStyle/>
          <a:p>
            <a:pPr>
              <a:spcBef>
                <a:spcPct val="50000"/>
              </a:spcBef>
            </a:pPr>
            <a:r>
              <a:rPr lang="en-US" altLang="ko-KR" sz="2800" dirty="0" smtClean="0">
                <a:latin typeface="Arial" pitchFamily="34" charset="0"/>
                <a:cs typeface="Arial" pitchFamily="34" charset="0"/>
              </a:rPr>
              <a:t>Ag</a:t>
            </a:r>
            <a:r>
              <a:rPr lang="en-US" altLang="ko-KR" sz="2800" baseline="50000" dirty="0">
                <a:latin typeface="Arial" pitchFamily="34" charset="0"/>
                <a:cs typeface="Arial" pitchFamily="34" charset="0"/>
              </a:rPr>
              <a:t>+</a:t>
            </a:r>
            <a:r>
              <a:rPr lang="en-US" altLang="ko-KR" sz="2800" dirty="0">
                <a:latin typeface="Arial" pitchFamily="34" charset="0"/>
                <a:cs typeface="Arial" pitchFamily="34" charset="0"/>
              </a:rPr>
              <a:t>  + </a:t>
            </a:r>
            <a:r>
              <a:rPr lang="en-US" altLang="ko-KR" sz="2800" dirty="0" err="1">
                <a:latin typeface="Arial" pitchFamily="34" charset="0"/>
                <a:cs typeface="Arial" pitchFamily="34" charset="0"/>
              </a:rPr>
              <a:t>Cl</a:t>
            </a:r>
            <a:r>
              <a:rPr lang="en-US" altLang="ko-KR" sz="2800" baseline="50000" dirty="0">
                <a:latin typeface="Arial" pitchFamily="34" charset="0"/>
                <a:cs typeface="Arial" pitchFamily="34" charset="0"/>
              </a:rPr>
              <a:t>– </a:t>
            </a:r>
            <a:r>
              <a:rPr lang="en-US" altLang="ko-KR" sz="2800" dirty="0">
                <a:latin typeface="Arial" pitchFamily="34" charset="0"/>
                <a:cs typeface="Arial" pitchFamily="34" charset="0"/>
              </a:rPr>
              <a:t> </a:t>
            </a:r>
            <a:r>
              <a:rPr lang="en-US" altLang="ko-KR" sz="2800" dirty="0">
                <a:latin typeface="Arial" pitchFamily="34" charset="0"/>
                <a:cs typeface="Arial" pitchFamily="34" charset="0"/>
                <a:sym typeface="HY특수문자8" pitchFamily="18" charset="2"/>
              </a:rPr>
              <a:t>=  </a:t>
            </a:r>
            <a:r>
              <a:rPr lang="en-US" altLang="ko-KR" sz="2800" dirty="0" err="1">
                <a:latin typeface="Arial" pitchFamily="34" charset="0"/>
                <a:cs typeface="Arial" pitchFamily="34" charset="0"/>
                <a:sym typeface="HY특수문자8" pitchFamily="18" charset="2"/>
              </a:rPr>
              <a:t>AgCl</a:t>
            </a:r>
            <a:r>
              <a:rPr lang="en-US" altLang="ko-KR" sz="2800" dirty="0">
                <a:latin typeface="Arial" pitchFamily="34" charset="0"/>
                <a:cs typeface="Arial" pitchFamily="34" charset="0"/>
              </a:rPr>
              <a:t>          </a:t>
            </a:r>
            <a:endParaRPr lang="ko-KR" altLang="ko-KR" sz="2800" dirty="0">
              <a:latin typeface="Arial" pitchFamily="34" charset="0"/>
              <a:cs typeface="Arial" pitchFamily="34" charset="0"/>
            </a:endParaRPr>
          </a:p>
        </p:txBody>
      </p:sp>
      <p:sp>
        <p:nvSpPr>
          <p:cNvPr id="414730" name="Text Box 10"/>
          <p:cNvSpPr txBox="1">
            <a:spLocks noChangeArrowheads="1"/>
          </p:cNvSpPr>
          <p:nvPr/>
        </p:nvSpPr>
        <p:spPr bwMode="auto">
          <a:xfrm>
            <a:off x="76200" y="5394325"/>
            <a:ext cx="1752600" cy="461665"/>
          </a:xfrm>
          <a:prstGeom prst="rect">
            <a:avLst/>
          </a:prstGeom>
          <a:noFill/>
          <a:ln w="9525">
            <a:noFill/>
            <a:miter lim="800000"/>
            <a:headEnd/>
            <a:tailEnd/>
          </a:ln>
          <a:effectLst/>
        </p:spPr>
        <p:txBody>
          <a:bodyPr>
            <a:spAutoFit/>
          </a:bodyPr>
          <a:lstStyle/>
          <a:p>
            <a:pPr>
              <a:spcBef>
                <a:spcPct val="50000"/>
              </a:spcBef>
            </a:pPr>
            <a:r>
              <a:rPr lang="en-US" altLang="ko-KR" sz="2400" dirty="0">
                <a:latin typeface="Times New Roman" pitchFamily="18" charset="0"/>
              </a:rPr>
              <a:t>10.00 ml </a:t>
            </a:r>
            <a:r>
              <a:rPr lang="en-US" altLang="ko-KR" sz="2400" dirty="0" err="1">
                <a:latin typeface="Times New Roman" pitchFamily="18" charset="0"/>
              </a:rPr>
              <a:t>Cl</a:t>
            </a:r>
            <a:r>
              <a:rPr lang="en-US" altLang="ko-KR" sz="2400" baseline="50000" dirty="0">
                <a:latin typeface="Times New Roman" pitchFamily="18" charset="0"/>
              </a:rPr>
              <a:t>– </a:t>
            </a:r>
          </a:p>
        </p:txBody>
      </p:sp>
      <p:sp>
        <p:nvSpPr>
          <p:cNvPr id="414731" name="Text Box 11"/>
          <p:cNvSpPr txBox="1">
            <a:spLocks noChangeArrowheads="1"/>
          </p:cNvSpPr>
          <p:nvPr/>
        </p:nvSpPr>
        <p:spPr bwMode="auto">
          <a:xfrm>
            <a:off x="685800" y="1905000"/>
            <a:ext cx="2133600" cy="461665"/>
          </a:xfrm>
          <a:prstGeom prst="rect">
            <a:avLst/>
          </a:prstGeom>
          <a:noFill/>
          <a:ln w="9525">
            <a:noFill/>
            <a:miter lim="800000"/>
            <a:headEnd/>
            <a:tailEnd/>
          </a:ln>
          <a:effectLst/>
        </p:spPr>
        <p:txBody>
          <a:bodyPr>
            <a:spAutoFit/>
          </a:bodyPr>
          <a:lstStyle/>
          <a:p>
            <a:pPr>
              <a:spcBef>
                <a:spcPct val="50000"/>
              </a:spcBef>
            </a:pPr>
            <a:r>
              <a:rPr lang="en-US" altLang="ko-KR" sz="2400" dirty="0">
                <a:latin typeface="Times New Roman" pitchFamily="18" charset="0"/>
              </a:rPr>
              <a:t>Excess AgNO</a:t>
            </a:r>
            <a:r>
              <a:rPr lang="en-US" altLang="ko-KR" sz="2400" baseline="-25000" dirty="0">
                <a:latin typeface="Times New Roman" pitchFamily="18" charset="0"/>
              </a:rPr>
              <a:t>3</a:t>
            </a:r>
            <a:endParaRPr lang="en-US" altLang="ko-KR" sz="2400" dirty="0">
              <a:latin typeface="Times New Roman" pitchFamily="18" charset="0"/>
            </a:endParaRPr>
          </a:p>
        </p:txBody>
      </p:sp>
      <p:sp>
        <p:nvSpPr>
          <p:cNvPr id="414733" name="Text Box 13"/>
          <p:cNvSpPr txBox="1">
            <a:spLocks noChangeArrowheads="1"/>
          </p:cNvSpPr>
          <p:nvPr/>
        </p:nvSpPr>
        <p:spPr bwMode="auto">
          <a:xfrm>
            <a:off x="2362200" y="3480137"/>
            <a:ext cx="1371600" cy="1015663"/>
          </a:xfrm>
          <a:prstGeom prst="rect">
            <a:avLst/>
          </a:prstGeom>
          <a:noFill/>
          <a:ln w="9525">
            <a:noFill/>
            <a:miter lim="800000"/>
            <a:headEnd/>
            <a:tailEnd/>
          </a:ln>
          <a:effectLst/>
        </p:spPr>
        <p:txBody>
          <a:bodyPr wrap="square">
            <a:spAutoFit/>
          </a:bodyPr>
          <a:lstStyle/>
          <a:p>
            <a:pPr>
              <a:spcBef>
                <a:spcPct val="50000"/>
              </a:spcBef>
            </a:pPr>
            <a:r>
              <a:rPr lang="en-US" altLang="ko-KR" sz="2400" dirty="0" err="1">
                <a:latin typeface="Arial" pitchFamily="34" charset="0"/>
                <a:cs typeface="Arial" pitchFamily="34" charset="0"/>
                <a:sym typeface="HY특수문자8" pitchFamily="18" charset="2"/>
              </a:rPr>
              <a:t>AgCl</a:t>
            </a:r>
            <a:endParaRPr lang="en-US" altLang="ko-KR" sz="2400" dirty="0">
              <a:latin typeface="Arial" pitchFamily="34" charset="0"/>
              <a:cs typeface="Arial" pitchFamily="34" charset="0"/>
              <a:sym typeface="HY특수문자8" pitchFamily="18" charset="2"/>
            </a:endParaRPr>
          </a:p>
          <a:p>
            <a:pPr>
              <a:spcBef>
                <a:spcPct val="50000"/>
              </a:spcBef>
            </a:pPr>
            <a:r>
              <a:rPr lang="en-US" altLang="ko-KR" sz="2400" dirty="0">
                <a:latin typeface="Arial" pitchFamily="34" charset="0"/>
                <a:cs typeface="Arial" pitchFamily="34" charset="0"/>
                <a:sym typeface="HY특수문자8" pitchFamily="18" charset="2"/>
              </a:rPr>
              <a:t>0.4368 g</a:t>
            </a:r>
          </a:p>
        </p:txBody>
      </p:sp>
      <p:sp>
        <p:nvSpPr>
          <p:cNvPr id="414734" name="Text Box 14"/>
          <p:cNvSpPr txBox="1">
            <a:spLocks noChangeArrowheads="1"/>
          </p:cNvSpPr>
          <p:nvPr/>
        </p:nvSpPr>
        <p:spPr bwMode="auto">
          <a:xfrm>
            <a:off x="3733800" y="990600"/>
            <a:ext cx="5257800" cy="5078313"/>
          </a:xfrm>
          <a:prstGeom prst="rect">
            <a:avLst/>
          </a:prstGeom>
          <a:solidFill>
            <a:schemeClr val="bg1"/>
          </a:solidFill>
          <a:ln w="9525">
            <a:solidFill>
              <a:srgbClr val="000000"/>
            </a:solidFill>
            <a:miter lim="800000"/>
            <a:headEnd/>
            <a:tailEnd/>
          </a:ln>
          <a:effectLst/>
        </p:spPr>
        <p:txBody>
          <a:bodyPr wrap="square">
            <a:spAutoFit/>
          </a:bodyPr>
          <a:lstStyle/>
          <a:p>
            <a:pPr>
              <a:spcBef>
                <a:spcPct val="50000"/>
              </a:spcBef>
            </a:pPr>
            <a:endParaRPr lang="en-US" altLang="ko-KR" sz="2400" dirty="0">
              <a:latin typeface="Arial" pitchFamily="34" charset="0"/>
              <a:cs typeface="Arial" pitchFamily="34" charset="0"/>
            </a:endParaRPr>
          </a:p>
          <a:p>
            <a:pPr>
              <a:spcBef>
                <a:spcPct val="50000"/>
              </a:spcBef>
            </a:pPr>
            <a:r>
              <a:rPr lang="en-US" altLang="ko-KR" sz="2400" dirty="0">
                <a:latin typeface="Arial" pitchFamily="34" charset="0"/>
                <a:cs typeface="Arial" pitchFamily="34" charset="0"/>
              </a:rPr>
              <a:t>  [</a:t>
            </a:r>
            <a:r>
              <a:rPr lang="en-US" altLang="ko-KR" sz="2400" dirty="0" err="1">
                <a:latin typeface="Arial" pitchFamily="34" charset="0"/>
                <a:cs typeface="Arial" pitchFamily="34" charset="0"/>
              </a:rPr>
              <a:t>Cl</a:t>
            </a:r>
            <a:r>
              <a:rPr lang="en-US" altLang="ko-KR" sz="2400" dirty="0">
                <a:latin typeface="Arial" pitchFamily="34" charset="0"/>
                <a:cs typeface="Arial" pitchFamily="34" charset="0"/>
              </a:rPr>
              <a:t> </a:t>
            </a:r>
            <a:r>
              <a:rPr lang="en-US" altLang="ko-KR" sz="2400" baseline="50000" dirty="0">
                <a:latin typeface="Arial" pitchFamily="34" charset="0"/>
                <a:cs typeface="Arial" pitchFamily="34" charset="0"/>
              </a:rPr>
              <a:t>– </a:t>
            </a:r>
            <a:r>
              <a:rPr lang="en-US" altLang="ko-KR" sz="2400" dirty="0">
                <a:latin typeface="Arial" pitchFamily="34" charset="0"/>
                <a:cs typeface="Arial" pitchFamily="34" charset="0"/>
              </a:rPr>
              <a:t>] = ?</a:t>
            </a:r>
          </a:p>
          <a:p>
            <a:pPr eaLnBrk="0" latinLnBrk="0" hangingPunct="0"/>
            <a:endParaRPr lang="en-US" altLang="ko-KR" sz="2400" dirty="0">
              <a:latin typeface="Arial" pitchFamily="34" charset="0"/>
              <a:cs typeface="Arial" pitchFamily="34" charset="0"/>
            </a:endParaRPr>
          </a:p>
          <a:p>
            <a:pPr eaLnBrk="0" latinLnBrk="0" hangingPunct="0"/>
            <a:r>
              <a:rPr lang="en-US" altLang="ko-KR" sz="2400" dirty="0">
                <a:latin typeface="Arial" pitchFamily="34" charset="0"/>
                <a:cs typeface="Arial" pitchFamily="34" charset="0"/>
              </a:rPr>
              <a:t>     Ag</a:t>
            </a:r>
            <a:r>
              <a:rPr lang="en-US" altLang="ko-KR" sz="2400" baseline="50000" dirty="0">
                <a:latin typeface="Arial" pitchFamily="34" charset="0"/>
                <a:cs typeface="Arial" pitchFamily="34" charset="0"/>
              </a:rPr>
              <a:t>+</a:t>
            </a:r>
            <a:r>
              <a:rPr lang="en-US" altLang="ko-KR" sz="2400" dirty="0">
                <a:latin typeface="Arial" pitchFamily="34" charset="0"/>
                <a:cs typeface="Arial" pitchFamily="34" charset="0"/>
              </a:rPr>
              <a:t>  +  </a:t>
            </a:r>
            <a:r>
              <a:rPr lang="en-US" altLang="ko-KR" sz="2400" dirty="0" err="1">
                <a:latin typeface="Arial" pitchFamily="34" charset="0"/>
                <a:cs typeface="Arial" pitchFamily="34" charset="0"/>
              </a:rPr>
              <a:t>Cl</a:t>
            </a:r>
            <a:r>
              <a:rPr lang="en-US" altLang="ko-KR" sz="2400" baseline="50000" dirty="0">
                <a:latin typeface="Arial" pitchFamily="34" charset="0"/>
                <a:cs typeface="Arial" pitchFamily="34" charset="0"/>
              </a:rPr>
              <a:t>–   </a:t>
            </a:r>
            <a:r>
              <a:rPr lang="en-US" altLang="ko-KR" sz="2400" dirty="0">
                <a:latin typeface="Arial" pitchFamily="34" charset="0"/>
                <a:cs typeface="Arial" pitchFamily="34" charset="0"/>
              </a:rPr>
              <a:t> =</a:t>
            </a:r>
            <a:r>
              <a:rPr lang="en-US" altLang="ko-KR" sz="2400" dirty="0">
                <a:latin typeface="Arial" pitchFamily="34" charset="0"/>
                <a:cs typeface="Arial" pitchFamily="34" charset="0"/>
                <a:sym typeface="HY특수문자8" pitchFamily="18" charset="2"/>
              </a:rPr>
              <a:t>   </a:t>
            </a:r>
            <a:r>
              <a:rPr lang="en-US" altLang="ko-KR" sz="2400" dirty="0" err="1">
                <a:latin typeface="Arial" pitchFamily="34" charset="0"/>
                <a:cs typeface="Arial" pitchFamily="34" charset="0"/>
                <a:sym typeface="HY특수문자8" pitchFamily="18" charset="2"/>
              </a:rPr>
              <a:t>AgCl</a:t>
            </a:r>
            <a:r>
              <a:rPr lang="en-US" altLang="ko-KR" sz="2400" dirty="0">
                <a:latin typeface="Arial" pitchFamily="34" charset="0"/>
                <a:cs typeface="Arial" pitchFamily="34" charset="0"/>
                <a:sym typeface="HY특수문자8" pitchFamily="18" charset="2"/>
              </a:rPr>
              <a:t> </a:t>
            </a:r>
          </a:p>
          <a:p>
            <a:pPr eaLnBrk="0" latinLnBrk="0" hangingPunct="0"/>
            <a:r>
              <a:rPr lang="en-US" altLang="ko-KR" sz="2400" dirty="0">
                <a:latin typeface="Arial" pitchFamily="34" charset="0"/>
                <a:cs typeface="Arial" pitchFamily="34" charset="0"/>
                <a:sym typeface="HY특수문자8" pitchFamily="18" charset="2"/>
              </a:rPr>
              <a:t>   1 mol     1 mol      1 mol = 143.321g</a:t>
            </a:r>
          </a:p>
          <a:p>
            <a:pPr eaLnBrk="0" latinLnBrk="0" hangingPunct="0"/>
            <a:r>
              <a:rPr lang="en-US" altLang="ko-KR" sz="2400" dirty="0">
                <a:latin typeface="Arial" pitchFamily="34" charset="0"/>
                <a:cs typeface="Arial" pitchFamily="34" charset="0"/>
                <a:sym typeface="HY특수문자8" pitchFamily="18" charset="2"/>
              </a:rPr>
              <a:t>                 </a:t>
            </a:r>
            <a:r>
              <a:rPr lang="en-US" altLang="ko-KR" sz="2400" i="1" dirty="0">
                <a:latin typeface="Arial" pitchFamily="34" charset="0"/>
                <a:cs typeface="Arial" pitchFamily="34" charset="0"/>
                <a:sym typeface="HY특수문자8" pitchFamily="18" charset="2"/>
              </a:rPr>
              <a:t> x </a:t>
            </a:r>
            <a:r>
              <a:rPr lang="en-US" altLang="ko-KR" sz="2400" dirty="0">
                <a:latin typeface="Arial" pitchFamily="34" charset="0"/>
                <a:cs typeface="Arial" pitchFamily="34" charset="0"/>
                <a:sym typeface="HY특수문자8" pitchFamily="18" charset="2"/>
              </a:rPr>
              <a:t>           </a:t>
            </a:r>
            <a:r>
              <a:rPr lang="en-US" altLang="ko-KR" sz="2400" i="1" dirty="0">
                <a:latin typeface="Arial" pitchFamily="34" charset="0"/>
                <a:cs typeface="Arial" pitchFamily="34" charset="0"/>
                <a:sym typeface="HY특수문자8" pitchFamily="18" charset="2"/>
              </a:rPr>
              <a:t> </a:t>
            </a:r>
            <a:r>
              <a:rPr lang="en-US" altLang="ko-KR" sz="2400" i="1" dirty="0" err="1">
                <a:latin typeface="Arial" pitchFamily="34" charset="0"/>
                <a:cs typeface="Arial" pitchFamily="34" charset="0"/>
                <a:sym typeface="HY특수문자8" pitchFamily="18" charset="2"/>
              </a:rPr>
              <a:t>x</a:t>
            </a:r>
            <a:r>
              <a:rPr lang="en-US" altLang="ko-KR" sz="2400" dirty="0">
                <a:latin typeface="Arial" pitchFamily="34" charset="0"/>
                <a:cs typeface="Arial" pitchFamily="34" charset="0"/>
                <a:sym typeface="HY특수문자8" pitchFamily="18" charset="2"/>
              </a:rPr>
              <a:t> mol = 0.4368g</a:t>
            </a:r>
          </a:p>
          <a:p>
            <a:pPr eaLnBrk="0" latinLnBrk="0" hangingPunct="0"/>
            <a:endParaRPr lang="en-US" altLang="ko-KR" sz="2400" dirty="0">
              <a:latin typeface="Arial" pitchFamily="34" charset="0"/>
              <a:cs typeface="Arial" pitchFamily="34" charset="0"/>
              <a:sym typeface="HY특수문자8" pitchFamily="18" charset="2"/>
            </a:endParaRPr>
          </a:p>
          <a:p>
            <a:pPr eaLnBrk="0" latinLnBrk="0" hangingPunct="0"/>
            <a:r>
              <a:rPr lang="en-US" altLang="ko-KR" sz="2400" dirty="0">
                <a:latin typeface="Arial" pitchFamily="34" charset="0"/>
                <a:cs typeface="Arial" pitchFamily="34" charset="0"/>
                <a:sym typeface="HY특수문자8" pitchFamily="18" charset="2"/>
              </a:rPr>
              <a:t>    </a:t>
            </a:r>
            <a:r>
              <a:rPr lang="en-US" altLang="ko-KR" sz="2400" i="1" dirty="0">
                <a:latin typeface="Arial" pitchFamily="34" charset="0"/>
                <a:cs typeface="Arial" pitchFamily="34" charset="0"/>
                <a:sym typeface="HY특수문자8" pitchFamily="18" charset="2"/>
              </a:rPr>
              <a:t> x</a:t>
            </a:r>
            <a:r>
              <a:rPr lang="en-US" altLang="ko-KR" sz="2400" dirty="0">
                <a:latin typeface="Arial" pitchFamily="34" charset="0"/>
                <a:cs typeface="Arial" pitchFamily="34" charset="0"/>
                <a:sym typeface="HY특수문자8" pitchFamily="18" charset="2"/>
              </a:rPr>
              <a:t>  = 3.048 ×10</a:t>
            </a:r>
            <a:r>
              <a:rPr lang="en-US" altLang="ko-KR" sz="2400" baseline="30000" dirty="0">
                <a:latin typeface="Arial" pitchFamily="34" charset="0"/>
                <a:cs typeface="Arial" pitchFamily="34" charset="0"/>
                <a:sym typeface="HY특수문자8" pitchFamily="18" charset="2"/>
              </a:rPr>
              <a:t>–3</a:t>
            </a:r>
            <a:r>
              <a:rPr lang="en-US" altLang="ko-KR" sz="2400" dirty="0">
                <a:latin typeface="Arial" pitchFamily="34" charset="0"/>
                <a:cs typeface="Arial" pitchFamily="34" charset="0"/>
                <a:sym typeface="HY특수문자8" pitchFamily="18" charset="2"/>
              </a:rPr>
              <a:t>mol</a:t>
            </a:r>
          </a:p>
          <a:p>
            <a:pPr eaLnBrk="0" latinLnBrk="0" hangingPunct="0"/>
            <a:r>
              <a:rPr lang="en-US" altLang="ko-KR" sz="2400" dirty="0">
                <a:latin typeface="Arial" pitchFamily="34" charset="0"/>
                <a:cs typeface="Arial" pitchFamily="34" charset="0"/>
                <a:sym typeface="HY특수문자8" pitchFamily="18" charset="2"/>
              </a:rPr>
              <a:t>                                             </a:t>
            </a:r>
            <a:endParaRPr lang="en-US" altLang="ko-KR" sz="2400" dirty="0">
              <a:latin typeface="Arial" pitchFamily="34" charset="0"/>
              <a:cs typeface="Arial" pitchFamily="34" charset="0"/>
            </a:endParaRPr>
          </a:p>
          <a:p>
            <a:pPr eaLnBrk="0" latinLnBrk="0" hangingPunct="0"/>
            <a:r>
              <a:rPr lang="en-US" altLang="ko-KR" sz="2400" dirty="0">
                <a:latin typeface="Arial" pitchFamily="34" charset="0"/>
                <a:cs typeface="Arial" pitchFamily="34" charset="0"/>
                <a:sym typeface="HY특수문자8" pitchFamily="18" charset="2"/>
              </a:rPr>
              <a:t>   [</a:t>
            </a:r>
            <a:r>
              <a:rPr lang="en-US" altLang="ko-KR" sz="2400" dirty="0" err="1">
                <a:latin typeface="Arial" pitchFamily="34" charset="0"/>
                <a:cs typeface="Arial" pitchFamily="34" charset="0"/>
              </a:rPr>
              <a:t>Cl</a:t>
            </a:r>
            <a:r>
              <a:rPr lang="en-US" altLang="ko-KR" sz="2400" baseline="50000" dirty="0">
                <a:latin typeface="Arial" pitchFamily="34" charset="0"/>
                <a:cs typeface="Arial" pitchFamily="34" charset="0"/>
              </a:rPr>
              <a:t>– </a:t>
            </a:r>
            <a:r>
              <a:rPr lang="en-US" altLang="ko-KR" sz="2400" dirty="0">
                <a:latin typeface="Arial" pitchFamily="34" charset="0"/>
                <a:cs typeface="Arial" pitchFamily="34" charset="0"/>
                <a:sym typeface="HY특수문자8" pitchFamily="18" charset="2"/>
              </a:rPr>
              <a:t>] = 3.048 ×10</a:t>
            </a:r>
            <a:r>
              <a:rPr lang="en-US" altLang="ko-KR" sz="2400" baseline="30000" dirty="0">
                <a:latin typeface="Arial" pitchFamily="34" charset="0"/>
                <a:cs typeface="Arial" pitchFamily="34" charset="0"/>
                <a:sym typeface="HY특수문자8" pitchFamily="18" charset="2"/>
              </a:rPr>
              <a:t>–3</a:t>
            </a:r>
            <a:r>
              <a:rPr lang="en-US" altLang="ko-KR" sz="2400" dirty="0">
                <a:latin typeface="Arial" pitchFamily="34" charset="0"/>
                <a:cs typeface="Arial" pitchFamily="34" charset="0"/>
                <a:sym typeface="HY특수문자8" pitchFamily="18" charset="2"/>
              </a:rPr>
              <a:t> mol / 10.00ml</a:t>
            </a:r>
            <a:endParaRPr lang="en-US" altLang="ko-KR" sz="2400" dirty="0">
              <a:latin typeface="Arial" pitchFamily="34" charset="0"/>
              <a:cs typeface="Arial" pitchFamily="34" charset="0"/>
            </a:endParaRPr>
          </a:p>
          <a:p>
            <a:pPr>
              <a:spcBef>
                <a:spcPct val="50000"/>
              </a:spcBef>
            </a:pPr>
            <a:r>
              <a:rPr lang="en-US" altLang="ko-KR" sz="2400" dirty="0">
                <a:latin typeface="Arial" pitchFamily="34" charset="0"/>
                <a:cs typeface="Arial" pitchFamily="34" charset="0"/>
              </a:rPr>
              <a:t>          = 0.3048 M</a:t>
            </a:r>
          </a:p>
          <a:p>
            <a:pPr>
              <a:spcBef>
                <a:spcPct val="50000"/>
              </a:spcBef>
            </a:pPr>
            <a:endParaRPr lang="ko-KR" altLang="ko-KR" sz="2400" dirty="0">
              <a:latin typeface="Arial" pitchFamily="34" charset="0"/>
              <a:cs typeface="Arial" pitchFamily="34" charset="0"/>
            </a:endParaRPr>
          </a:p>
        </p:txBody>
      </p:sp>
      <p:grpSp>
        <p:nvGrpSpPr>
          <p:cNvPr id="2" name="Group 13"/>
          <p:cNvGrpSpPr/>
          <p:nvPr/>
        </p:nvGrpSpPr>
        <p:grpSpPr>
          <a:xfrm>
            <a:off x="762000" y="2438400"/>
            <a:ext cx="1447800" cy="2895600"/>
            <a:chOff x="1676400" y="2438400"/>
            <a:chExt cx="1447800" cy="2895600"/>
          </a:xfrm>
        </p:grpSpPr>
        <p:sp>
          <p:nvSpPr>
            <p:cNvPr id="414732" name="Line 12"/>
            <p:cNvSpPr>
              <a:spLocks noChangeShapeType="1"/>
            </p:cNvSpPr>
            <p:nvPr/>
          </p:nvSpPr>
          <p:spPr bwMode="auto">
            <a:xfrm>
              <a:off x="2438400" y="3962400"/>
              <a:ext cx="6858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16" name="Isosceles Triangle 15"/>
            <p:cNvSpPr/>
            <p:nvPr/>
          </p:nvSpPr>
          <p:spPr>
            <a:xfrm>
              <a:off x="1676400" y="2971800"/>
              <a:ext cx="1295400" cy="1752600"/>
            </a:xfrm>
            <a:prstGeom prst="triangle">
              <a:avLst/>
            </a:prstGeom>
            <a:solidFill>
              <a:srgbClr val="00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195052" y="2854916"/>
              <a:ext cx="272844" cy="508824"/>
            </a:xfrm>
            <a:prstGeom prst="rect">
              <a:avLst/>
            </a:prstGeom>
            <a:solidFill>
              <a:srgbClr val="00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728" name="Line 8"/>
            <p:cNvSpPr>
              <a:spLocks noChangeShapeType="1"/>
            </p:cNvSpPr>
            <p:nvPr/>
          </p:nvSpPr>
          <p:spPr bwMode="auto">
            <a:xfrm flipV="1">
              <a:off x="1905000" y="4495800"/>
              <a:ext cx="228600" cy="838200"/>
            </a:xfrm>
            <a:prstGeom prst="line">
              <a:avLst/>
            </a:prstGeom>
            <a:noFill/>
            <a:ln w="28575">
              <a:solidFill>
                <a:schemeClr val="tx1"/>
              </a:solidFill>
              <a:round/>
              <a:headEnd/>
              <a:tailEnd type="triangle" w="med" len="med"/>
            </a:ln>
            <a:effectLst/>
          </p:spPr>
          <p:txBody>
            <a:bodyPr wrap="none" anchor="ctr"/>
            <a:lstStyle/>
            <a:p>
              <a:endParaRPr lang="en-US"/>
            </a:p>
          </p:txBody>
        </p:sp>
        <p:sp>
          <p:nvSpPr>
            <p:cNvPr id="414729" name="Line 9"/>
            <p:cNvSpPr>
              <a:spLocks noChangeShapeType="1"/>
            </p:cNvSpPr>
            <p:nvPr/>
          </p:nvSpPr>
          <p:spPr bwMode="auto">
            <a:xfrm>
              <a:off x="2362200" y="2438400"/>
              <a:ext cx="0" cy="685800"/>
            </a:xfrm>
            <a:prstGeom prst="line">
              <a:avLst/>
            </a:prstGeom>
            <a:noFill/>
            <a:ln w="28575">
              <a:solidFill>
                <a:schemeClr val="tx1"/>
              </a:solidFill>
              <a:round/>
              <a:headEnd/>
              <a:tailEnd type="triangle" w="med" len="med"/>
            </a:ln>
            <a:effectLst/>
          </p:spPr>
          <p:txBody>
            <a:bodyPr wrap="none" anchor="ctr"/>
            <a:lstStyle/>
            <a:p>
              <a:endParaRPr lang="en-US"/>
            </a:p>
          </p:txBody>
        </p:sp>
      </p:grpSp>
      <p:sp>
        <p:nvSpPr>
          <p:cNvPr id="18" name="TextBox 17"/>
          <p:cNvSpPr txBox="1"/>
          <p:nvPr/>
        </p:nvSpPr>
        <p:spPr>
          <a:xfrm>
            <a:off x="2133600" y="76200"/>
            <a:ext cx="6096000" cy="707886"/>
          </a:xfrm>
          <a:prstGeom prst="rect">
            <a:avLst/>
          </a:prstGeom>
          <a:noFill/>
        </p:spPr>
        <p:txBody>
          <a:bodyPr wrap="square" rtlCol="0">
            <a:spAutoFit/>
          </a:bodyPr>
          <a:lstStyle/>
          <a:p>
            <a:r>
              <a:rPr lang="en-US" altLang="ko-KR" sz="4000" b="1" i="1" dirty="0" smtClean="0">
                <a:solidFill>
                  <a:srgbClr val="0000FF"/>
                </a:solidFill>
                <a:latin typeface="Arial" pitchFamily="34" charset="0"/>
                <a:cs typeface="Arial" pitchFamily="34" charset="0"/>
              </a:rPr>
              <a:t>Examples of </a:t>
            </a:r>
            <a:r>
              <a:rPr lang="en-US" altLang="ko-KR" sz="4000" b="1" i="1" dirty="0" err="1" smtClean="0">
                <a:solidFill>
                  <a:srgbClr val="0000FF"/>
                </a:solidFill>
                <a:latin typeface="Arial" pitchFamily="34" charset="0"/>
                <a:cs typeface="Arial" pitchFamily="34" charset="0"/>
              </a:rPr>
              <a:t>gravimetry</a:t>
            </a:r>
            <a:endParaRPr lang="en-US" altLang="ko-KR" sz="4000" b="1" i="1" dirty="0" smtClean="0">
              <a:solidFill>
                <a:srgbClr val="0000FF"/>
              </a:solidFill>
              <a:latin typeface="Arial" pitchFamily="34" charset="0"/>
              <a:cs typeface="Arial" pitchFamily="34" charset="0"/>
            </a:endParaRPr>
          </a:p>
        </p:txBody>
      </p:sp>
      <p:sp>
        <p:nvSpPr>
          <p:cNvPr id="15" name="Rectangle 14"/>
          <p:cNvSpPr/>
          <p:nvPr/>
        </p:nvSpPr>
        <p:spPr>
          <a:xfrm>
            <a:off x="152400" y="5257800"/>
            <a:ext cx="1600200" cy="8382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19" name="Rectangle 18"/>
          <p:cNvSpPr/>
          <p:nvPr/>
        </p:nvSpPr>
        <p:spPr>
          <a:xfrm>
            <a:off x="685800" y="1828800"/>
            <a:ext cx="19812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20" name="Slide Number Placeholder 19"/>
          <p:cNvSpPr>
            <a:spLocks noGrp="1"/>
          </p:cNvSpPr>
          <p:nvPr>
            <p:ph type="sldNum" sz="quarter" idx="12"/>
          </p:nvPr>
        </p:nvSpPr>
        <p:spPr/>
        <p:txBody>
          <a:bodyPr/>
          <a:lstStyle/>
          <a:p>
            <a:fld id="{45DC9A1E-1B4E-41EF-B39C-C05FFD273733}"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ext Box 2"/>
          <p:cNvSpPr txBox="1">
            <a:spLocks noChangeArrowheads="1"/>
          </p:cNvSpPr>
          <p:nvPr/>
        </p:nvSpPr>
        <p:spPr bwMode="auto">
          <a:xfrm>
            <a:off x="304800" y="1828800"/>
            <a:ext cx="8305800" cy="4031873"/>
          </a:xfrm>
          <a:prstGeom prst="rect">
            <a:avLst/>
          </a:prstGeom>
          <a:noFill/>
          <a:ln w="9525">
            <a:noFill/>
            <a:miter lim="800000"/>
            <a:headEnd/>
            <a:tailEnd/>
          </a:ln>
          <a:effectLst/>
        </p:spPr>
        <p:txBody>
          <a:bodyPr wrap="square">
            <a:spAutoFit/>
          </a:bodyPr>
          <a:lstStyle/>
          <a:p>
            <a:pPr>
              <a:spcBef>
                <a:spcPct val="50000"/>
              </a:spcBef>
            </a:pPr>
            <a:r>
              <a:rPr lang="en-US" altLang="ko-KR" sz="3200" dirty="0" smtClean="0">
                <a:solidFill>
                  <a:srgbClr val="C00000"/>
                </a:solidFill>
                <a:latin typeface="Arial" pitchFamily="34" charset="0"/>
                <a:cs typeface="Arial" pitchFamily="34" charset="0"/>
              </a:rPr>
              <a:t>Requirements </a:t>
            </a:r>
            <a:r>
              <a:rPr lang="en-US" altLang="ko-KR" sz="3200" dirty="0">
                <a:solidFill>
                  <a:srgbClr val="C00000"/>
                </a:solidFill>
                <a:latin typeface="Arial" pitchFamily="34" charset="0"/>
                <a:cs typeface="Arial" pitchFamily="34" charset="0"/>
              </a:rPr>
              <a:t>of the ideal product of a </a:t>
            </a:r>
            <a:r>
              <a:rPr lang="en-US" altLang="ko-KR" sz="3200" dirty="0" err="1">
                <a:solidFill>
                  <a:srgbClr val="C00000"/>
                </a:solidFill>
                <a:latin typeface="Arial" pitchFamily="34" charset="0"/>
                <a:cs typeface="Arial" pitchFamily="34" charset="0"/>
              </a:rPr>
              <a:t>gravimetry</a:t>
            </a:r>
            <a:r>
              <a:rPr lang="en-US" altLang="ko-KR" sz="3200" dirty="0">
                <a:solidFill>
                  <a:srgbClr val="C00000"/>
                </a:solidFill>
                <a:latin typeface="Arial" pitchFamily="34" charset="0"/>
                <a:cs typeface="Arial" pitchFamily="34" charset="0"/>
              </a:rPr>
              <a:t> :</a:t>
            </a:r>
          </a:p>
          <a:p>
            <a:pPr>
              <a:spcBef>
                <a:spcPct val="50000"/>
              </a:spcBef>
            </a:pPr>
            <a:r>
              <a:rPr lang="en-US" altLang="ko-KR" sz="3200" dirty="0">
                <a:latin typeface="Arial" pitchFamily="34" charset="0"/>
                <a:cs typeface="Arial" pitchFamily="34" charset="0"/>
                <a:sym typeface="HY특수문자2" pitchFamily="18" charset="2"/>
              </a:rPr>
              <a:t> 1)  very insoluble    </a:t>
            </a:r>
          </a:p>
          <a:p>
            <a:pPr>
              <a:spcBef>
                <a:spcPct val="50000"/>
              </a:spcBef>
            </a:pPr>
            <a:r>
              <a:rPr lang="en-US" altLang="ko-KR" sz="3200" dirty="0">
                <a:latin typeface="Arial" pitchFamily="34" charset="0"/>
                <a:cs typeface="Arial" pitchFamily="34" charset="0"/>
                <a:sym typeface="HY특수문자2" pitchFamily="18" charset="2"/>
              </a:rPr>
              <a:t> 2) easily filterable  : large crystal particle</a:t>
            </a:r>
          </a:p>
          <a:p>
            <a:pPr>
              <a:spcBef>
                <a:spcPct val="50000"/>
              </a:spcBef>
            </a:pPr>
            <a:r>
              <a:rPr lang="en-US" altLang="ko-KR" sz="3200" dirty="0">
                <a:latin typeface="Arial" pitchFamily="34" charset="0"/>
                <a:cs typeface="Arial" pitchFamily="34" charset="0"/>
                <a:sym typeface="HY특수문자2" pitchFamily="18" charset="2"/>
              </a:rPr>
              <a:t> 3)  very pure</a:t>
            </a:r>
          </a:p>
          <a:p>
            <a:pPr>
              <a:spcBef>
                <a:spcPct val="50000"/>
              </a:spcBef>
            </a:pPr>
            <a:r>
              <a:rPr lang="en-US" altLang="ko-KR" sz="3200" dirty="0">
                <a:latin typeface="Arial" pitchFamily="34" charset="0"/>
                <a:cs typeface="Arial" pitchFamily="34" charset="0"/>
                <a:sym typeface="HY특수문자2" pitchFamily="18" charset="2"/>
              </a:rPr>
              <a:t> 4)  known and constant composition </a:t>
            </a:r>
            <a:endParaRPr lang="en-US" altLang="ko-KR" sz="3200" dirty="0">
              <a:latin typeface="Arial" pitchFamily="34" charset="0"/>
              <a:cs typeface="Arial" pitchFamily="34" charset="0"/>
            </a:endParaRPr>
          </a:p>
        </p:txBody>
      </p:sp>
      <p:sp>
        <p:nvSpPr>
          <p:cNvPr id="3" name="TextBox 2"/>
          <p:cNvSpPr txBox="1"/>
          <p:nvPr/>
        </p:nvSpPr>
        <p:spPr>
          <a:xfrm>
            <a:off x="304800" y="228600"/>
            <a:ext cx="8534400" cy="1200329"/>
          </a:xfrm>
          <a:prstGeom prst="rect">
            <a:avLst/>
          </a:prstGeom>
          <a:noFill/>
        </p:spPr>
        <p:txBody>
          <a:bodyPr wrap="square" rtlCol="0">
            <a:spAutoFit/>
          </a:bodyPr>
          <a:lstStyle/>
          <a:p>
            <a:r>
              <a:rPr lang="en-US" altLang="ko-KR" sz="3600" b="1" i="1" dirty="0" smtClean="0">
                <a:solidFill>
                  <a:srgbClr val="0000FF"/>
                </a:solidFill>
                <a:latin typeface="Arial" pitchFamily="34" charset="0"/>
                <a:cs typeface="Arial" pitchFamily="34" charset="0"/>
              </a:rPr>
              <a:t>Properties of Precipitates and Precipitating Reagents</a:t>
            </a:r>
            <a:endParaRPr lang="en-US" altLang="ko-KR" sz="3600" i="1" dirty="0" smtClean="0">
              <a:solidFill>
                <a:srgbClr val="0000FF"/>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45DC9A1E-1B4E-41EF-B39C-C05FFD273733}"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76200"/>
            <a:ext cx="4267200" cy="868362"/>
          </a:xfrm>
        </p:spPr>
        <p:txBody>
          <a:bodyPr>
            <a:normAutofit/>
          </a:bodyPr>
          <a:lstStyle/>
          <a:p>
            <a:r>
              <a:rPr lang="en-US" sz="4000" b="1" i="1" dirty="0" smtClean="0">
                <a:solidFill>
                  <a:srgbClr val="0000FF"/>
                </a:solidFill>
                <a:latin typeface="Arial" pitchFamily="34" charset="0"/>
                <a:cs typeface="Arial" pitchFamily="34" charset="0"/>
              </a:rPr>
              <a:t>Solubility effects</a:t>
            </a:r>
            <a:endParaRPr lang="en-US" sz="4000" b="1" i="1" dirty="0">
              <a:solidFill>
                <a:srgbClr val="0000FF"/>
              </a:solidFill>
              <a:latin typeface="Arial" pitchFamily="34" charset="0"/>
              <a:cs typeface="Arial" pitchFamily="34" charset="0"/>
            </a:endParaRPr>
          </a:p>
        </p:txBody>
      </p:sp>
      <p:sp>
        <p:nvSpPr>
          <p:cNvPr id="3" name="Content Placeholder 2"/>
          <p:cNvSpPr>
            <a:spLocks noGrp="1"/>
          </p:cNvSpPr>
          <p:nvPr>
            <p:ph idx="1"/>
          </p:nvPr>
        </p:nvSpPr>
        <p:spPr>
          <a:xfrm>
            <a:off x="457200" y="914400"/>
            <a:ext cx="8077200" cy="4343399"/>
          </a:xfrm>
        </p:spPr>
        <p:txBody>
          <a:bodyPr>
            <a:noAutofit/>
          </a:bodyPr>
          <a:lstStyle/>
          <a:p>
            <a:pPr marL="519113" indent="-519113">
              <a:buClr>
                <a:srgbClr val="FF0000"/>
              </a:buClr>
              <a:buFont typeface="Wingdings" pitchFamily="2" charset="2"/>
              <a:buChar char="Ø"/>
            </a:pPr>
            <a:r>
              <a:rPr lang="en-US" sz="2400" dirty="0" smtClean="0">
                <a:latin typeface="Arial" pitchFamily="34" charset="0"/>
                <a:cs typeface="Arial" pitchFamily="34" charset="0"/>
              </a:rPr>
              <a:t>An accurate precipitation gravimetric method requires</a:t>
            </a:r>
          </a:p>
          <a:p>
            <a:pPr marL="519113" indent="-519113">
              <a:buClr>
                <a:srgbClr val="FF0000"/>
              </a:buClr>
              <a:buNone/>
            </a:pPr>
            <a:r>
              <a:rPr lang="en-US" sz="2400" dirty="0" smtClean="0">
                <a:latin typeface="Arial" pitchFamily="34" charset="0"/>
                <a:cs typeface="Arial" pitchFamily="34" charset="0"/>
              </a:rPr>
              <a:t>	that the precipitate’s solubility be minimal</a:t>
            </a:r>
          </a:p>
          <a:p>
            <a:pPr marL="519113" indent="-519113">
              <a:buClr>
                <a:srgbClr val="FF0000"/>
              </a:buClr>
              <a:buNone/>
            </a:pPr>
            <a:r>
              <a:rPr lang="en-US" sz="2400" dirty="0" smtClean="0">
                <a:latin typeface="Arial" pitchFamily="34" charset="0"/>
                <a:cs typeface="Arial" pitchFamily="34" charset="0"/>
              </a:rPr>
              <a:t> </a:t>
            </a:r>
          </a:p>
          <a:p>
            <a:pPr marL="519113" indent="-519113">
              <a:buClr>
                <a:srgbClr val="FF0000"/>
              </a:buClr>
              <a:buFont typeface="Wingdings" pitchFamily="2" charset="2"/>
              <a:buChar char="Ø"/>
            </a:pPr>
            <a:r>
              <a:rPr lang="en-US" sz="2400" dirty="0" smtClean="0">
                <a:latin typeface="Arial" pitchFamily="34" charset="0"/>
                <a:cs typeface="Arial" pitchFamily="34" charset="0"/>
              </a:rPr>
              <a:t>Many total analysis techniques can routinely</a:t>
            </a:r>
          </a:p>
          <a:p>
            <a:pPr marL="519113" indent="-519113">
              <a:buClr>
                <a:srgbClr val="FF0000"/>
              </a:buClr>
              <a:buNone/>
            </a:pPr>
            <a:r>
              <a:rPr lang="en-US" sz="2400" dirty="0" smtClean="0">
                <a:latin typeface="Arial" pitchFamily="34" charset="0"/>
                <a:cs typeface="Arial" pitchFamily="34" charset="0"/>
              </a:rPr>
              <a:t>	be performed with an accuracy of better than ±0.1%</a:t>
            </a:r>
          </a:p>
          <a:p>
            <a:pPr marL="519113" indent="-519113">
              <a:buClr>
                <a:srgbClr val="FF0000"/>
              </a:buClr>
              <a:buNone/>
            </a:pPr>
            <a:endParaRPr lang="en-US" sz="2400" dirty="0" smtClean="0">
              <a:latin typeface="Arial" pitchFamily="34" charset="0"/>
              <a:cs typeface="Arial" pitchFamily="34" charset="0"/>
            </a:endParaRPr>
          </a:p>
          <a:p>
            <a:pPr marL="519113" indent="-519113">
              <a:buClr>
                <a:srgbClr val="FF0000"/>
              </a:buClr>
              <a:buFont typeface="Wingdings" pitchFamily="2" charset="2"/>
              <a:buChar char="Ø"/>
            </a:pPr>
            <a:r>
              <a:rPr lang="en-US" sz="2400" dirty="0" smtClean="0">
                <a:latin typeface="Arial" pitchFamily="34" charset="0"/>
                <a:cs typeface="Arial" pitchFamily="34" charset="0"/>
              </a:rPr>
              <a:t>To obtain a high level of accuracy, the isolated precipitate must account for at least 99.9% of the </a:t>
            </a:r>
            <a:r>
              <a:rPr lang="en-US" sz="2400" dirty="0" err="1" smtClean="0">
                <a:latin typeface="Arial" pitchFamily="34" charset="0"/>
                <a:cs typeface="Arial" pitchFamily="34" charset="0"/>
              </a:rPr>
              <a:t>analyte</a:t>
            </a:r>
            <a:r>
              <a:rPr lang="en-US" sz="2400" dirty="0" smtClean="0">
                <a:latin typeface="Arial" pitchFamily="34" charset="0"/>
                <a:cs typeface="Arial" pitchFamily="34" charset="0"/>
              </a:rPr>
              <a:t>.</a:t>
            </a:r>
          </a:p>
        </p:txBody>
      </p:sp>
      <p:sp>
        <p:nvSpPr>
          <p:cNvPr id="4" name="Slide Number Placeholder 3"/>
          <p:cNvSpPr>
            <a:spLocks noGrp="1"/>
          </p:cNvSpPr>
          <p:nvPr>
            <p:ph type="sldNum" sz="quarter" idx="12"/>
          </p:nvPr>
        </p:nvSpPr>
        <p:spPr/>
        <p:txBody>
          <a:bodyPr/>
          <a:lstStyle/>
          <a:p>
            <a:fld id="{45DC9A1E-1B4E-41EF-B39C-C05FFD273733}"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descr="C:\DOCUME~1\user\LOCALS~1\Temp\magic.gif"/>
          <p:cNvPicPr>
            <a:picLocks noChangeAspect="1" noChangeArrowheads="1"/>
          </p:cNvPicPr>
          <p:nvPr/>
        </p:nvPicPr>
        <p:blipFill>
          <a:blip r:embed="rId2" cstate="print"/>
          <a:srcRect/>
          <a:stretch>
            <a:fillRect/>
          </a:stretch>
        </p:blipFill>
        <p:spPr bwMode="auto">
          <a:xfrm>
            <a:off x="0" y="0"/>
            <a:ext cx="127000" cy="127000"/>
          </a:xfrm>
          <a:prstGeom prst="rect">
            <a:avLst/>
          </a:prstGeom>
          <a:noFill/>
          <a:ln w="9525">
            <a:noFill/>
            <a:miter lim="800000"/>
            <a:headEnd/>
            <a:tailEnd/>
          </a:ln>
          <a:effectLst/>
        </p:spPr>
      </p:pic>
      <p:sp>
        <p:nvSpPr>
          <p:cNvPr id="52227" name="Text Box 3"/>
          <p:cNvSpPr txBox="1">
            <a:spLocks noChangeArrowheads="1"/>
          </p:cNvSpPr>
          <p:nvPr/>
        </p:nvSpPr>
        <p:spPr bwMode="auto">
          <a:xfrm>
            <a:off x="150813" y="685800"/>
            <a:ext cx="7011987" cy="4493538"/>
          </a:xfrm>
          <a:prstGeom prst="rect">
            <a:avLst/>
          </a:prstGeom>
          <a:noFill/>
          <a:ln w="9525">
            <a:noFill/>
            <a:miter lim="800000"/>
            <a:headEnd/>
            <a:tailEnd/>
          </a:ln>
          <a:effectLst/>
        </p:spPr>
        <p:txBody>
          <a:bodyPr wrap="square">
            <a:spAutoFit/>
          </a:bodyPr>
          <a:lstStyle/>
          <a:p>
            <a:pPr>
              <a:spcBef>
                <a:spcPct val="50000"/>
              </a:spcBef>
            </a:pPr>
            <a:r>
              <a:rPr lang="en-US" altLang="ko-KR" sz="4000" b="1" dirty="0">
                <a:solidFill>
                  <a:srgbClr val="0000FF"/>
                </a:solidFill>
                <a:latin typeface="Times New Roman" pitchFamily="18" charset="0"/>
                <a:cs typeface="Times New Roman" pitchFamily="18" charset="0"/>
              </a:rPr>
              <a:t>What is Analytical Chemistry ?</a:t>
            </a:r>
          </a:p>
          <a:p>
            <a:pPr>
              <a:spcBef>
                <a:spcPct val="50000"/>
              </a:spcBef>
            </a:pPr>
            <a:endParaRPr lang="en-US" altLang="ko-KR" sz="2400" dirty="0">
              <a:latin typeface="Arial" charset="0"/>
            </a:endParaRPr>
          </a:p>
          <a:p>
            <a:pPr marL="398463" indent="-398463">
              <a:spcBef>
                <a:spcPct val="50000"/>
              </a:spcBef>
              <a:buClr>
                <a:srgbClr val="C00000"/>
              </a:buClr>
              <a:buFont typeface="Wingdings" pitchFamily="2" charset="2"/>
              <a:buChar char="Ø"/>
            </a:pPr>
            <a:r>
              <a:rPr lang="en-US" altLang="ko-KR" sz="2000" b="0" dirty="0">
                <a:latin typeface="Arial" charset="0"/>
              </a:rPr>
              <a:t> </a:t>
            </a:r>
            <a:r>
              <a:rPr lang="en-US" altLang="ko-KR" sz="2400" b="0" dirty="0">
                <a:latin typeface="Times New Roman" pitchFamily="18" charset="0"/>
              </a:rPr>
              <a:t>Analytical chemistry deals with separating, identifying, and</a:t>
            </a:r>
            <a:r>
              <a:rPr lang="en-US" altLang="ko-KR" sz="2400" dirty="0">
                <a:latin typeface="Times New Roman" pitchFamily="18" charset="0"/>
              </a:rPr>
              <a:t>  </a:t>
            </a:r>
            <a:r>
              <a:rPr lang="en-US" altLang="ko-KR" sz="2400" b="0" dirty="0">
                <a:latin typeface="Times New Roman" pitchFamily="18" charset="0"/>
              </a:rPr>
              <a:t>quantifying the relative amounts of the components of an</a:t>
            </a:r>
            <a:r>
              <a:rPr lang="en-US" altLang="ko-KR" sz="2400" dirty="0">
                <a:latin typeface="Times New Roman" pitchFamily="18" charset="0"/>
              </a:rPr>
              <a:t> </a:t>
            </a:r>
            <a:r>
              <a:rPr lang="en-US" altLang="ko-KR" sz="2400" b="0" dirty="0" err="1">
                <a:latin typeface="Times New Roman" pitchFamily="18" charset="0"/>
              </a:rPr>
              <a:t>analyte</a:t>
            </a:r>
            <a:r>
              <a:rPr lang="en-US" altLang="ko-KR" sz="2400" b="0" dirty="0">
                <a:latin typeface="Times New Roman" pitchFamily="18" charset="0"/>
              </a:rPr>
              <a:t>.</a:t>
            </a:r>
          </a:p>
          <a:p>
            <a:pPr marL="398463" indent="-398463">
              <a:spcBef>
                <a:spcPct val="50000"/>
              </a:spcBef>
              <a:buClr>
                <a:srgbClr val="C00000"/>
              </a:buClr>
              <a:buFont typeface="Wingdings" pitchFamily="2" charset="2"/>
              <a:buChar char="Ø"/>
            </a:pPr>
            <a:endParaRPr lang="en-US" altLang="ko-KR" sz="2400" b="0" dirty="0">
              <a:latin typeface="Times New Roman" pitchFamily="18" charset="0"/>
            </a:endParaRPr>
          </a:p>
          <a:p>
            <a:pPr marL="398463" indent="-398463">
              <a:spcBef>
                <a:spcPct val="50000"/>
              </a:spcBef>
              <a:buClr>
                <a:srgbClr val="C00000"/>
              </a:buClr>
              <a:buFont typeface="Wingdings" pitchFamily="2" charset="2"/>
              <a:buChar char="Ø"/>
            </a:pPr>
            <a:r>
              <a:rPr lang="en-US" altLang="ko-KR" sz="2400" b="0" dirty="0">
                <a:latin typeface="Times New Roman" pitchFamily="18" charset="0"/>
              </a:rPr>
              <a:t> </a:t>
            </a:r>
            <a:r>
              <a:rPr lang="en-US" altLang="ko-KR" sz="2400" b="0" dirty="0" err="1">
                <a:latin typeface="Times New Roman" pitchFamily="18" charset="0"/>
              </a:rPr>
              <a:t>Analyte</a:t>
            </a:r>
            <a:r>
              <a:rPr lang="en-US" altLang="ko-KR" sz="2400" b="0" dirty="0">
                <a:latin typeface="Times New Roman" pitchFamily="18" charset="0"/>
              </a:rPr>
              <a:t> = the </a:t>
            </a:r>
            <a:r>
              <a:rPr lang="en-US" altLang="ko-KR" sz="2400" b="0" dirty="0" smtClean="0">
                <a:latin typeface="Times New Roman" pitchFamily="18" charset="0"/>
              </a:rPr>
              <a:t>constituent of interest in a sample; </a:t>
            </a:r>
            <a:r>
              <a:rPr lang="en-US" altLang="ko-KR" sz="2400" b="0" dirty="0">
                <a:latin typeface="Times New Roman" pitchFamily="18" charset="0"/>
              </a:rPr>
              <a:t>the component(s) of a sample that are to be determined.</a:t>
            </a:r>
            <a:r>
              <a:rPr lang="en-US" altLang="ko-KR" sz="2400" dirty="0">
                <a:latin typeface="Times New Roman" pitchFamily="18" charset="0"/>
              </a:rPr>
              <a:t> </a:t>
            </a:r>
            <a:endParaRPr lang="en-US" altLang="ko-KR" sz="2400" b="0" dirty="0">
              <a:latin typeface="Times New Roman" pitchFamily="18" charset="0"/>
            </a:endParaRPr>
          </a:p>
          <a:p>
            <a:pPr>
              <a:spcBef>
                <a:spcPct val="50000"/>
              </a:spcBef>
              <a:buFontTx/>
              <a:buChar char="-"/>
            </a:pPr>
            <a:endParaRPr lang="en-US" altLang="ko-KR" sz="2000" b="0" dirty="0">
              <a:latin typeface="Times New Roman" pitchFamily="18" charset="0"/>
            </a:endParaRPr>
          </a:p>
        </p:txBody>
      </p:sp>
      <p:pic>
        <p:nvPicPr>
          <p:cNvPr id="262145" name="Picture 1"/>
          <p:cNvPicPr>
            <a:picLocks noChangeAspect="1" noChangeArrowheads="1"/>
          </p:cNvPicPr>
          <p:nvPr/>
        </p:nvPicPr>
        <p:blipFill>
          <a:blip r:embed="rId3" cstate="print"/>
          <a:srcRect/>
          <a:stretch>
            <a:fillRect/>
          </a:stretch>
        </p:blipFill>
        <p:spPr bwMode="auto">
          <a:xfrm>
            <a:off x="7467600" y="990600"/>
            <a:ext cx="1428750" cy="14097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980AA17-9AAD-4CAE-A59E-97155A547452}" type="slidenum">
              <a:rPr lang="en-US" smtClean="0"/>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5867400" cy="792162"/>
          </a:xfrm>
        </p:spPr>
        <p:txBody>
          <a:bodyPr>
            <a:normAutofit/>
          </a:bodyPr>
          <a:lstStyle/>
          <a:p>
            <a:r>
              <a:rPr lang="en-US" sz="4000" b="1" i="1" dirty="0" smtClean="0">
                <a:solidFill>
                  <a:srgbClr val="0000FF"/>
                </a:solidFill>
                <a:latin typeface="Arial" pitchFamily="34" charset="0"/>
                <a:cs typeface="Arial" pitchFamily="34" charset="0"/>
              </a:rPr>
              <a:t>Solubility effects</a:t>
            </a:r>
            <a:endParaRPr lang="en-US" sz="4000" b="1" i="1" dirty="0">
              <a:solidFill>
                <a:srgbClr val="0000FF"/>
              </a:solidFill>
              <a:latin typeface="Arial" pitchFamily="34" charset="0"/>
              <a:cs typeface="Arial" pitchFamily="34" charset="0"/>
            </a:endParaRPr>
          </a:p>
        </p:txBody>
      </p:sp>
      <p:sp>
        <p:nvSpPr>
          <p:cNvPr id="3" name="Content Placeholder 2"/>
          <p:cNvSpPr>
            <a:spLocks noGrp="1"/>
          </p:cNvSpPr>
          <p:nvPr>
            <p:ph idx="1"/>
          </p:nvPr>
        </p:nvSpPr>
        <p:spPr>
          <a:xfrm>
            <a:off x="457200" y="1219200"/>
            <a:ext cx="8229600" cy="4525963"/>
          </a:xfrm>
        </p:spPr>
        <p:txBody>
          <a:bodyPr>
            <a:normAutofit/>
          </a:bodyPr>
          <a:lstStyle/>
          <a:p>
            <a:pPr>
              <a:buClr>
                <a:srgbClr val="FF0000"/>
              </a:buClr>
              <a:buFont typeface="Wingdings" pitchFamily="2" charset="2"/>
              <a:buChar char="Ø"/>
            </a:pPr>
            <a:r>
              <a:rPr lang="en-US" sz="2400" dirty="0" smtClean="0">
                <a:latin typeface="Arial" pitchFamily="34" charset="0"/>
                <a:cs typeface="Arial" pitchFamily="34" charset="0"/>
              </a:rPr>
              <a:t>Solubility losses are minimized by carefully controlling the composition of the solution in which the precipitate forms </a:t>
            </a:r>
          </a:p>
          <a:p>
            <a:pPr>
              <a:buClr>
                <a:srgbClr val="FF0000"/>
              </a:buClr>
              <a:buFont typeface="Wingdings" pitchFamily="2" charset="2"/>
              <a:buChar char="Ø"/>
            </a:pPr>
            <a:r>
              <a:rPr lang="en-US" sz="2400" dirty="0" smtClean="0">
                <a:latin typeface="Arial" pitchFamily="34" charset="0"/>
                <a:cs typeface="Arial" pitchFamily="34" charset="0"/>
              </a:rPr>
              <a:t>This requires an understanding of the relevant equilibrium reactions affecting the precipitate’s solubility</a:t>
            </a:r>
          </a:p>
          <a:p>
            <a:pPr>
              <a:buClr>
                <a:srgbClr val="FF0000"/>
              </a:buClr>
              <a:buNone/>
            </a:pPr>
            <a:r>
              <a:rPr lang="en-US" sz="2400" dirty="0" smtClean="0">
                <a:latin typeface="Arial" pitchFamily="34" charset="0"/>
                <a:cs typeface="Arial" pitchFamily="34" charset="0"/>
              </a:rPr>
              <a:t> </a:t>
            </a:r>
          </a:p>
          <a:p>
            <a:pPr>
              <a:buClr>
                <a:srgbClr val="FF0000"/>
              </a:buClr>
              <a:buFont typeface="Wingdings" pitchFamily="2" charset="2"/>
              <a:buChar char="Ø"/>
            </a:pPr>
            <a:r>
              <a:rPr lang="en-US" sz="2400" dirty="0" smtClean="0">
                <a:latin typeface="Arial" pitchFamily="34" charset="0"/>
                <a:cs typeface="Arial" pitchFamily="34" charset="0"/>
              </a:rPr>
              <a:t>For example, Ag+ can be determined gravimetrically by adding </a:t>
            </a:r>
            <a:r>
              <a:rPr lang="en-US" sz="2400" dirty="0" err="1" smtClean="0">
                <a:latin typeface="Arial" pitchFamily="34" charset="0"/>
                <a:cs typeface="Arial" pitchFamily="34" charset="0"/>
              </a:rPr>
              <a:t>Cl</a:t>
            </a:r>
            <a:r>
              <a:rPr lang="en-US" sz="2400" baseline="30000" dirty="0" smtClean="0">
                <a:latin typeface="Arial" pitchFamily="34" charset="0"/>
                <a:cs typeface="Arial" pitchFamily="34" charset="0"/>
              </a:rPr>
              <a:t>–</a:t>
            </a:r>
            <a:r>
              <a:rPr lang="en-US" sz="2400" dirty="0" smtClean="0">
                <a:latin typeface="Arial" pitchFamily="34" charset="0"/>
                <a:cs typeface="Arial" pitchFamily="34" charset="0"/>
              </a:rPr>
              <a:t> as a precipitant, forming a precipitate of </a:t>
            </a:r>
            <a:r>
              <a:rPr lang="en-US" sz="2400" dirty="0" err="1" smtClean="0">
                <a:latin typeface="Arial" pitchFamily="34" charset="0"/>
                <a:cs typeface="Arial" pitchFamily="34" charset="0"/>
              </a:rPr>
              <a:t>AgCl</a:t>
            </a:r>
            <a:endParaRPr lang="en-US" sz="2400" dirty="0" smtClean="0">
              <a:latin typeface="Arial" pitchFamily="34" charset="0"/>
              <a:cs typeface="Arial" pitchFamily="34" charset="0"/>
            </a:endParaRPr>
          </a:p>
          <a:p>
            <a:endParaRPr lang="de-DE" sz="2400" dirty="0" smtClean="0">
              <a:latin typeface="Arial" pitchFamily="34" charset="0"/>
              <a:cs typeface="Arial" pitchFamily="34" charset="0"/>
            </a:endParaRPr>
          </a:p>
          <a:p>
            <a:pPr>
              <a:buNone/>
            </a:pPr>
            <a:r>
              <a:rPr lang="de-DE" sz="2400" dirty="0" smtClean="0">
                <a:latin typeface="Arial" pitchFamily="34" charset="0"/>
                <a:cs typeface="Arial" pitchFamily="34" charset="0"/>
              </a:rPr>
              <a:t>		</a:t>
            </a:r>
            <a:r>
              <a:rPr lang="de-DE" sz="2800" dirty="0" smtClean="0">
                <a:latin typeface="Arial" pitchFamily="34" charset="0"/>
                <a:cs typeface="Arial" pitchFamily="34" charset="0"/>
              </a:rPr>
              <a:t>Ag</a:t>
            </a:r>
            <a:r>
              <a:rPr lang="de-DE" sz="2800" baseline="30000" dirty="0" smtClean="0">
                <a:latin typeface="Arial" pitchFamily="34" charset="0"/>
                <a:cs typeface="Arial" pitchFamily="34" charset="0"/>
              </a:rPr>
              <a:t>+</a:t>
            </a:r>
            <a:r>
              <a:rPr lang="de-DE" sz="2800" dirty="0" smtClean="0">
                <a:latin typeface="Arial" pitchFamily="34" charset="0"/>
                <a:cs typeface="Arial" pitchFamily="34" charset="0"/>
              </a:rPr>
              <a:t>(</a:t>
            </a:r>
            <a:r>
              <a:rPr lang="de-DE" sz="2800" i="1" dirty="0" smtClean="0">
                <a:latin typeface="Arial" pitchFamily="34" charset="0"/>
                <a:cs typeface="Arial" pitchFamily="34" charset="0"/>
              </a:rPr>
              <a:t>aq) + Cl</a:t>
            </a:r>
            <a:r>
              <a:rPr lang="de-DE" sz="2800" i="1" baseline="30000" dirty="0" smtClean="0">
                <a:latin typeface="Arial" pitchFamily="34" charset="0"/>
                <a:cs typeface="Arial" pitchFamily="34" charset="0"/>
              </a:rPr>
              <a:t>–</a:t>
            </a:r>
            <a:r>
              <a:rPr lang="de-DE" sz="2800" i="1" dirty="0" smtClean="0">
                <a:latin typeface="Arial" pitchFamily="34" charset="0"/>
                <a:cs typeface="Arial" pitchFamily="34" charset="0"/>
              </a:rPr>
              <a:t>(aq)             AgCl(s</a:t>
            </a:r>
            <a:r>
              <a:rPr lang="de-DE" sz="2400" i="1" dirty="0" smtClean="0">
                <a:latin typeface="Arial" pitchFamily="34" charset="0"/>
                <a:cs typeface="Arial" pitchFamily="34" charset="0"/>
              </a:rPr>
              <a:t>)</a:t>
            </a:r>
            <a:endParaRPr lang="en-US" sz="2400" dirty="0"/>
          </a:p>
        </p:txBody>
      </p:sp>
      <p:cxnSp>
        <p:nvCxnSpPr>
          <p:cNvPr id="5" name="Straight Arrow Connector 4"/>
          <p:cNvCxnSpPr/>
          <p:nvPr/>
        </p:nvCxnSpPr>
        <p:spPr>
          <a:xfrm>
            <a:off x="4419600" y="5180012"/>
            <a:ext cx="8382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45DC9A1E-1B4E-41EF-B39C-C05FFD273733}"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spect="1" noChangeArrowheads="1"/>
          </p:cNvPicPr>
          <p:nvPr/>
        </p:nvPicPr>
        <p:blipFill>
          <a:blip r:embed="rId2" cstate="print"/>
          <a:srcRect/>
          <a:stretch>
            <a:fillRect/>
          </a:stretch>
        </p:blipFill>
        <p:spPr bwMode="auto">
          <a:xfrm>
            <a:off x="1752600" y="1066800"/>
            <a:ext cx="5162550" cy="2971800"/>
          </a:xfrm>
          <a:prstGeom prst="rect">
            <a:avLst/>
          </a:prstGeom>
          <a:noFill/>
          <a:ln w="9525">
            <a:noFill/>
            <a:miter lim="800000"/>
            <a:headEnd/>
            <a:tailEnd/>
          </a:ln>
          <a:effectLst/>
        </p:spPr>
      </p:pic>
      <p:sp>
        <p:nvSpPr>
          <p:cNvPr id="5" name="Rectangle 4"/>
          <p:cNvSpPr/>
          <p:nvPr/>
        </p:nvSpPr>
        <p:spPr>
          <a:xfrm>
            <a:off x="914400" y="4495800"/>
            <a:ext cx="7772400" cy="1569660"/>
          </a:xfrm>
          <a:prstGeom prst="rect">
            <a:avLst/>
          </a:prstGeom>
        </p:spPr>
        <p:txBody>
          <a:bodyPr wrap="square">
            <a:spAutoFit/>
          </a:bodyPr>
          <a:lstStyle/>
          <a:p>
            <a:r>
              <a:rPr lang="en-US" sz="2400" dirty="0" smtClean="0">
                <a:latin typeface="Arial" pitchFamily="34" charset="0"/>
                <a:cs typeface="Arial" pitchFamily="34" charset="0"/>
              </a:rPr>
              <a:t>Clearly the equilibrium concentration of chloride is an important parameter if the concentration of silver is to be determined gravimetrically by precipitating </a:t>
            </a:r>
            <a:r>
              <a:rPr lang="en-US" sz="2400" dirty="0" err="1" smtClean="0">
                <a:latin typeface="Arial" pitchFamily="34" charset="0"/>
                <a:cs typeface="Arial" pitchFamily="34" charset="0"/>
              </a:rPr>
              <a:t>AgCl</a:t>
            </a:r>
            <a:r>
              <a:rPr lang="en-US" sz="2400" dirty="0" smtClean="0">
                <a:latin typeface="Arial" pitchFamily="34" charset="0"/>
                <a:cs typeface="Arial" pitchFamily="34" charset="0"/>
              </a:rPr>
              <a:t>. In</a:t>
            </a:r>
          </a:p>
          <a:p>
            <a:r>
              <a:rPr lang="en-US" sz="2400" dirty="0" smtClean="0">
                <a:latin typeface="Arial" pitchFamily="34" charset="0"/>
                <a:cs typeface="Arial" pitchFamily="34" charset="0"/>
              </a:rPr>
              <a:t>particular, a large excess of chloride must be avoided.</a:t>
            </a:r>
          </a:p>
        </p:txBody>
      </p:sp>
      <p:sp>
        <p:nvSpPr>
          <p:cNvPr id="4" name="Slide Number Placeholder 3"/>
          <p:cNvSpPr>
            <a:spLocks noGrp="1"/>
          </p:cNvSpPr>
          <p:nvPr>
            <p:ph type="sldNum" sz="quarter" idx="12"/>
          </p:nvPr>
        </p:nvSpPr>
        <p:spPr/>
        <p:txBody>
          <a:bodyPr/>
          <a:lstStyle/>
          <a:p>
            <a:fld id="{45DC9A1E-1B4E-41EF-B39C-C05FFD273733}" type="slidenum">
              <a:rPr lang="en-US" smtClean="0"/>
              <a:pPr/>
              <a:t>81</a:t>
            </a:fld>
            <a:endParaRPr lang="en-US"/>
          </a:p>
        </p:txBody>
      </p:sp>
      <p:sp>
        <p:nvSpPr>
          <p:cNvPr id="6" name="Title 1"/>
          <p:cNvSpPr>
            <a:spLocks noGrp="1"/>
          </p:cNvSpPr>
          <p:nvPr>
            <p:ph type="title"/>
          </p:nvPr>
        </p:nvSpPr>
        <p:spPr>
          <a:xfrm>
            <a:off x="1447800" y="152400"/>
            <a:ext cx="5867400" cy="792162"/>
          </a:xfrm>
        </p:spPr>
        <p:txBody>
          <a:bodyPr>
            <a:normAutofit/>
          </a:bodyPr>
          <a:lstStyle/>
          <a:p>
            <a:r>
              <a:rPr lang="en-US" sz="4000" b="1" i="1" dirty="0" smtClean="0">
                <a:solidFill>
                  <a:srgbClr val="0000FF"/>
                </a:solidFill>
                <a:latin typeface="Arial" pitchFamily="34" charset="0"/>
                <a:cs typeface="Arial" pitchFamily="34" charset="0"/>
              </a:rPr>
              <a:t>Solubility effects</a:t>
            </a:r>
            <a:endParaRPr lang="en-US" sz="4000" b="1" i="1" dirty="0">
              <a:solidFill>
                <a:srgbClr val="0000FF"/>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6200"/>
            <a:ext cx="5181600" cy="715962"/>
          </a:xfrm>
        </p:spPr>
        <p:txBody>
          <a:bodyPr>
            <a:normAutofit/>
          </a:bodyPr>
          <a:lstStyle/>
          <a:p>
            <a:r>
              <a:rPr lang="en-US" sz="4000" b="1" i="1" dirty="0" smtClean="0">
                <a:solidFill>
                  <a:srgbClr val="0000FF"/>
                </a:solidFill>
                <a:latin typeface="Arial" pitchFamily="34" charset="0"/>
                <a:cs typeface="Arial" pitchFamily="34" charset="0"/>
              </a:rPr>
              <a:t>Effect of pH</a:t>
            </a:r>
            <a:endParaRPr lang="en-US" sz="4000" b="1" i="1" dirty="0">
              <a:solidFill>
                <a:srgbClr val="0000FF"/>
              </a:solidFill>
              <a:latin typeface="Arial" pitchFamily="34" charset="0"/>
              <a:cs typeface="Arial" pitchFamily="34" charset="0"/>
            </a:endParaRPr>
          </a:p>
        </p:txBody>
      </p:sp>
      <p:sp>
        <p:nvSpPr>
          <p:cNvPr id="3" name="Content Placeholder 2"/>
          <p:cNvSpPr>
            <a:spLocks noGrp="1"/>
          </p:cNvSpPr>
          <p:nvPr>
            <p:ph idx="1"/>
          </p:nvPr>
        </p:nvSpPr>
        <p:spPr>
          <a:xfrm>
            <a:off x="457200" y="1600201"/>
            <a:ext cx="8229600" cy="3581400"/>
          </a:xfrm>
        </p:spPr>
        <p:txBody>
          <a:bodyPr>
            <a:normAutofit/>
          </a:bodyPr>
          <a:lstStyle/>
          <a:p>
            <a:pPr>
              <a:buClr>
                <a:srgbClr val="FF0000"/>
              </a:buClr>
              <a:buFont typeface="Wingdings" pitchFamily="2" charset="2"/>
              <a:buChar char="Ø"/>
            </a:pPr>
            <a:r>
              <a:rPr lang="en-US" sz="2400" dirty="0" smtClean="0">
                <a:latin typeface="Arial" pitchFamily="34" charset="0"/>
                <a:cs typeface="Arial" pitchFamily="34" charset="0"/>
              </a:rPr>
              <a:t>Another important parameter that may affect a precipitate’s solubility is the pH of the solution in which the precipitate forms</a:t>
            </a:r>
          </a:p>
          <a:p>
            <a:pPr>
              <a:buClr>
                <a:srgbClr val="FF0000"/>
              </a:buClr>
              <a:buFont typeface="Wingdings" pitchFamily="2" charset="2"/>
              <a:buChar char="Ø"/>
            </a:pPr>
            <a:r>
              <a:rPr lang="en-US" sz="2400" dirty="0" smtClean="0">
                <a:latin typeface="Arial" pitchFamily="34" charset="0"/>
                <a:cs typeface="Arial" pitchFamily="34" charset="0"/>
              </a:rPr>
              <a:t>For example, hydroxide precipitates, such as Fe(OH)</a:t>
            </a:r>
            <a:r>
              <a:rPr lang="en-US" sz="2400" baseline="-25000" dirty="0" smtClean="0">
                <a:latin typeface="Arial" pitchFamily="34" charset="0"/>
                <a:cs typeface="Arial" pitchFamily="34" charset="0"/>
              </a:rPr>
              <a:t>3</a:t>
            </a:r>
            <a:r>
              <a:rPr lang="en-US" sz="2400" dirty="0" smtClean="0">
                <a:latin typeface="Arial" pitchFamily="34" charset="0"/>
                <a:cs typeface="Arial" pitchFamily="34" charset="0"/>
              </a:rPr>
              <a:t>, are more soluble at lower pH levels at which the concentration of OH</a:t>
            </a:r>
            <a:r>
              <a:rPr lang="en-US" sz="2400" baseline="30000" dirty="0" smtClean="0">
                <a:latin typeface="Arial" pitchFamily="34" charset="0"/>
                <a:cs typeface="Arial" pitchFamily="34" charset="0"/>
              </a:rPr>
              <a:t>–</a:t>
            </a:r>
            <a:r>
              <a:rPr lang="en-US" sz="2400" dirty="0" smtClean="0">
                <a:latin typeface="Arial" pitchFamily="34" charset="0"/>
                <a:cs typeface="Arial" pitchFamily="34" charset="0"/>
              </a:rPr>
              <a:t> is small. </a:t>
            </a:r>
          </a:p>
          <a:p>
            <a:pPr>
              <a:buClr>
                <a:srgbClr val="FF0000"/>
              </a:buClr>
              <a:buFont typeface="Wingdings" pitchFamily="2" charset="2"/>
              <a:buChar char="Ø"/>
            </a:pPr>
            <a:r>
              <a:rPr lang="en-US" sz="2400" dirty="0" smtClean="0">
                <a:latin typeface="Arial" pitchFamily="34" charset="0"/>
                <a:cs typeface="Arial" pitchFamily="34" charset="0"/>
              </a:rPr>
              <a:t>The effect of pH on solubility but also affects precipitates containing basic or acidic ions</a:t>
            </a:r>
          </a:p>
        </p:txBody>
      </p:sp>
      <p:sp>
        <p:nvSpPr>
          <p:cNvPr id="4" name="Slide Number Placeholder 3"/>
          <p:cNvSpPr>
            <a:spLocks noGrp="1"/>
          </p:cNvSpPr>
          <p:nvPr>
            <p:ph type="sldNum" sz="quarter" idx="12"/>
          </p:nvPr>
        </p:nvSpPr>
        <p:spPr/>
        <p:txBody>
          <a:bodyPr/>
          <a:lstStyle/>
          <a:p>
            <a:fld id="{45DC9A1E-1B4E-41EF-B39C-C05FFD273733}" type="slidenum">
              <a:rPr lang="en-US" smtClean="0"/>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22238"/>
            <a:ext cx="5257800" cy="944562"/>
          </a:xfrm>
        </p:spPr>
        <p:txBody>
          <a:bodyPr>
            <a:normAutofit/>
          </a:bodyPr>
          <a:lstStyle/>
          <a:p>
            <a:r>
              <a:rPr lang="en-US" sz="4000" b="1" i="1" dirty="0" smtClean="0">
                <a:solidFill>
                  <a:srgbClr val="0000FF"/>
                </a:solidFill>
                <a:latin typeface="Arial" pitchFamily="34" charset="0"/>
                <a:cs typeface="Arial" pitchFamily="34" charset="0"/>
              </a:rPr>
              <a:t>pH of solution</a:t>
            </a:r>
            <a:endParaRPr lang="en-US" sz="4000" b="1" i="1" dirty="0">
              <a:solidFill>
                <a:srgbClr val="0000FF"/>
              </a:solidFill>
              <a:latin typeface="Arial" pitchFamily="34" charset="0"/>
              <a:cs typeface="Arial" pitchFamily="34" charset="0"/>
            </a:endParaRPr>
          </a:p>
        </p:txBody>
      </p:sp>
      <p:sp>
        <p:nvSpPr>
          <p:cNvPr id="3" name="Content Placeholder 2"/>
          <p:cNvSpPr>
            <a:spLocks noGrp="1"/>
          </p:cNvSpPr>
          <p:nvPr>
            <p:ph idx="1"/>
          </p:nvPr>
        </p:nvSpPr>
        <p:spPr>
          <a:xfrm>
            <a:off x="609600" y="3276601"/>
            <a:ext cx="7772400" cy="1981199"/>
          </a:xfrm>
        </p:spPr>
        <p:txBody>
          <a:bodyPr>
            <a:normAutofit/>
          </a:bodyPr>
          <a:lstStyle/>
          <a:p>
            <a:pPr>
              <a:buClr>
                <a:srgbClr val="0000FF"/>
              </a:buClr>
              <a:buFont typeface="Wingdings" pitchFamily="2" charset="2"/>
              <a:buChar char="§"/>
            </a:pPr>
            <a:r>
              <a:rPr lang="en-US" sz="2400" dirty="0" smtClean="0">
                <a:latin typeface="Arial" pitchFamily="34" charset="0"/>
                <a:cs typeface="Arial" pitchFamily="34" charset="0"/>
              </a:rPr>
              <a:t>Ca</a:t>
            </a:r>
            <a:r>
              <a:rPr lang="en-US" sz="2400" baseline="-25000" dirty="0" smtClean="0">
                <a:latin typeface="Arial" pitchFamily="34" charset="0"/>
                <a:cs typeface="Arial" pitchFamily="34" charset="0"/>
              </a:rPr>
              <a:t>3</a:t>
            </a:r>
            <a:r>
              <a:rPr lang="en-US" sz="2400" dirty="0" smtClean="0">
                <a:latin typeface="Arial" pitchFamily="34" charset="0"/>
                <a:cs typeface="Arial" pitchFamily="34" charset="0"/>
              </a:rPr>
              <a:t>(PO</a:t>
            </a:r>
            <a:r>
              <a:rPr lang="en-US" sz="2400" baseline="-25000" dirty="0" smtClean="0">
                <a:latin typeface="Arial" pitchFamily="34" charset="0"/>
                <a:cs typeface="Arial" pitchFamily="34" charset="0"/>
              </a:rPr>
              <a:t>4</a:t>
            </a:r>
            <a:r>
              <a:rPr lang="en-US" sz="2400" dirty="0" smtClean="0">
                <a:latin typeface="Arial" pitchFamily="34" charset="0"/>
                <a:cs typeface="Arial" pitchFamily="34" charset="0"/>
              </a:rPr>
              <a:t>)</a:t>
            </a:r>
            <a:r>
              <a:rPr lang="en-US" sz="2400" baseline="-25000" dirty="0" smtClean="0">
                <a:latin typeface="Arial" pitchFamily="34" charset="0"/>
                <a:cs typeface="Arial" pitchFamily="34" charset="0"/>
              </a:rPr>
              <a:t>2</a:t>
            </a:r>
            <a:r>
              <a:rPr lang="en-US" sz="2400" dirty="0" smtClean="0">
                <a:latin typeface="Arial" pitchFamily="34" charset="0"/>
                <a:cs typeface="Arial" pitchFamily="34" charset="0"/>
              </a:rPr>
              <a:t>(</a:t>
            </a:r>
            <a:r>
              <a:rPr lang="en-US" sz="2400" i="1" dirty="0" smtClean="0">
                <a:latin typeface="Arial" pitchFamily="34" charset="0"/>
                <a:cs typeface="Arial" pitchFamily="34" charset="0"/>
              </a:rPr>
              <a:t>s)             </a:t>
            </a:r>
            <a:r>
              <a:rPr lang="en-US" sz="2400" dirty="0" smtClean="0">
                <a:latin typeface="Arial" pitchFamily="34" charset="0"/>
                <a:cs typeface="Arial" pitchFamily="34" charset="0"/>
              </a:rPr>
              <a:t>3Ca</a:t>
            </a:r>
            <a:r>
              <a:rPr lang="en-US" sz="2400" baseline="30000" dirty="0" smtClean="0">
                <a:latin typeface="Arial" pitchFamily="34" charset="0"/>
                <a:cs typeface="Arial" pitchFamily="34" charset="0"/>
              </a:rPr>
              <a:t>2+</a:t>
            </a:r>
            <a:r>
              <a:rPr lang="en-US" sz="2400" dirty="0" smtClean="0">
                <a:latin typeface="Arial" pitchFamily="34" charset="0"/>
                <a:cs typeface="Arial" pitchFamily="34" charset="0"/>
              </a:rPr>
              <a:t>(</a:t>
            </a:r>
            <a:r>
              <a:rPr lang="en-US" sz="2400" i="1" dirty="0" err="1" smtClean="0">
                <a:latin typeface="Arial" pitchFamily="34" charset="0"/>
                <a:cs typeface="Arial" pitchFamily="34" charset="0"/>
              </a:rPr>
              <a:t>aq</a:t>
            </a:r>
            <a:r>
              <a:rPr lang="en-US" sz="2400" i="1" dirty="0" smtClean="0">
                <a:latin typeface="Arial" pitchFamily="34" charset="0"/>
                <a:cs typeface="Arial" pitchFamily="34" charset="0"/>
              </a:rPr>
              <a:t>) + 2PO</a:t>
            </a:r>
            <a:r>
              <a:rPr lang="en-US" sz="2400" i="1" baseline="-25000" dirty="0" smtClean="0">
                <a:latin typeface="Arial" pitchFamily="34" charset="0"/>
                <a:cs typeface="Arial" pitchFamily="34" charset="0"/>
              </a:rPr>
              <a:t>4</a:t>
            </a:r>
            <a:r>
              <a:rPr lang="en-US" sz="2400" baseline="30000" dirty="0" smtClean="0">
                <a:latin typeface="Arial" pitchFamily="34" charset="0"/>
                <a:cs typeface="Arial" pitchFamily="34" charset="0"/>
              </a:rPr>
              <a:t>3–</a:t>
            </a:r>
            <a:r>
              <a:rPr lang="en-US" sz="2400" dirty="0" smtClean="0">
                <a:latin typeface="Arial" pitchFamily="34" charset="0"/>
                <a:cs typeface="Arial" pitchFamily="34" charset="0"/>
              </a:rPr>
              <a:t>(</a:t>
            </a:r>
            <a:r>
              <a:rPr lang="en-US" sz="2400" i="1" dirty="0" err="1" smtClean="0">
                <a:latin typeface="Arial" pitchFamily="34" charset="0"/>
                <a:cs typeface="Arial" pitchFamily="34" charset="0"/>
              </a:rPr>
              <a:t>aq</a:t>
            </a:r>
            <a:r>
              <a:rPr lang="en-US" sz="2400" i="1" dirty="0" smtClean="0">
                <a:latin typeface="Arial" pitchFamily="34" charset="0"/>
                <a:cs typeface="Arial" pitchFamily="34" charset="0"/>
              </a:rPr>
              <a:t>)</a:t>
            </a:r>
            <a:endParaRPr lang="en-US" sz="2400" b="1" i="1" dirty="0" smtClean="0">
              <a:latin typeface="Arial" pitchFamily="34" charset="0"/>
              <a:cs typeface="Arial" pitchFamily="34" charset="0"/>
            </a:endParaRPr>
          </a:p>
          <a:p>
            <a:pPr>
              <a:buClr>
                <a:srgbClr val="0000FF"/>
              </a:buClr>
              <a:buFont typeface="Wingdings" pitchFamily="2" charset="2"/>
              <a:buChar char="§"/>
            </a:pPr>
            <a:r>
              <a:rPr lang="en-US" sz="2400" dirty="0" smtClean="0">
                <a:latin typeface="Arial" pitchFamily="34" charset="0"/>
                <a:cs typeface="Arial" pitchFamily="34" charset="0"/>
              </a:rPr>
              <a:t>PO</a:t>
            </a:r>
            <a:r>
              <a:rPr lang="en-US" sz="2400" baseline="-25000" dirty="0" smtClean="0">
                <a:latin typeface="Arial" pitchFamily="34" charset="0"/>
                <a:cs typeface="Arial" pitchFamily="34" charset="0"/>
              </a:rPr>
              <a:t>4</a:t>
            </a:r>
            <a:r>
              <a:rPr lang="pt-BR" sz="2400" baseline="30000" dirty="0" smtClean="0">
                <a:latin typeface="Arial" pitchFamily="34" charset="0"/>
                <a:cs typeface="Arial" pitchFamily="34" charset="0"/>
              </a:rPr>
              <a:t>3–</a:t>
            </a:r>
            <a:r>
              <a:rPr lang="pt-BR" sz="2400" dirty="0" smtClean="0">
                <a:latin typeface="Arial" pitchFamily="34" charset="0"/>
                <a:cs typeface="Arial" pitchFamily="34" charset="0"/>
              </a:rPr>
              <a:t>(</a:t>
            </a:r>
            <a:r>
              <a:rPr lang="pt-BR" sz="2400" i="1" dirty="0" smtClean="0">
                <a:latin typeface="Arial" pitchFamily="34" charset="0"/>
                <a:cs typeface="Arial" pitchFamily="34" charset="0"/>
              </a:rPr>
              <a:t>aq) + H</a:t>
            </a:r>
            <a:r>
              <a:rPr lang="pt-BR" sz="2400" i="1" baseline="-25000" dirty="0" smtClean="0">
                <a:latin typeface="Arial" pitchFamily="34" charset="0"/>
                <a:cs typeface="Arial" pitchFamily="34" charset="0"/>
              </a:rPr>
              <a:t>2</a:t>
            </a:r>
            <a:r>
              <a:rPr lang="pt-BR" sz="2400" i="1" dirty="0" smtClean="0">
                <a:latin typeface="Arial" pitchFamily="34" charset="0"/>
                <a:cs typeface="Arial" pitchFamily="34" charset="0"/>
              </a:rPr>
              <a:t>O(l)            HPO</a:t>
            </a:r>
            <a:r>
              <a:rPr lang="pt-BR" sz="2400" i="1" baseline="-25000" dirty="0" smtClean="0">
                <a:latin typeface="Arial" pitchFamily="34" charset="0"/>
                <a:cs typeface="Arial" pitchFamily="34" charset="0"/>
              </a:rPr>
              <a:t>4</a:t>
            </a:r>
            <a:r>
              <a:rPr lang="en-US" sz="2400" baseline="30000" dirty="0" smtClean="0">
                <a:latin typeface="Arial" pitchFamily="34" charset="0"/>
                <a:cs typeface="Arial" pitchFamily="34" charset="0"/>
              </a:rPr>
              <a:t>2–</a:t>
            </a:r>
            <a:r>
              <a:rPr lang="en-US" sz="2400" dirty="0" smtClean="0">
                <a:latin typeface="Arial" pitchFamily="34" charset="0"/>
                <a:cs typeface="Arial" pitchFamily="34" charset="0"/>
              </a:rPr>
              <a:t>(</a:t>
            </a:r>
            <a:r>
              <a:rPr lang="en-US" sz="2400" i="1" dirty="0" err="1" smtClean="0">
                <a:latin typeface="Arial" pitchFamily="34" charset="0"/>
                <a:cs typeface="Arial" pitchFamily="34" charset="0"/>
              </a:rPr>
              <a:t>aq</a:t>
            </a:r>
            <a:r>
              <a:rPr lang="en-US" sz="2400" i="1" dirty="0" smtClean="0">
                <a:latin typeface="Arial" pitchFamily="34" charset="0"/>
                <a:cs typeface="Arial" pitchFamily="34" charset="0"/>
              </a:rPr>
              <a:t>) + OH</a:t>
            </a:r>
            <a:r>
              <a:rPr lang="en-US" sz="2400" i="1" baseline="30000" dirty="0" smtClean="0">
                <a:latin typeface="Arial" pitchFamily="34" charset="0"/>
                <a:cs typeface="Arial" pitchFamily="34" charset="0"/>
              </a:rPr>
              <a:t>–</a:t>
            </a:r>
            <a:r>
              <a:rPr lang="en-US" sz="2400" i="1" dirty="0" smtClean="0">
                <a:latin typeface="Arial" pitchFamily="34" charset="0"/>
                <a:cs typeface="Arial" pitchFamily="34" charset="0"/>
              </a:rPr>
              <a:t>(</a:t>
            </a:r>
            <a:r>
              <a:rPr lang="en-US" sz="2400" i="1" dirty="0" err="1" smtClean="0">
                <a:latin typeface="Arial" pitchFamily="34" charset="0"/>
                <a:cs typeface="Arial" pitchFamily="34" charset="0"/>
              </a:rPr>
              <a:t>aq</a:t>
            </a:r>
            <a:r>
              <a:rPr lang="en-US" sz="2400" i="1" dirty="0" smtClean="0">
                <a:latin typeface="Arial" pitchFamily="34" charset="0"/>
                <a:cs typeface="Arial" pitchFamily="34" charset="0"/>
              </a:rPr>
              <a:t>)</a:t>
            </a:r>
            <a:endParaRPr lang="en-US" sz="2400" b="1" i="1" dirty="0" smtClean="0">
              <a:latin typeface="Arial" pitchFamily="34" charset="0"/>
              <a:cs typeface="Arial" pitchFamily="34" charset="0"/>
            </a:endParaRPr>
          </a:p>
          <a:p>
            <a:pPr>
              <a:buClr>
                <a:srgbClr val="0000FF"/>
              </a:buClr>
              <a:buFont typeface="Wingdings" pitchFamily="2" charset="2"/>
              <a:buChar char="§"/>
            </a:pPr>
            <a:r>
              <a:rPr lang="en-US" sz="2400" dirty="0" smtClean="0">
                <a:latin typeface="Arial" pitchFamily="34" charset="0"/>
                <a:cs typeface="Arial" pitchFamily="34" charset="0"/>
              </a:rPr>
              <a:t>HPO</a:t>
            </a:r>
            <a:r>
              <a:rPr lang="en-US" sz="2400" baseline="-25000" dirty="0" smtClean="0">
                <a:latin typeface="Arial" pitchFamily="34" charset="0"/>
                <a:cs typeface="Arial" pitchFamily="34" charset="0"/>
              </a:rPr>
              <a:t>4 </a:t>
            </a:r>
            <a:r>
              <a:rPr lang="pt-BR" sz="2400" baseline="30000" dirty="0" smtClean="0">
                <a:latin typeface="Arial" pitchFamily="34" charset="0"/>
                <a:cs typeface="Arial" pitchFamily="34" charset="0"/>
              </a:rPr>
              <a:t>2–</a:t>
            </a:r>
            <a:r>
              <a:rPr lang="pt-BR" sz="2400" dirty="0" smtClean="0">
                <a:latin typeface="Arial" pitchFamily="34" charset="0"/>
                <a:cs typeface="Arial" pitchFamily="34" charset="0"/>
              </a:rPr>
              <a:t>(</a:t>
            </a:r>
            <a:r>
              <a:rPr lang="pt-BR" sz="2400" i="1" dirty="0" smtClean="0">
                <a:latin typeface="Arial" pitchFamily="34" charset="0"/>
                <a:cs typeface="Arial" pitchFamily="34" charset="0"/>
              </a:rPr>
              <a:t>aq) + H</a:t>
            </a:r>
            <a:r>
              <a:rPr lang="pt-BR" sz="2400" i="1" baseline="-25000" dirty="0" smtClean="0">
                <a:latin typeface="Arial" pitchFamily="34" charset="0"/>
                <a:cs typeface="Arial" pitchFamily="34" charset="0"/>
              </a:rPr>
              <a:t>2</a:t>
            </a:r>
            <a:r>
              <a:rPr lang="pt-BR" sz="2400" i="1" dirty="0" smtClean="0">
                <a:latin typeface="Arial" pitchFamily="34" charset="0"/>
                <a:cs typeface="Arial" pitchFamily="34" charset="0"/>
              </a:rPr>
              <a:t>O(l)         H</a:t>
            </a:r>
            <a:r>
              <a:rPr lang="pt-BR" sz="2400" i="1" baseline="-25000" dirty="0" smtClean="0">
                <a:latin typeface="Arial" pitchFamily="34" charset="0"/>
                <a:cs typeface="Arial" pitchFamily="34" charset="0"/>
              </a:rPr>
              <a:t>2</a:t>
            </a:r>
            <a:r>
              <a:rPr lang="pt-BR" sz="2400" i="1" dirty="0" smtClean="0">
                <a:latin typeface="Arial" pitchFamily="34" charset="0"/>
                <a:cs typeface="Arial" pitchFamily="34" charset="0"/>
              </a:rPr>
              <a:t>PO</a:t>
            </a:r>
            <a:r>
              <a:rPr lang="pt-BR" sz="2400" i="1" baseline="-25000" dirty="0" smtClean="0">
                <a:latin typeface="Arial" pitchFamily="34" charset="0"/>
                <a:cs typeface="Arial" pitchFamily="34" charset="0"/>
              </a:rPr>
              <a:t>4</a:t>
            </a:r>
            <a:r>
              <a:rPr lang="en-US" sz="2400" baseline="30000" dirty="0" smtClean="0">
                <a:latin typeface="Arial" pitchFamily="34" charset="0"/>
                <a:cs typeface="Arial" pitchFamily="34" charset="0"/>
              </a:rPr>
              <a:t>–</a:t>
            </a:r>
            <a:r>
              <a:rPr lang="en-US" sz="2400" dirty="0" smtClean="0">
                <a:latin typeface="Arial" pitchFamily="34" charset="0"/>
                <a:cs typeface="Arial" pitchFamily="34" charset="0"/>
              </a:rPr>
              <a:t>(</a:t>
            </a:r>
            <a:r>
              <a:rPr lang="en-US" sz="2400" i="1" dirty="0" err="1" smtClean="0">
                <a:latin typeface="Arial" pitchFamily="34" charset="0"/>
                <a:cs typeface="Arial" pitchFamily="34" charset="0"/>
              </a:rPr>
              <a:t>aq</a:t>
            </a:r>
            <a:r>
              <a:rPr lang="en-US" sz="2400" i="1" dirty="0" smtClean="0">
                <a:latin typeface="Arial" pitchFamily="34" charset="0"/>
                <a:cs typeface="Arial" pitchFamily="34" charset="0"/>
              </a:rPr>
              <a:t>) + OH</a:t>
            </a:r>
            <a:r>
              <a:rPr lang="en-US" sz="2400" i="1" baseline="30000" dirty="0" smtClean="0">
                <a:latin typeface="Arial" pitchFamily="34" charset="0"/>
                <a:cs typeface="Arial" pitchFamily="34" charset="0"/>
              </a:rPr>
              <a:t>–</a:t>
            </a:r>
            <a:r>
              <a:rPr lang="en-US" sz="2400" i="1" dirty="0" smtClean="0">
                <a:latin typeface="Arial" pitchFamily="34" charset="0"/>
                <a:cs typeface="Arial" pitchFamily="34" charset="0"/>
              </a:rPr>
              <a:t>(</a:t>
            </a:r>
            <a:r>
              <a:rPr lang="en-US" sz="2400" i="1" dirty="0" err="1" smtClean="0">
                <a:latin typeface="Arial" pitchFamily="34" charset="0"/>
                <a:cs typeface="Arial" pitchFamily="34" charset="0"/>
              </a:rPr>
              <a:t>aq</a:t>
            </a:r>
            <a:r>
              <a:rPr lang="en-US" sz="2400" i="1" dirty="0" smtClean="0">
                <a:latin typeface="Arial" pitchFamily="34" charset="0"/>
                <a:cs typeface="Arial" pitchFamily="34" charset="0"/>
              </a:rPr>
              <a:t>)</a:t>
            </a:r>
            <a:endParaRPr lang="en-US" sz="2400" b="1" i="1" dirty="0" smtClean="0">
              <a:latin typeface="Arial" pitchFamily="34" charset="0"/>
              <a:cs typeface="Arial" pitchFamily="34" charset="0"/>
            </a:endParaRPr>
          </a:p>
          <a:p>
            <a:pPr>
              <a:buClr>
                <a:srgbClr val="0000FF"/>
              </a:buClr>
              <a:buFont typeface="Wingdings" pitchFamily="2" charset="2"/>
              <a:buChar char="§"/>
            </a:pPr>
            <a:r>
              <a:rPr lang="en-US" sz="2400" dirty="0" smtClean="0">
                <a:latin typeface="Arial" pitchFamily="34" charset="0"/>
                <a:cs typeface="Arial" pitchFamily="34" charset="0"/>
              </a:rPr>
              <a:t>H</a:t>
            </a:r>
            <a:r>
              <a:rPr lang="en-US" sz="2400" baseline="-25000" dirty="0" smtClean="0">
                <a:latin typeface="Arial" pitchFamily="34" charset="0"/>
                <a:cs typeface="Arial" pitchFamily="34" charset="0"/>
              </a:rPr>
              <a:t>2</a:t>
            </a:r>
            <a:r>
              <a:rPr lang="en-US" sz="2400" dirty="0" smtClean="0">
                <a:latin typeface="Arial" pitchFamily="34" charset="0"/>
                <a:cs typeface="Arial" pitchFamily="34" charset="0"/>
              </a:rPr>
              <a:t>PO</a:t>
            </a:r>
            <a:r>
              <a:rPr lang="en-US" sz="2400" baseline="-25000" dirty="0" smtClean="0">
                <a:latin typeface="Arial" pitchFamily="34" charset="0"/>
                <a:cs typeface="Arial" pitchFamily="34" charset="0"/>
              </a:rPr>
              <a:t>4</a:t>
            </a:r>
            <a:r>
              <a:rPr lang="pt-BR" sz="2400" baseline="30000" dirty="0" smtClean="0">
                <a:latin typeface="Arial" pitchFamily="34" charset="0"/>
                <a:cs typeface="Arial" pitchFamily="34" charset="0"/>
              </a:rPr>
              <a:t>–</a:t>
            </a:r>
            <a:r>
              <a:rPr lang="pt-BR" sz="2400" dirty="0" smtClean="0">
                <a:latin typeface="Arial" pitchFamily="34" charset="0"/>
                <a:cs typeface="Arial" pitchFamily="34" charset="0"/>
              </a:rPr>
              <a:t>(</a:t>
            </a:r>
            <a:r>
              <a:rPr lang="pt-BR" sz="2400" i="1" dirty="0" smtClean="0">
                <a:latin typeface="Arial" pitchFamily="34" charset="0"/>
                <a:cs typeface="Arial" pitchFamily="34" charset="0"/>
              </a:rPr>
              <a:t>aq) + H</a:t>
            </a:r>
            <a:r>
              <a:rPr lang="pt-BR" sz="2400" i="1" baseline="-25000" dirty="0" smtClean="0">
                <a:latin typeface="Arial" pitchFamily="34" charset="0"/>
                <a:cs typeface="Arial" pitchFamily="34" charset="0"/>
              </a:rPr>
              <a:t>2</a:t>
            </a:r>
            <a:r>
              <a:rPr lang="pt-BR" sz="2400" i="1" dirty="0" smtClean="0">
                <a:latin typeface="Arial" pitchFamily="34" charset="0"/>
                <a:cs typeface="Arial" pitchFamily="34" charset="0"/>
              </a:rPr>
              <a:t>O(l)         H</a:t>
            </a:r>
            <a:r>
              <a:rPr lang="pt-BR" sz="2400" i="1" baseline="-25000" dirty="0" smtClean="0">
                <a:latin typeface="Arial" pitchFamily="34" charset="0"/>
                <a:cs typeface="Arial" pitchFamily="34" charset="0"/>
              </a:rPr>
              <a:t>3</a:t>
            </a:r>
            <a:r>
              <a:rPr lang="pt-BR" sz="2400" i="1" dirty="0" smtClean="0">
                <a:latin typeface="Arial" pitchFamily="34" charset="0"/>
                <a:cs typeface="Arial" pitchFamily="34" charset="0"/>
              </a:rPr>
              <a:t>PO</a:t>
            </a:r>
            <a:r>
              <a:rPr lang="pt-BR" sz="2400" i="1" baseline="-25000" dirty="0" smtClean="0">
                <a:latin typeface="Arial" pitchFamily="34" charset="0"/>
                <a:cs typeface="Arial" pitchFamily="34" charset="0"/>
              </a:rPr>
              <a:t>4</a:t>
            </a:r>
            <a:r>
              <a:rPr lang="pt-BR" sz="2400" i="1" dirty="0" smtClean="0">
                <a:latin typeface="Arial" pitchFamily="34" charset="0"/>
                <a:cs typeface="Arial" pitchFamily="34" charset="0"/>
              </a:rPr>
              <a:t>(aq) + OH</a:t>
            </a:r>
            <a:r>
              <a:rPr lang="pt-BR" sz="2400" i="1" baseline="30000" dirty="0" smtClean="0">
                <a:latin typeface="Arial" pitchFamily="34" charset="0"/>
                <a:cs typeface="Arial" pitchFamily="34" charset="0"/>
              </a:rPr>
              <a:t>–</a:t>
            </a:r>
            <a:r>
              <a:rPr lang="pt-BR" sz="2400" i="1" dirty="0" smtClean="0">
                <a:latin typeface="Arial" pitchFamily="34" charset="0"/>
                <a:cs typeface="Arial" pitchFamily="34" charset="0"/>
              </a:rPr>
              <a:t>(aq)</a:t>
            </a:r>
            <a:endParaRPr lang="en-US" sz="2400" dirty="0">
              <a:latin typeface="Arial" pitchFamily="34" charset="0"/>
              <a:cs typeface="Arial" pitchFamily="34" charset="0"/>
            </a:endParaRPr>
          </a:p>
        </p:txBody>
      </p:sp>
      <p:sp>
        <p:nvSpPr>
          <p:cNvPr id="4" name="Rectangle 3"/>
          <p:cNvSpPr/>
          <p:nvPr/>
        </p:nvSpPr>
        <p:spPr>
          <a:xfrm>
            <a:off x="381000" y="5493603"/>
            <a:ext cx="8610600" cy="1200329"/>
          </a:xfrm>
          <a:prstGeom prst="rect">
            <a:avLst/>
          </a:prstGeom>
        </p:spPr>
        <p:txBody>
          <a:bodyPr wrap="square">
            <a:spAutoFit/>
          </a:bodyPr>
          <a:lstStyle/>
          <a:p>
            <a:pPr marL="519113" indent="-519113">
              <a:buClr>
                <a:srgbClr val="FF0000"/>
              </a:buClr>
              <a:buFont typeface="Wingdings" pitchFamily="2" charset="2"/>
              <a:buChar char="Ø"/>
            </a:pPr>
            <a:r>
              <a:rPr lang="en-US" sz="2400" dirty="0" smtClean="0">
                <a:latin typeface="Arial" pitchFamily="34" charset="0"/>
                <a:cs typeface="Arial" pitchFamily="34" charset="0"/>
              </a:rPr>
              <a:t>Depending on the solution’s pH, the predominant phosphate species is either PO</a:t>
            </a:r>
            <a:r>
              <a:rPr lang="en-US" sz="2400" baseline="-25000" dirty="0" smtClean="0">
                <a:latin typeface="Arial" pitchFamily="34" charset="0"/>
                <a:cs typeface="Arial" pitchFamily="34" charset="0"/>
              </a:rPr>
              <a:t>4</a:t>
            </a:r>
            <a:r>
              <a:rPr lang="en-US" sz="2400" baseline="30000" dirty="0" smtClean="0">
                <a:latin typeface="Arial" pitchFamily="34" charset="0"/>
                <a:cs typeface="Arial" pitchFamily="34" charset="0"/>
              </a:rPr>
              <a:t>3–</a:t>
            </a:r>
            <a:r>
              <a:rPr lang="en-US" sz="2400" dirty="0" smtClean="0">
                <a:latin typeface="Arial" pitchFamily="34" charset="0"/>
                <a:cs typeface="Arial" pitchFamily="34" charset="0"/>
              </a:rPr>
              <a:t>,HPO</a:t>
            </a:r>
            <a:r>
              <a:rPr lang="en-US" sz="2400" baseline="-25000" dirty="0" smtClean="0">
                <a:latin typeface="Arial" pitchFamily="34" charset="0"/>
                <a:cs typeface="Arial" pitchFamily="34" charset="0"/>
              </a:rPr>
              <a:t>4 </a:t>
            </a:r>
            <a:r>
              <a:rPr lang="en-US" sz="2400" baseline="30000" dirty="0" smtClean="0">
                <a:latin typeface="Arial" pitchFamily="34" charset="0"/>
                <a:cs typeface="Arial" pitchFamily="34" charset="0"/>
              </a:rPr>
              <a:t>2–</a:t>
            </a:r>
            <a:r>
              <a:rPr lang="en-US" sz="2400" dirty="0" smtClean="0">
                <a:latin typeface="Arial" pitchFamily="34" charset="0"/>
                <a:cs typeface="Arial" pitchFamily="34" charset="0"/>
              </a:rPr>
              <a:t>, H</a:t>
            </a:r>
            <a:r>
              <a:rPr lang="en-US" sz="2400" baseline="-25000" dirty="0" smtClean="0">
                <a:latin typeface="Arial" pitchFamily="34" charset="0"/>
                <a:cs typeface="Arial" pitchFamily="34" charset="0"/>
              </a:rPr>
              <a:t>2</a:t>
            </a:r>
            <a:r>
              <a:rPr lang="en-US" sz="2400" dirty="0" smtClean="0">
                <a:latin typeface="Arial" pitchFamily="34" charset="0"/>
                <a:cs typeface="Arial" pitchFamily="34" charset="0"/>
              </a:rPr>
              <a:t>PO</a:t>
            </a:r>
            <a:r>
              <a:rPr lang="en-US" sz="2400" baseline="-25000" dirty="0" smtClean="0">
                <a:latin typeface="Arial" pitchFamily="34" charset="0"/>
                <a:cs typeface="Arial" pitchFamily="34" charset="0"/>
              </a:rPr>
              <a:t>4</a:t>
            </a:r>
            <a:r>
              <a:rPr lang="en-US" sz="2400" baseline="30000" dirty="0" smtClean="0">
                <a:latin typeface="Arial" pitchFamily="34" charset="0"/>
                <a:cs typeface="Arial" pitchFamily="34" charset="0"/>
              </a:rPr>
              <a:t>–</a:t>
            </a:r>
            <a:r>
              <a:rPr lang="en-US" sz="2400" dirty="0" smtClean="0">
                <a:latin typeface="Arial" pitchFamily="34" charset="0"/>
                <a:cs typeface="Arial" pitchFamily="34" charset="0"/>
              </a:rPr>
              <a:t>, or H</a:t>
            </a:r>
            <a:r>
              <a:rPr lang="en-US" sz="2400" baseline="-25000" dirty="0" smtClean="0">
                <a:latin typeface="Arial" pitchFamily="34" charset="0"/>
                <a:cs typeface="Arial" pitchFamily="34" charset="0"/>
              </a:rPr>
              <a:t>3</a:t>
            </a:r>
            <a:r>
              <a:rPr lang="en-US" sz="2400" dirty="0" smtClean="0">
                <a:latin typeface="Arial" pitchFamily="34" charset="0"/>
                <a:cs typeface="Arial" pitchFamily="34" charset="0"/>
              </a:rPr>
              <a:t>PO</a:t>
            </a:r>
            <a:r>
              <a:rPr lang="en-US" sz="2400" baseline="-25000" dirty="0" smtClean="0">
                <a:latin typeface="Arial" pitchFamily="34" charset="0"/>
                <a:cs typeface="Arial" pitchFamily="34" charset="0"/>
              </a:rPr>
              <a:t>4</a:t>
            </a:r>
            <a:endParaRPr lang="en-US" sz="2400" baseline="-25000" dirty="0">
              <a:latin typeface="Arial" pitchFamily="34" charset="0"/>
              <a:cs typeface="Arial" pitchFamily="34" charset="0"/>
            </a:endParaRPr>
          </a:p>
        </p:txBody>
      </p:sp>
      <p:graphicFrame>
        <p:nvGraphicFramePr>
          <p:cNvPr id="15361" name="Object 1"/>
          <p:cNvGraphicFramePr>
            <a:graphicFrameLocks noChangeAspect="1"/>
          </p:cNvGraphicFramePr>
          <p:nvPr/>
        </p:nvGraphicFramePr>
        <p:xfrm>
          <a:off x="2943533" y="3435041"/>
          <a:ext cx="665163" cy="195263"/>
        </p:xfrm>
        <a:graphic>
          <a:graphicData uri="http://schemas.openxmlformats.org/presentationml/2006/ole">
            <p:oleObj spid="_x0000_s63490" name="CS ChemDraw Drawing" r:id="rId3" imgW="817560" imgH="195480" progId="">
              <p:embed/>
            </p:oleObj>
          </a:graphicData>
        </a:graphic>
      </p:graphicFrame>
      <p:sp>
        <p:nvSpPr>
          <p:cNvPr id="6" name="Rectangle 5"/>
          <p:cNvSpPr/>
          <p:nvPr/>
        </p:nvSpPr>
        <p:spPr>
          <a:xfrm>
            <a:off x="685800" y="1390471"/>
            <a:ext cx="8001000" cy="1200329"/>
          </a:xfrm>
          <a:prstGeom prst="rect">
            <a:avLst/>
          </a:prstGeom>
        </p:spPr>
        <p:txBody>
          <a:bodyPr wrap="square">
            <a:spAutoFit/>
          </a:bodyPr>
          <a:lstStyle/>
          <a:p>
            <a:pPr>
              <a:buClr>
                <a:srgbClr val="FF0000"/>
              </a:buClr>
              <a:buFont typeface="Wingdings" pitchFamily="2" charset="2"/>
              <a:buChar char="Ø"/>
            </a:pPr>
            <a:r>
              <a:rPr lang="en-US" sz="2400" dirty="0" smtClean="0">
                <a:latin typeface="Arial" pitchFamily="34" charset="0"/>
                <a:cs typeface="Arial" pitchFamily="34" charset="0"/>
              </a:rPr>
              <a:t>The solubility of Ca</a:t>
            </a:r>
            <a:r>
              <a:rPr lang="en-US" sz="2400" baseline="-25000" dirty="0" smtClean="0">
                <a:latin typeface="Arial" pitchFamily="34" charset="0"/>
                <a:cs typeface="Arial" pitchFamily="34" charset="0"/>
              </a:rPr>
              <a:t>3</a:t>
            </a:r>
            <a:r>
              <a:rPr lang="en-US" sz="2400" dirty="0" smtClean="0">
                <a:latin typeface="Arial" pitchFamily="34" charset="0"/>
                <a:cs typeface="Arial" pitchFamily="34" charset="0"/>
              </a:rPr>
              <a:t>(PO</a:t>
            </a:r>
            <a:r>
              <a:rPr lang="en-US" sz="2400" baseline="-25000" dirty="0" smtClean="0">
                <a:latin typeface="Arial" pitchFamily="34" charset="0"/>
                <a:cs typeface="Arial" pitchFamily="34" charset="0"/>
              </a:rPr>
              <a:t>4</a:t>
            </a:r>
            <a:r>
              <a:rPr lang="en-US" sz="2400" dirty="0" smtClean="0">
                <a:latin typeface="Arial" pitchFamily="34" charset="0"/>
                <a:cs typeface="Arial" pitchFamily="34" charset="0"/>
              </a:rPr>
              <a:t>)</a:t>
            </a:r>
            <a:r>
              <a:rPr lang="en-US" sz="2400" baseline="-25000" dirty="0" smtClean="0">
                <a:latin typeface="Arial" pitchFamily="34" charset="0"/>
                <a:cs typeface="Arial" pitchFamily="34" charset="0"/>
              </a:rPr>
              <a:t>2</a:t>
            </a:r>
            <a:r>
              <a:rPr lang="en-US" sz="2400" dirty="0" smtClean="0">
                <a:latin typeface="Arial" pitchFamily="34" charset="0"/>
                <a:cs typeface="Arial" pitchFamily="34" charset="0"/>
              </a:rPr>
              <a:t> is pH-dependent because phosphate is a weak base. The following four reactions, therefore, govern the solubility of Ca</a:t>
            </a:r>
            <a:r>
              <a:rPr lang="en-US" sz="2400" baseline="-25000" dirty="0" smtClean="0">
                <a:latin typeface="Arial" pitchFamily="34" charset="0"/>
                <a:cs typeface="Arial" pitchFamily="34" charset="0"/>
              </a:rPr>
              <a:t>3</a:t>
            </a:r>
            <a:r>
              <a:rPr lang="en-US" sz="2400" dirty="0" smtClean="0">
                <a:latin typeface="Arial" pitchFamily="34" charset="0"/>
                <a:cs typeface="Arial" pitchFamily="34" charset="0"/>
              </a:rPr>
              <a:t>(PO</a:t>
            </a:r>
            <a:r>
              <a:rPr lang="en-US" sz="2400" baseline="-25000" dirty="0" smtClean="0">
                <a:latin typeface="Arial" pitchFamily="34" charset="0"/>
                <a:cs typeface="Arial" pitchFamily="34" charset="0"/>
              </a:rPr>
              <a:t>4</a:t>
            </a:r>
            <a:r>
              <a:rPr lang="en-US" sz="2400" dirty="0" smtClean="0">
                <a:latin typeface="Arial" pitchFamily="34" charset="0"/>
                <a:cs typeface="Arial" pitchFamily="34" charset="0"/>
              </a:rPr>
              <a:t>)</a:t>
            </a:r>
            <a:r>
              <a:rPr lang="en-US" sz="2400" baseline="-25000" dirty="0" smtClean="0">
                <a:latin typeface="Arial" pitchFamily="34" charset="0"/>
                <a:cs typeface="Arial" pitchFamily="34" charset="0"/>
              </a:rPr>
              <a:t>2</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graphicFrame>
        <p:nvGraphicFramePr>
          <p:cNvPr id="15363" name="Object 3"/>
          <p:cNvGraphicFramePr>
            <a:graphicFrameLocks noChangeAspect="1"/>
          </p:cNvGraphicFramePr>
          <p:nvPr/>
        </p:nvGraphicFramePr>
        <p:xfrm>
          <a:off x="3657600" y="3886200"/>
          <a:ext cx="665163" cy="195263"/>
        </p:xfrm>
        <a:graphic>
          <a:graphicData uri="http://schemas.openxmlformats.org/presentationml/2006/ole">
            <p:oleObj spid="_x0000_s63491" name="CS ChemDraw Drawing" r:id="rId4" imgW="817560" imgH="195480" progId="">
              <p:embed/>
            </p:oleObj>
          </a:graphicData>
        </a:graphic>
      </p:graphicFrame>
      <p:graphicFrame>
        <p:nvGraphicFramePr>
          <p:cNvPr id="15364" name="Object 4"/>
          <p:cNvGraphicFramePr>
            <a:graphicFrameLocks noChangeAspect="1"/>
          </p:cNvGraphicFramePr>
          <p:nvPr/>
        </p:nvGraphicFramePr>
        <p:xfrm>
          <a:off x="3810000" y="4267200"/>
          <a:ext cx="665163" cy="195263"/>
        </p:xfrm>
        <a:graphic>
          <a:graphicData uri="http://schemas.openxmlformats.org/presentationml/2006/ole">
            <p:oleObj spid="_x0000_s63492" name="CS ChemDraw Drawing" r:id="rId5" imgW="817560" imgH="195480" progId="">
              <p:embed/>
            </p:oleObj>
          </a:graphicData>
        </a:graphic>
      </p:graphicFrame>
      <p:graphicFrame>
        <p:nvGraphicFramePr>
          <p:cNvPr id="15365" name="Object 5"/>
          <p:cNvGraphicFramePr>
            <a:graphicFrameLocks noChangeAspect="1"/>
          </p:cNvGraphicFramePr>
          <p:nvPr/>
        </p:nvGraphicFramePr>
        <p:xfrm>
          <a:off x="3830637" y="4724400"/>
          <a:ext cx="665163" cy="195263"/>
        </p:xfrm>
        <a:graphic>
          <a:graphicData uri="http://schemas.openxmlformats.org/presentationml/2006/ole">
            <p:oleObj spid="_x0000_s63493" name="CS ChemDraw Drawing" r:id="rId6" imgW="817560" imgH="195480" progId="">
              <p:embed/>
            </p:oleObj>
          </a:graphicData>
        </a:graphic>
      </p:graphicFrame>
      <p:sp>
        <p:nvSpPr>
          <p:cNvPr id="10" name="Slide Number Placeholder 9"/>
          <p:cNvSpPr>
            <a:spLocks noGrp="1"/>
          </p:cNvSpPr>
          <p:nvPr>
            <p:ph type="sldNum" sz="quarter" idx="12"/>
          </p:nvPr>
        </p:nvSpPr>
        <p:spPr/>
        <p:txBody>
          <a:bodyPr/>
          <a:lstStyle/>
          <a:p>
            <a:fld id="{45DC9A1E-1B4E-41EF-B39C-C05FFD273733}" type="slidenum">
              <a:rPr lang="en-US" smtClean="0"/>
              <a:pPr/>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cstate="print"/>
          <a:srcRect/>
          <a:stretch>
            <a:fillRect/>
          </a:stretch>
        </p:blipFill>
        <p:spPr bwMode="auto">
          <a:xfrm>
            <a:off x="1764749" y="609600"/>
            <a:ext cx="5398051" cy="3457575"/>
          </a:xfrm>
          <a:prstGeom prst="rect">
            <a:avLst/>
          </a:prstGeom>
          <a:noFill/>
          <a:ln w="9525">
            <a:noFill/>
            <a:miter lim="800000"/>
            <a:headEnd/>
            <a:tailEnd/>
          </a:ln>
          <a:effectLst/>
        </p:spPr>
      </p:pic>
      <p:sp>
        <p:nvSpPr>
          <p:cNvPr id="6" name="TextBox 5"/>
          <p:cNvSpPr txBox="1"/>
          <p:nvPr/>
        </p:nvSpPr>
        <p:spPr>
          <a:xfrm>
            <a:off x="990600" y="4572000"/>
            <a:ext cx="7239000" cy="707886"/>
          </a:xfrm>
          <a:prstGeom prst="rect">
            <a:avLst/>
          </a:prstGeom>
          <a:noFill/>
        </p:spPr>
        <p:txBody>
          <a:bodyPr wrap="square" rtlCol="0">
            <a:spAutoFit/>
          </a:bodyPr>
          <a:lstStyle/>
          <a:p>
            <a:r>
              <a:rPr lang="en-US" sz="2000" dirty="0" smtClean="0">
                <a:latin typeface="Arial" pitchFamily="34" charset="0"/>
                <a:cs typeface="Arial" pitchFamily="34" charset="0"/>
              </a:rPr>
              <a:t>Solubility diagram for Ca</a:t>
            </a:r>
            <a:r>
              <a:rPr lang="en-US" sz="2000" baseline="-25000" dirty="0" smtClean="0">
                <a:latin typeface="Arial" pitchFamily="34" charset="0"/>
                <a:cs typeface="Arial" pitchFamily="34" charset="0"/>
              </a:rPr>
              <a:t>3</a:t>
            </a:r>
            <a:r>
              <a:rPr lang="en-US" sz="2000" dirty="0" smtClean="0">
                <a:latin typeface="Arial" pitchFamily="34" charset="0"/>
                <a:cs typeface="Arial" pitchFamily="34" charset="0"/>
              </a:rPr>
              <a:t>(PO</a:t>
            </a:r>
            <a:r>
              <a:rPr lang="en-US" sz="2000" baseline="-25000" dirty="0" smtClean="0">
                <a:latin typeface="Arial" pitchFamily="34" charset="0"/>
                <a:cs typeface="Arial" pitchFamily="34" charset="0"/>
              </a:rPr>
              <a:t>4</a:t>
            </a:r>
            <a:r>
              <a:rPr lang="en-US" sz="2000" dirty="0" smtClean="0">
                <a:latin typeface="Arial" pitchFamily="34" charset="0"/>
                <a:cs typeface="Arial" pitchFamily="34" charset="0"/>
              </a:rPr>
              <a:t>)</a:t>
            </a:r>
            <a:r>
              <a:rPr lang="en-US" sz="2000" baseline="-25000" dirty="0" smtClean="0">
                <a:latin typeface="Arial" pitchFamily="34" charset="0"/>
                <a:cs typeface="Arial" pitchFamily="34" charset="0"/>
              </a:rPr>
              <a:t>2 </a:t>
            </a:r>
            <a:r>
              <a:rPr lang="en-US" sz="2000" dirty="0" smtClean="0">
                <a:latin typeface="Arial" pitchFamily="34" charset="0"/>
                <a:cs typeface="Arial" pitchFamily="34" charset="0"/>
              </a:rPr>
              <a:t>showing the predominant form of phosphate for each segment of the solubility curve.</a:t>
            </a:r>
            <a:endParaRPr lang="en-US"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45DC9A1E-1B4E-41EF-B39C-C05FFD273733}" type="slidenum">
              <a:rPr lang="en-US" smtClean="0"/>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838200" y="838200"/>
            <a:ext cx="7378610" cy="48768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45DC9A1E-1B4E-41EF-B39C-C05FFD273733}" type="slidenum">
              <a:rPr lang="en-US" smtClean="0"/>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609600" y="685800"/>
            <a:ext cx="7775465" cy="25622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45DC9A1E-1B4E-41EF-B39C-C05FFD273733}" type="slidenum">
              <a:rPr lang="en-US" smtClean="0"/>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409575" y="33338"/>
            <a:ext cx="8324850" cy="67913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45DC9A1E-1B4E-41EF-B39C-C05FFD273733}" type="slidenum">
              <a:rPr lang="en-US" smtClean="0"/>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338138" y="1100138"/>
            <a:ext cx="8467725" cy="46577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45DC9A1E-1B4E-41EF-B39C-C05FFD273733}" type="slidenum">
              <a:rPr lang="en-US" smtClean="0"/>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5257800" cy="715962"/>
          </a:xfrm>
        </p:spPr>
        <p:txBody>
          <a:bodyPr>
            <a:normAutofit/>
          </a:bodyPr>
          <a:lstStyle/>
          <a:p>
            <a:r>
              <a:rPr lang="en-US" sz="4000" b="1" i="1" dirty="0" smtClean="0">
                <a:solidFill>
                  <a:srgbClr val="0000FF"/>
                </a:solidFill>
                <a:latin typeface="Arial" pitchFamily="34" charset="0"/>
                <a:cs typeface="Arial" pitchFamily="34" charset="0"/>
              </a:rPr>
              <a:t>Solvent Effect</a:t>
            </a:r>
            <a:endParaRPr lang="en-US" sz="4000" b="1" i="1" dirty="0">
              <a:solidFill>
                <a:srgbClr val="0000FF"/>
              </a:solidFill>
              <a:latin typeface="Arial" pitchFamily="34" charset="0"/>
              <a:cs typeface="Arial" pitchFamily="34" charset="0"/>
            </a:endParaRPr>
          </a:p>
        </p:txBody>
      </p:sp>
      <p:sp>
        <p:nvSpPr>
          <p:cNvPr id="4" name="Rectangle 3"/>
          <p:cNvSpPr/>
          <p:nvPr/>
        </p:nvSpPr>
        <p:spPr>
          <a:xfrm>
            <a:off x="457200" y="1295400"/>
            <a:ext cx="8229600" cy="5262979"/>
          </a:xfrm>
          <a:prstGeom prst="rect">
            <a:avLst/>
          </a:prstGeom>
        </p:spPr>
        <p:txBody>
          <a:bodyPr wrap="square">
            <a:spAutoFit/>
          </a:bodyPr>
          <a:lstStyle/>
          <a:p>
            <a:pPr marL="573088" indent="-573088">
              <a:buClr>
                <a:srgbClr val="FF0000"/>
              </a:buClr>
              <a:buFont typeface="Wingdings" pitchFamily="2" charset="2"/>
              <a:buChar char="Ø"/>
            </a:pPr>
            <a:r>
              <a:rPr lang="en-US" sz="2400" dirty="0" smtClean="0">
                <a:latin typeface="Arial" pitchFamily="34" charset="0"/>
                <a:cs typeface="Arial" pitchFamily="34" charset="0"/>
              </a:rPr>
              <a:t>Solubility can often be decreased by using a </a:t>
            </a:r>
            <a:r>
              <a:rPr lang="en-US" sz="2400" dirty="0" err="1" smtClean="0">
                <a:latin typeface="Arial" pitchFamily="34" charset="0"/>
                <a:cs typeface="Arial" pitchFamily="34" charset="0"/>
              </a:rPr>
              <a:t>nonaqueous</a:t>
            </a:r>
            <a:r>
              <a:rPr lang="en-US" sz="2400" dirty="0" smtClean="0">
                <a:latin typeface="Arial" pitchFamily="34" charset="0"/>
                <a:cs typeface="Arial" pitchFamily="34" charset="0"/>
              </a:rPr>
              <a:t> solvent. </a:t>
            </a:r>
          </a:p>
          <a:p>
            <a:pPr marL="573088" indent="-573088">
              <a:buClr>
                <a:srgbClr val="FF0000"/>
              </a:buClr>
            </a:pPr>
            <a:endParaRPr lang="en-US" sz="2400" dirty="0" smtClean="0">
              <a:latin typeface="Arial" pitchFamily="34" charset="0"/>
              <a:cs typeface="Arial" pitchFamily="34" charset="0"/>
            </a:endParaRPr>
          </a:p>
          <a:p>
            <a:pPr marL="573088" indent="-573088">
              <a:buClr>
                <a:srgbClr val="FF0000"/>
              </a:buClr>
              <a:buFont typeface="Wingdings" pitchFamily="2" charset="2"/>
              <a:buChar char="Ø"/>
            </a:pPr>
            <a:r>
              <a:rPr lang="en-US" sz="2400" dirty="0" smtClean="0">
                <a:latin typeface="Arial" pitchFamily="34" charset="0"/>
                <a:cs typeface="Arial" pitchFamily="34" charset="0"/>
              </a:rPr>
              <a:t>A precipitate’s solubility is generally greater in aqueous solutions because of the ability of water molecules to stabilize ions through </a:t>
            </a:r>
            <a:r>
              <a:rPr lang="en-US" sz="2400" dirty="0" err="1" smtClean="0">
                <a:latin typeface="Arial" pitchFamily="34" charset="0"/>
                <a:cs typeface="Arial" pitchFamily="34" charset="0"/>
              </a:rPr>
              <a:t>solvation</a:t>
            </a:r>
            <a:r>
              <a:rPr lang="en-US" sz="2400" dirty="0" smtClean="0">
                <a:latin typeface="Arial" pitchFamily="34" charset="0"/>
                <a:cs typeface="Arial" pitchFamily="34" charset="0"/>
              </a:rPr>
              <a:t>.</a:t>
            </a:r>
          </a:p>
          <a:p>
            <a:pPr marL="573088" indent="-573088">
              <a:buClr>
                <a:srgbClr val="FF0000"/>
              </a:buClr>
            </a:pPr>
            <a:endParaRPr lang="en-US" sz="2400" dirty="0" smtClean="0">
              <a:latin typeface="Arial" pitchFamily="34" charset="0"/>
              <a:cs typeface="Arial" pitchFamily="34" charset="0"/>
            </a:endParaRPr>
          </a:p>
          <a:p>
            <a:pPr marL="573088" indent="-573088">
              <a:buClr>
                <a:srgbClr val="FF0000"/>
              </a:buClr>
              <a:buFont typeface="Wingdings" pitchFamily="2" charset="2"/>
              <a:buChar char="Ø"/>
            </a:pPr>
            <a:r>
              <a:rPr lang="en-US" sz="2400" dirty="0" smtClean="0">
                <a:latin typeface="Arial" pitchFamily="34" charset="0"/>
                <a:cs typeface="Arial" pitchFamily="34" charset="0"/>
              </a:rPr>
              <a:t> The poorer solvating ability of </a:t>
            </a:r>
            <a:r>
              <a:rPr lang="en-US" sz="2400" dirty="0" err="1" smtClean="0">
                <a:latin typeface="Arial" pitchFamily="34" charset="0"/>
                <a:cs typeface="Arial" pitchFamily="34" charset="0"/>
              </a:rPr>
              <a:t>nonaqueous</a:t>
            </a:r>
            <a:r>
              <a:rPr lang="en-US" sz="2400" dirty="0" smtClean="0">
                <a:latin typeface="Arial" pitchFamily="34" charset="0"/>
                <a:cs typeface="Arial" pitchFamily="34" charset="0"/>
              </a:rPr>
              <a:t> solvents, even those that are polar, leads to a smaller solubility</a:t>
            </a:r>
          </a:p>
          <a:p>
            <a:pPr marL="573088" indent="-573088">
              <a:buClr>
                <a:srgbClr val="FF0000"/>
              </a:buClr>
            </a:pPr>
            <a:r>
              <a:rPr lang="en-US" sz="2400" dirty="0" smtClean="0">
                <a:latin typeface="Arial" pitchFamily="34" charset="0"/>
                <a:cs typeface="Arial" pitchFamily="34" charset="0"/>
              </a:rPr>
              <a:t>	product. </a:t>
            </a:r>
          </a:p>
          <a:p>
            <a:pPr marL="573088" indent="-573088">
              <a:buClr>
                <a:srgbClr val="FF0000"/>
              </a:buClr>
            </a:pPr>
            <a:endParaRPr lang="en-US" sz="2400" dirty="0" smtClean="0">
              <a:latin typeface="Arial" pitchFamily="34" charset="0"/>
              <a:cs typeface="Arial" pitchFamily="34" charset="0"/>
            </a:endParaRPr>
          </a:p>
          <a:p>
            <a:pPr marL="573088" indent="-573088">
              <a:buClr>
                <a:srgbClr val="FF0000"/>
              </a:buClr>
              <a:buFont typeface="Wingdings" pitchFamily="2" charset="2"/>
              <a:buChar char="Ø"/>
            </a:pPr>
            <a:r>
              <a:rPr lang="en-US" sz="2400" dirty="0" smtClean="0">
                <a:latin typeface="Arial" pitchFamily="34" charset="0"/>
                <a:cs typeface="Arial" pitchFamily="34" charset="0"/>
              </a:rPr>
              <a:t>For example, PbSO</a:t>
            </a:r>
            <a:r>
              <a:rPr lang="en-US" sz="2400" baseline="-25000" dirty="0" smtClean="0">
                <a:latin typeface="Arial" pitchFamily="34" charset="0"/>
                <a:cs typeface="Arial" pitchFamily="34" charset="0"/>
              </a:rPr>
              <a:t>4</a:t>
            </a:r>
            <a:r>
              <a:rPr lang="en-US" sz="2400" dirty="0" smtClean="0">
                <a:latin typeface="Arial" pitchFamily="34" charset="0"/>
                <a:cs typeface="Arial" pitchFamily="34" charset="0"/>
              </a:rPr>
              <a:t> has a Ksp of 1.6 x10</a:t>
            </a:r>
            <a:r>
              <a:rPr lang="en-US" sz="2400" baseline="30000" dirty="0" smtClean="0">
                <a:latin typeface="Arial" pitchFamily="34" charset="0"/>
                <a:cs typeface="Arial" pitchFamily="34" charset="0"/>
              </a:rPr>
              <a:t>–8</a:t>
            </a:r>
            <a:r>
              <a:rPr lang="en-US" sz="2400" dirty="0" smtClean="0">
                <a:latin typeface="Arial" pitchFamily="34" charset="0"/>
                <a:cs typeface="Arial" pitchFamily="34" charset="0"/>
              </a:rPr>
              <a:t> in H</a:t>
            </a:r>
            <a:r>
              <a:rPr lang="en-US" sz="2400" baseline="-25000" dirty="0" smtClean="0">
                <a:latin typeface="Arial" pitchFamily="34" charset="0"/>
                <a:cs typeface="Arial" pitchFamily="34" charset="0"/>
              </a:rPr>
              <a:t>2</a:t>
            </a:r>
            <a:r>
              <a:rPr lang="en-US" sz="2400" dirty="0" smtClean="0">
                <a:latin typeface="Arial" pitchFamily="34" charset="0"/>
                <a:cs typeface="Arial" pitchFamily="34" charset="0"/>
              </a:rPr>
              <a:t>O, whereas in a 50:50 mixture of H</a:t>
            </a:r>
            <a:r>
              <a:rPr lang="en-US" sz="2400" baseline="-25000" dirty="0" smtClean="0">
                <a:latin typeface="Arial" pitchFamily="34" charset="0"/>
                <a:cs typeface="Arial" pitchFamily="34" charset="0"/>
              </a:rPr>
              <a:t>2</a:t>
            </a:r>
            <a:r>
              <a:rPr lang="en-US" sz="2400" dirty="0" smtClean="0">
                <a:latin typeface="Arial" pitchFamily="34" charset="0"/>
                <a:cs typeface="Arial" pitchFamily="34" charset="0"/>
              </a:rPr>
              <a:t>O/ethanol the K</a:t>
            </a:r>
            <a:r>
              <a:rPr lang="en-US" sz="2400" baseline="-25000" dirty="0" smtClean="0">
                <a:latin typeface="Arial" pitchFamily="34" charset="0"/>
                <a:cs typeface="Arial" pitchFamily="34" charset="0"/>
              </a:rPr>
              <a:t>sp</a:t>
            </a:r>
            <a:r>
              <a:rPr lang="en-US" sz="2400" dirty="0" smtClean="0">
                <a:latin typeface="Arial" pitchFamily="34" charset="0"/>
                <a:cs typeface="Arial" pitchFamily="34" charset="0"/>
              </a:rPr>
              <a:t> at 2.6 x 10</a:t>
            </a:r>
            <a:r>
              <a:rPr lang="en-US" sz="2400" baseline="30000" dirty="0" smtClean="0">
                <a:latin typeface="Arial" pitchFamily="34" charset="0"/>
                <a:cs typeface="Arial" pitchFamily="34" charset="0"/>
              </a:rPr>
              <a:t>–12</a:t>
            </a:r>
            <a:r>
              <a:rPr lang="en-US" sz="2400" dirty="0" smtClean="0">
                <a:latin typeface="Arial" pitchFamily="34" charset="0"/>
                <a:cs typeface="Arial" pitchFamily="34" charset="0"/>
              </a:rPr>
              <a:t> is four orders of magnitude smaller</a:t>
            </a: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45DC9A1E-1B4E-41EF-B39C-C05FFD273733}" type="slidenum">
              <a:rPr lang="en-US" smtClean="0"/>
              <a:pPr/>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3" name="Picture 7" descr="C:\DOCUME~1\user\LOCALS~1\Temp\magic.gif"/>
          <p:cNvPicPr>
            <a:picLocks noChangeAspect="1" noChangeArrowheads="1"/>
          </p:cNvPicPr>
          <p:nvPr/>
        </p:nvPicPr>
        <p:blipFill>
          <a:blip r:embed="rId3" cstate="print"/>
          <a:srcRect/>
          <a:stretch>
            <a:fillRect/>
          </a:stretch>
        </p:blipFill>
        <p:spPr bwMode="auto">
          <a:xfrm>
            <a:off x="0" y="0"/>
            <a:ext cx="127000" cy="127000"/>
          </a:xfrm>
          <a:prstGeom prst="rect">
            <a:avLst/>
          </a:prstGeom>
          <a:noFill/>
          <a:ln w="9525">
            <a:noFill/>
            <a:miter lim="800000"/>
            <a:headEnd/>
            <a:tailEnd/>
          </a:ln>
          <a:effectLst/>
        </p:spPr>
      </p:pic>
      <p:sp>
        <p:nvSpPr>
          <p:cNvPr id="39938" name="Text Box 2"/>
          <p:cNvSpPr txBox="1">
            <a:spLocks noChangeArrowheads="1"/>
          </p:cNvSpPr>
          <p:nvPr/>
        </p:nvSpPr>
        <p:spPr bwMode="auto">
          <a:xfrm>
            <a:off x="250824" y="152400"/>
            <a:ext cx="6378576" cy="6337300"/>
          </a:xfrm>
          <a:prstGeom prst="rect">
            <a:avLst/>
          </a:prstGeom>
          <a:noFill/>
          <a:ln w="9525">
            <a:noFill/>
            <a:miter lim="800000"/>
            <a:headEnd/>
            <a:tailEnd/>
          </a:ln>
          <a:effectLst/>
        </p:spPr>
        <p:txBody>
          <a:bodyPr/>
          <a:lstStyle/>
          <a:p>
            <a:pPr algn="just"/>
            <a:r>
              <a:rPr lang="en-US" altLang="ko-KR" sz="3600" b="1" i="1" dirty="0">
                <a:solidFill>
                  <a:srgbClr val="0000FF"/>
                </a:solidFill>
                <a:latin typeface="Times New Roman" pitchFamily="18" charset="0"/>
                <a:ea typeface="바탕체" pitchFamily="17" charset="-127"/>
              </a:rPr>
              <a:t>What is analytical chemistry</a:t>
            </a:r>
            <a:r>
              <a:rPr lang="en-US" altLang="ko-KR" sz="3600" b="1" dirty="0">
                <a:solidFill>
                  <a:srgbClr val="0000FF"/>
                </a:solidFill>
                <a:latin typeface="Times New Roman" pitchFamily="18" charset="0"/>
                <a:ea typeface="바탕체" pitchFamily="17" charset="-127"/>
              </a:rPr>
              <a:t> </a:t>
            </a:r>
            <a:r>
              <a:rPr lang="en-US" altLang="ko-KR" sz="3600" b="1" dirty="0">
                <a:latin typeface="Times New Roman" pitchFamily="18" charset="0"/>
                <a:ea typeface="바탕체" pitchFamily="17" charset="-127"/>
              </a:rPr>
              <a:t>?</a:t>
            </a:r>
          </a:p>
          <a:p>
            <a:pPr algn="just"/>
            <a:endParaRPr lang="en-US" altLang="ko-KR" sz="2000" dirty="0">
              <a:latin typeface="Times New Roman" pitchFamily="18" charset="0"/>
              <a:ea typeface="바탕체" pitchFamily="17" charset="-127"/>
            </a:endParaRPr>
          </a:p>
          <a:p>
            <a:pPr marL="693738" indent="-458788" algn="just">
              <a:buClr>
                <a:srgbClr val="FF0000"/>
              </a:buClr>
              <a:buFont typeface="Wingdings" pitchFamily="2" charset="2"/>
              <a:buChar char="Ø"/>
            </a:pPr>
            <a:r>
              <a:rPr lang="en-US" altLang="ko-KR" sz="2800" b="1" dirty="0" smtClean="0">
                <a:latin typeface="Times New Roman" pitchFamily="18" charset="0"/>
                <a:ea typeface="바탕체" pitchFamily="17" charset="-127"/>
              </a:rPr>
              <a:t>Qualitative </a:t>
            </a:r>
            <a:r>
              <a:rPr lang="en-US" altLang="ko-KR" sz="2800" b="1" dirty="0">
                <a:latin typeface="Times New Roman" pitchFamily="18" charset="0"/>
                <a:ea typeface="바탕체" pitchFamily="17" charset="-127"/>
              </a:rPr>
              <a:t>analysis :</a:t>
            </a:r>
          </a:p>
          <a:p>
            <a:pPr algn="just"/>
            <a:r>
              <a:rPr lang="en-US" altLang="ko-KR" sz="2000" dirty="0">
                <a:latin typeface="Times New Roman" pitchFamily="18" charset="0"/>
                <a:ea typeface="바탕체" pitchFamily="17" charset="-127"/>
              </a:rPr>
              <a:t>       </a:t>
            </a:r>
            <a:r>
              <a:rPr lang="en-US" altLang="ko-KR" sz="2000" dirty="0" smtClean="0">
                <a:latin typeface="Times New Roman" pitchFamily="18" charset="0"/>
                <a:ea typeface="바탕체" pitchFamily="17" charset="-127"/>
              </a:rPr>
              <a:t>	</a:t>
            </a:r>
            <a:r>
              <a:rPr lang="en-US" altLang="ko-KR" sz="2400" b="1" dirty="0" smtClean="0">
                <a:solidFill>
                  <a:srgbClr val="C00000"/>
                </a:solidFill>
                <a:latin typeface="Times New Roman" pitchFamily="18" charset="0"/>
                <a:ea typeface="바탕체" pitchFamily="17" charset="-127"/>
              </a:rPr>
              <a:t>What </a:t>
            </a:r>
            <a:r>
              <a:rPr lang="en-US" altLang="ko-KR" sz="2400" b="1" dirty="0">
                <a:solidFill>
                  <a:srgbClr val="C00000"/>
                </a:solidFill>
                <a:latin typeface="Times New Roman" pitchFamily="18" charset="0"/>
                <a:ea typeface="바탕체" pitchFamily="17" charset="-127"/>
              </a:rPr>
              <a:t>is present ?</a:t>
            </a:r>
          </a:p>
          <a:p>
            <a:endParaRPr lang="en-US" altLang="ko-KR" b="0" dirty="0">
              <a:latin typeface="Arial" charset="0"/>
            </a:endParaRPr>
          </a:p>
          <a:p>
            <a:r>
              <a:rPr lang="en-US" altLang="ko-KR" sz="2000" b="0" dirty="0" smtClean="0">
                <a:latin typeface="Arial" charset="0"/>
              </a:rPr>
              <a:t>Determination </a:t>
            </a:r>
            <a:r>
              <a:rPr lang="en-US" altLang="ko-KR" sz="2000" b="0" dirty="0">
                <a:latin typeface="Arial" charset="0"/>
              </a:rPr>
              <a:t>of </a:t>
            </a:r>
            <a:r>
              <a:rPr lang="en-US" altLang="ko-KR" sz="2000" dirty="0">
                <a:latin typeface="Arial" charset="0"/>
              </a:rPr>
              <a:t>chemical identity</a:t>
            </a:r>
            <a:r>
              <a:rPr lang="en-US" altLang="ko-KR" sz="2000" b="0" dirty="0">
                <a:latin typeface="Arial" charset="0"/>
              </a:rPr>
              <a:t> of the species in the sample.</a:t>
            </a:r>
          </a:p>
          <a:p>
            <a:pPr algn="just"/>
            <a:endParaRPr lang="en-US" altLang="ko-KR" sz="2000" dirty="0">
              <a:latin typeface="Times New Roman" pitchFamily="18" charset="0"/>
              <a:ea typeface="바탕체" pitchFamily="17" charset="-127"/>
            </a:endParaRPr>
          </a:p>
          <a:p>
            <a:pPr marL="693738" indent="-693738" algn="just">
              <a:buClr>
                <a:srgbClr val="FF0000"/>
              </a:buClr>
              <a:buFont typeface="Wingdings" pitchFamily="2" charset="2"/>
              <a:buChar char="Ø"/>
            </a:pPr>
            <a:r>
              <a:rPr lang="en-US" altLang="ko-KR" sz="2800" b="1" dirty="0" smtClean="0">
                <a:latin typeface="Times New Roman" pitchFamily="18" charset="0"/>
                <a:ea typeface="바탕체" pitchFamily="17" charset="-127"/>
              </a:rPr>
              <a:t>Quantitative </a:t>
            </a:r>
            <a:r>
              <a:rPr lang="en-US" altLang="ko-KR" sz="2800" b="1" dirty="0">
                <a:latin typeface="Times New Roman" pitchFamily="18" charset="0"/>
                <a:ea typeface="바탕체" pitchFamily="17" charset="-127"/>
              </a:rPr>
              <a:t>analysis :      </a:t>
            </a:r>
          </a:p>
          <a:p>
            <a:pPr algn="just"/>
            <a:r>
              <a:rPr lang="en-US" altLang="ko-KR" sz="2000" dirty="0">
                <a:latin typeface="Times New Roman" pitchFamily="18" charset="0"/>
                <a:ea typeface="바탕체" pitchFamily="17" charset="-127"/>
              </a:rPr>
              <a:t>    </a:t>
            </a:r>
            <a:r>
              <a:rPr lang="en-US" altLang="ko-KR" sz="2000" dirty="0" smtClean="0">
                <a:latin typeface="Times New Roman" pitchFamily="18" charset="0"/>
                <a:ea typeface="바탕체" pitchFamily="17" charset="-127"/>
              </a:rPr>
              <a:t>	</a:t>
            </a:r>
            <a:r>
              <a:rPr lang="en-US" altLang="ko-KR" sz="2400" b="1" dirty="0" smtClean="0">
                <a:solidFill>
                  <a:srgbClr val="C00000"/>
                </a:solidFill>
                <a:latin typeface="Times New Roman" pitchFamily="18" charset="0"/>
                <a:ea typeface="바탕체" pitchFamily="17" charset="-127"/>
              </a:rPr>
              <a:t>How </a:t>
            </a:r>
            <a:r>
              <a:rPr lang="en-US" altLang="ko-KR" sz="2400" b="1" dirty="0">
                <a:solidFill>
                  <a:srgbClr val="C00000"/>
                </a:solidFill>
                <a:latin typeface="Times New Roman" pitchFamily="18" charset="0"/>
                <a:ea typeface="바탕체" pitchFamily="17" charset="-127"/>
              </a:rPr>
              <a:t>much present ?</a:t>
            </a:r>
            <a:r>
              <a:rPr lang="en-US" altLang="ko-KR" sz="2400" dirty="0">
                <a:solidFill>
                  <a:srgbClr val="FF0000"/>
                </a:solidFill>
                <a:latin typeface="Times New Roman" pitchFamily="18" charset="0"/>
                <a:ea typeface="바탕체" pitchFamily="17" charset="-127"/>
              </a:rPr>
              <a:t>  </a:t>
            </a:r>
          </a:p>
          <a:p>
            <a:pPr algn="just"/>
            <a:endParaRPr lang="en-US" altLang="ko-KR" b="0" dirty="0"/>
          </a:p>
          <a:p>
            <a:pPr algn="just"/>
            <a:r>
              <a:rPr lang="en-US" altLang="ko-KR" sz="2000" b="0" dirty="0" smtClean="0">
                <a:latin typeface="Arial" pitchFamily="34" charset="0"/>
                <a:cs typeface="Arial" pitchFamily="34" charset="0"/>
              </a:rPr>
              <a:t>Determination </a:t>
            </a:r>
            <a:r>
              <a:rPr lang="en-US" altLang="ko-KR" sz="2000" b="0" dirty="0">
                <a:latin typeface="Arial" pitchFamily="34" charset="0"/>
                <a:cs typeface="Arial" pitchFamily="34" charset="0"/>
              </a:rPr>
              <a:t>of </a:t>
            </a:r>
            <a:r>
              <a:rPr lang="en-US" altLang="ko-KR" sz="2000" dirty="0">
                <a:latin typeface="Arial" pitchFamily="34" charset="0"/>
                <a:cs typeface="Arial" pitchFamily="34" charset="0"/>
              </a:rPr>
              <a:t>the amount</a:t>
            </a:r>
            <a:r>
              <a:rPr lang="en-US" altLang="ko-KR" sz="2000" b="0" dirty="0">
                <a:latin typeface="Arial" pitchFamily="34" charset="0"/>
                <a:cs typeface="Arial" pitchFamily="34" charset="0"/>
              </a:rPr>
              <a:t> of species or </a:t>
            </a:r>
            <a:r>
              <a:rPr lang="en-US" altLang="ko-KR" sz="2000" b="0" dirty="0" err="1">
                <a:latin typeface="Arial" pitchFamily="34" charset="0"/>
                <a:cs typeface="Arial" pitchFamily="34" charset="0"/>
              </a:rPr>
              <a:t>analytes</a:t>
            </a:r>
            <a:r>
              <a:rPr lang="en-US" altLang="ko-KR" sz="2000" b="0" dirty="0">
                <a:latin typeface="Arial" pitchFamily="34" charset="0"/>
                <a:cs typeface="Arial" pitchFamily="34" charset="0"/>
              </a:rPr>
              <a:t>, in </a:t>
            </a:r>
            <a:r>
              <a:rPr lang="en-US" altLang="ko-KR" sz="2000" dirty="0">
                <a:latin typeface="Arial" pitchFamily="34" charset="0"/>
                <a:cs typeface="Arial" pitchFamily="34" charset="0"/>
              </a:rPr>
              <a:t>numerical </a:t>
            </a:r>
            <a:r>
              <a:rPr lang="en-US" altLang="ko-KR" sz="2000" b="0" dirty="0">
                <a:latin typeface="Arial" pitchFamily="34" charset="0"/>
                <a:cs typeface="Arial" pitchFamily="34" charset="0"/>
              </a:rPr>
              <a:t>terms. Hence, math is heavily involved. In order to perform quantitative analysis, typically one needs to complete qualitative analysis.  One needs to know what it is and then select the means to determine the amount.</a:t>
            </a:r>
          </a:p>
          <a:p>
            <a:pPr algn="just"/>
            <a:endParaRPr lang="en-US" altLang="ko-KR" sz="2000" dirty="0">
              <a:latin typeface="Times New Roman" pitchFamily="18" charset="0"/>
              <a:ea typeface="바탕체" pitchFamily="17" charset="-127"/>
            </a:endParaRPr>
          </a:p>
          <a:p>
            <a:pPr marL="738188" indent="-738188" algn="just">
              <a:buClr>
                <a:srgbClr val="FF0000"/>
              </a:buClr>
              <a:buFont typeface="Wingdings" pitchFamily="2" charset="2"/>
              <a:buChar char="Ø"/>
            </a:pPr>
            <a:r>
              <a:rPr lang="en-US" altLang="ko-KR" sz="2800" b="1" dirty="0" smtClean="0">
                <a:latin typeface="Times New Roman" pitchFamily="18" charset="0"/>
                <a:ea typeface="바탕체" pitchFamily="17" charset="-127"/>
              </a:rPr>
              <a:t>Instrumental </a:t>
            </a:r>
            <a:r>
              <a:rPr lang="en-US" altLang="ko-KR" sz="2800" b="1" dirty="0">
                <a:latin typeface="Times New Roman" pitchFamily="18" charset="0"/>
                <a:ea typeface="바탕체" pitchFamily="17" charset="-127"/>
              </a:rPr>
              <a:t>analysis</a:t>
            </a:r>
          </a:p>
        </p:txBody>
      </p:sp>
      <p:grpSp>
        <p:nvGrpSpPr>
          <p:cNvPr id="2" name="Group 3"/>
          <p:cNvGrpSpPr>
            <a:grpSpLocks/>
          </p:cNvGrpSpPr>
          <p:nvPr/>
        </p:nvGrpSpPr>
        <p:grpSpPr bwMode="auto">
          <a:xfrm>
            <a:off x="6781800" y="838200"/>
            <a:ext cx="2133600" cy="2971800"/>
            <a:chOff x="576" y="1200"/>
            <a:chExt cx="2264" cy="2264"/>
          </a:xfrm>
        </p:grpSpPr>
        <p:pic>
          <p:nvPicPr>
            <p:cNvPr id="39940" name="Picture 4" descr="chemworld-1"/>
            <p:cNvPicPr>
              <a:picLocks noChangeAspect="1" noChangeArrowheads="1"/>
            </p:cNvPicPr>
            <p:nvPr/>
          </p:nvPicPr>
          <p:blipFill>
            <a:blip r:embed="rId4" cstate="print"/>
            <a:srcRect/>
            <a:stretch>
              <a:fillRect/>
            </a:stretch>
          </p:blipFill>
          <p:spPr bwMode="auto">
            <a:xfrm>
              <a:off x="576" y="1200"/>
              <a:ext cx="2264" cy="2264"/>
            </a:xfrm>
            <a:prstGeom prst="rect">
              <a:avLst/>
            </a:prstGeom>
            <a:noFill/>
          </p:spPr>
        </p:pic>
        <p:sp>
          <p:nvSpPr>
            <p:cNvPr id="39941" name="Rectangle 5"/>
            <p:cNvSpPr>
              <a:spLocks noChangeArrowheads="1"/>
            </p:cNvSpPr>
            <p:nvPr/>
          </p:nvSpPr>
          <p:spPr bwMode="auto">
            <a:xfrm>
              <a:off x="576" y="1200"/>
              <a:ext cx="2256" cy="2256"/>
            </a:xfrm>
            <a:prstGeom prst="rect">
              <a:avLst/>
            </a:prstGeom>
            <a:noFill/>
            <a:ln w="9525">
              <a:solidFill>
                <a:schemeClr val="tx1"/>
              </a:solidFill>
              <a:miter lim="800000"/>
              <a:headEnd/>
              <a:tailEnd/>
            </a:ln>
            <a:effectLst/>
          </p:spPr>
          <p:txBody>
            <a:bodyPr wrap="none" anchor="ctr"/>
            <a:lstStyle/>
            <a:p>
              <a:endParaRPr lang="en-US"/>
            </a:p>
          </p:txBody>
        </p:sp>
      </p:grpSp>
      <p:pic>
        <p:nvPicPr>
          <p:cNvPr id="39942" name="Picture 6"/>
          <p:cNvPicPr>
            <a:picLocks noChangeArrowheads="1"/>
          </p:cNvPicPr>
          <p:nvPr/>
        </p:nvPicPr>
        <p:blipFill>
          <a:blip r:embed="rId5" cstate="print"/>
          <a:srcRect/>
          <a:stretch>
            <a:fillRect/>
          </a:stretch>
        </p:blipFill>
        <p:spPr bwMode="auto">
          <a:xfrm>
            <a:off x="6781800" y="3810000"/>
            <a:ext cx="2133600" cy="1371600"/>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B980AA17-9AAD-4CAE-A59E-97155A547452}" type="slidenum">
              <a:rPr lang="en-US" smtClean="0"/>
              <a:pPr/>
              <a:t>9</a:t>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Text Box 2"/>
          <p:cNvSpPr txBox="1">
            <a:spLocks noChangeArrowheads="1"/>
          </p:cNvSpPr>
          <p:nvPr/>
        </p:nvSpPr>
        <p:spPr bwMode="auto">
          <a:xfrm>
            <a:off x="533400" y="1066800"/>
            <a:ext cx="4953000" cy="3046988"/>
          </a:xfrm>
          <a:prstGeom prst="rect">
            <a:avLst/>
          </a:prstGeom>
          <a:noFill/>
          <a:ln w="9525">
            <a:noFill/>
            <a:miter lim="800000"/>
            <a:headEnd/>
            <a:tailEnd/>
          </a:ln>
          <a:effectLst/>
        </p:spPr>
        <p:txBody>
          <a:bodyPr wrap="square">
            <a:spAutoFit/>
          </a:bodyPr>
          <a:lstStyle/>
          <a:p>
            <a:pPr>
              <a:spcBef>
                <a:spcPct val="50000"/>
              </a:spcBef>
            </a:pPr>
            <a:r>
              <a:rPr lang="en-US" altLang="ko-KR" sz="2400" dirty="0" smtClean="0">
                <a:latin typeface="Arial" pitchFamily="34" charset="0"/>
                <a:cs typeface="Arial" pitchFamily="34" charset="0"/>
              </a:rPr>
              <a:t>  </a:t>
            </a:r>
            <a:r>
              <a:rPr lang="en-US" altLang="ko-KR" sz="2400" dirty="0">
                <a:latin typeface="Arial" pitchFamily="34" charset="0"/>
                <a:cs typeface="Arial" pitchFamily="34" charset="0"/>
              </a:rPr>
              <a:t>T  </a:t>
            </a:r>
            <a:r>
              <a:rPr lang="en-US" altLang="ko-KR" sz="2400" dirty="0">
                <a:latin typeface="Arial" pitchFamily="34" charset="0"/>
                <a:cs typeface="Arial" pitchFamily="34" charset="0"/>
                <a:sym typeface="Symbol" pitchFamily="18" charset="2"/>
              </a:rPr>
              <a:t>        solubility  </a:t>
            </a:r>
            <a:r>
              <a:rPr lang="en-US" altLang="ko-KR" sz="2400" dirty="0">
                <a:latin typeface="Arial" pitchFamily="34" charset="0"/>
                <a:cs typeface="Arial" pitchFamily="34" charset="0"/>
              </a:rPr>
              <a:t> </a:t>
            </a:r>
          </a:p>
          <a:p>
            <a:pPr>
              <a:spcBef>
                <a:spcPct val="50000"/>
              </a:spcBef>
            </a:pPr>
            <a:r>
              <a:rPr lang="en-US" altLang="ko-KR" sz="2400" dirty="0">
                <a:latin typeface="Arial" pitchFamily="34" charset="0"/>
                <a:cs typeface="Arial" pitchFamily="34" charset="0"/>
              </a:rPr>
              <a:t>       </a:t>
            </a:r>
            <a:r>
              <a:rPr lang="en-US" altLang="ko-KR" sz="2400" dirty="0" err="1">
                <a:latin typeface="Arial" pitchFamily="34" charset="0"/>
                <a:cs typeface="Arial" pitchFamily="34" charset="0"/>
              </a:rPr>
              <a:t>Vant</a:t>
            </a:r>
            <a:r>
              <a:rPr lang="en-US" altLang="ko-KR" sz="2400" dirty="0">
                <a:latin typeface="Arial" pitchFamily="34" charset="0"/>
                <a:cs typeface="Arial" pitchFamily="34" charset="0"/>
              </a:rPr>
              <a:t> Hoff equation</a:t>
            </a:r>
          </a:p>
          <a:p>
            <a:pPr>
              <a:spcBef>
                <a:spcPct val="50000"/>
              </a:spcBef>
            </a:pPr>
            <a:endParaRPr lang="en-US" altLang="ko-KR" sz="2400" dirty="0" smtClean="0">
              <a:latin typeface="Arial" pitchFamily="34" charset="0"/>
              <a:cs typeface="Arial" pitchFamily="34" charset="0"/>
            </a:endParaRPr>
          </a:p>
          <a:p>
            <a:pPr>
              <a:spcBef>
                <a:spcPct val="50000"/>
              </a:spcBef>
            </a:pPr>
            <a:endParaRPr lang="en-US" altLang="ko-KR" sz="2400" dirty="0">
              <a:latin typeface="Arial" pitchFamily="34" charset="0"/>
              <a:cs typeface="Arial" pitchFamily="34" charset="0"/>
            </a:endParaRPr>
          </a:p>
          <a:p>
            <a:pPr>
              <a:spcBef>
                <a:spcPct val="50000"/>
              </a:spcBef>
            </a:pPr>
            <a:r>
              <a:rPr lang="en-US" altLang="ko-KR" sz="2400" dirty="0">
                <a:latin typeface="Arial" pitchFamily="34" charset="0"/>
                <a:cs typeface="Arial" pitchFamily="34" charset="0"/>
              </a:rPr>
              <a:t> Polarity of solvent  </a:t>
            </a:r>
            <a:r>
              <a:rPr lang="en-US" altLang="ko-KR" sz="2400" dirty="0">
                <a:latin typeface="Arial" pitchFamily="34" charset="0"/>
                <a:cs typeface="Arial" pitchFamily="34" charset="0"/>
                <a:sym typeface="Symbol" pitchFamily="18" charset="2"/>
              </a:rPr>
              <a:t>    solubility  </a:t>
            </a:r>
            <a:endParaRPr lang="ko-KR" altLang="ko-KR" sz="2400" dirty="0">
              <a:latin typeface="Arial" pitchFamily="34" charset="0"/>
              <a:cs typeface="Arial" pitchFamily="34" charset="0"/>
            </a:endParaRPr>
          </a:p>
        </p:txBody>
      </p:sp>
      <p:sp>
        <p:nvSpPr>
          <p:cNvPr id="442371" name="Line 3"/>
          <p:cNvSpPr>
            <a:spLocks noChangeShapeType="1"/>
          </p:cNvSpPr>
          <p:nvPr/>
        </p:nvSpPr>
        <p:spPr bwMode="auto">
          <a:xfrm>
            <a:off x="6096000" y="762000"/>
            <a:ext cx="0" cy="1981200"/>
          </a:xfrm>
          <a:prstGeom prst="line">
            <a:avLst/>
          </a:prstGeom>
          <a:noFill/>
          <a:ln w="9525">
            <a:solidFill>
              <a:schemeClr val="tx1"/>
            </a:solidFill>
            <a:round/>
            <a:headEnd/>
            <a:tailEnd/>
          </a:ln>
          <a:effectLst/>
        </p:spPr>
        <p:txBody>
          <a:bodyPr wrap="none" anchor="ctr"/>
          <a:lstStyle/>
          <a:p>
            <a:endParaRPr lang="en-US"/>
          </a:p>
        </p:txBody>
      </p:sp>
      <p:sp>
        <p:nvSpPr>
          <p:cNvPr id="442372" name="Line 4"/>
          <p:cNvSpPr>
            <a:spLocks noChangeShapeType="1"/>
          </p:cNvSpPr>
          <p:nvPr/>
        </p:nvSpPr>
        <p:spPr bwMode="auto">
          <a:xfrm>
            <a:off x="6096000" y="2743200"/>
            <a:ext cx="2209800" cy="0"/>
          </a:xfrm>
          <a:prstGeom prst="line">
            <a:avLst/>
          </a:prstGeom>
          <a:noFill/>
          <a:ln w="9525">
            <a:solidFill>
              <a:schemeClr val="tx1"/>
            </a:solidFill>
            <a:round/>
            <a:headEnd/>
            <a:tailEnd/>
          </a:ln>
          <a:effectLst/>
        </p:spPr>
        <p:txBody>
          <a:bodyPr wrap="none" anchor="ctr"/>
          <a:lstStyle/>
          <a:p>
            <a:endParaRPr lang="en-US"/>
          </a:p>
        </p:txBody>
      </p:sp>
      <p:sp>
        <p:nvSpPr>
          <p:cNvPr id="442373" name="Text Box 5"/>
          <p:cNvSpPr txBox="1">
            <a:spLocks noChangeArrowheads="1"/>
          </p:cNvSpPr>
          <p:nvPr/>
        </p:nvSpPr>
        <p:spPr bwMode="auto">
          <a:xfrm rot="-5362763">
            <a:off x="5102225" y="1216025"/>
            <a:ext cx="1219200" cy="457200"/>
          </a:xfrm>
          <a:prstGeom prst="rect">
            <a:avLst/>
          </a:prstGeom>
          <a:noFill/>
          <a:ln w="9525">
            <a:noFill/>
            <a:miter lim="800000"/>
            <a:headEnd/>
            <a:tailEnd/>
          </a:ln>
          <a:effectLst/>
        </p:spPr>
        <p:txBody>
          <a:bodyPr>
            <a:spAutoFit/>
          </a:bodyPr>
          <a:lstStyle/>
          <a:p>
            <a:pPr>
              <a:spcBef>
                <a:spcPct val="50000"/>
              </a:spcBef>
            </a:pPr>
            <a:r>
              <a:rPr lang="en-US" altLang="ko-KR">
                <a:latin typeface="Times New Roman" pitchFamily="18" charset="0"/>
              </a:rPr>
              <a:t>log Ks</a:t>
            </a:r>
          </a:p>
        </p:txBody>
      </p:sp>
      <p:sp>
        <p:nvSpPr>
          <p:cNvPr id="442374" name="Text Box 6"/>
          <p:cNvSpPr txBox="1">
            <a:spLocks noChangeArrowheads="1"/>
          </p:cNvSpPr>
          <p:nvPr/>
        </p:nvSpPr>
        <p:spPr bwMode="auto">
          <a:xfrm>
            <a:off x="6781800" y="2895600"/>
            <a:ext cx="914400" cy="457200"/>
          </a:xfrm>
          <a:prstGeom prst="rect">
            <a:avLst/>
          </a:prstGeom>
          <a:noFill/>
          <a:ln w="9525">
            <a:noFill/>
            <a:miter lim="800000"/>
            <a:headEnd/>
            <a:tailEnd/>
          </a:ln>
          <a:effectLst/>
        </p:spPr>
        <p:txBody>
          <a:bodyPr>
            <a:spAutoFit/>
          </a:bodyPr>
          <a:lstStyle/>
          <a:p>
            <a:pPr>
              <a:spcBef>
                <a:spcPct val="50000"/>
              </a:spcBef>
            </a:pPr>
            <a:r>
              <a:rPr lang="en-US" altLang="ko-KR">
                <a:latin typeface="Times New Roman" pitchFamily="18" charset="0"/>
              </a:rPr>
              <a:t>1/T</a:t>
            </a:r>
          </a:p>
        </p:txBody>
      </p:sp>
      <p:sp>
        <p:nvSpPr>
          <p:cNvPr id="442375" name="Line 7"/>
          <p:cNvSpPr>
            <a:spLocks noChangeShapeType="1"/>
          </p:cNvSpPr>
          <p:nvPr/>
        </p:nvSpPr>
        <p:spPr bwMode="auto">
          <a:xfrm flipV="1">
            <a:off x="6477000" y="1219200"/>
            <a:ext cx="1600200" cy="990600"/>
          </a:xfrm>
          <a:prstGeom prst="line">
            <a:avLst/>
          </a:prstGeom>
          <a:noFill/>
          <a:ln w="9525">
            <a:solidFill>
              <a:schemeClr val="tx1"/>
            </a:solidFill>
            <a:round/>
            <a:headEnd/>
            <a:tailEnd/>
          </a:ln>
          <a:effectLst/>
        </p:spPr>
        <p:txBody>
          <a:bodyPr wrap="none" anchor="ctr"/>
          <a:lstStyle/>
          <a:p>
            <a:endParaRPr lang="en-US"/>
          </a:p>
        </p:txBody>
      </p:sp>
      <p:sp>
        <p:nvSpPr>
          <p:cNvPr id="442376" name="Line 8"/>
          <p:cNvSpPr>
            <a:spLocks noChangeShapeType="1"/>
          </p:cNvSpPr>
          <p:nvPr/>
        </p:nvSpPr>
        <p:spPr bwMode="auto">
          <a:xfrm>
            <a:off x="6553200" y="1219200"/>
            <a:ext cx="1219200" cy="1219200"/>
          </a:xfrm>
          <a:prstGeom prst="line">
            <a:avLst/>
          </a:prstGeom>
          <a:noFill/>
          <a:ln w="9525">
            <a:solidFill>
              <a:schemeClr val="tx1"/>
            </a:solidFill>
            <a:round/>
            <a:headEnd/>
            <a:tailEnd/>
          </a:ln>
          <a:effectLst/>
        </p:spPr>
        <p:txBody>
          <a:bodyPr wrap="none" anchor="ctr"/>
          <a:lstStyle/>
          <a:p>
            <a:endParaRPr lang="en-US"/>
          </a:p>
        </p:txBody>
      </p:sp>
      <p:sp>
        <p:nvSpPr>
          <p:cNvPr id="442377" name="Text Box 9"/>
          <p:cNvSpPr txBox="1">
            <a:spLocks noChangeArrowheads="1"/>
          </p:cNvSpPr>
          <p:nvPr/>
        </p:nvSpPr>
        <p:spPr bwMode="auto">
          <a:xfrm>
            <a:off x="7239000" y="762000"/>
            <a:ext cx="1295400" cy="457200"/>
          </a:xfrm>
          <a:prstGeom prst="rect">
            <a:avLst/>
          </a:prstGeom>
          <a:noFill/>
          <a:ln w="9525">
            <a:noFill/>
            <a:miter lim="800000"/>
            <a:headEnd/>
            <a:tailEnd/>
          </a:ln>
          <a:effectLst/>
        </p:spPr>
        <p:txBody>
          <a:bodyPr>
            <a:spAutoFit/>
          </a:bodyPr>
          <a:lstStyle/>
          <a:p>
            <a:pPr>
              <a:spcBef>
                <a:spcPct val="50000"/>
              </a:spcBef>
            </a:pPr>
            <a:r>
              <a:rPr lang="en-US" altLang="ko-KR">
                <a:latin typeface="Times New Roman" pitchFamily="18" charset="0"/>
                <a:sym typeface="Symbol" pitchFamily="18" charset="2"/>
              </a:rPr>
              <a:t>H&lt;0</a:t>
            </a:r>
            <a:endParaRPr lang="en-US" altLang="ko-KR">
              <a:latin typeface="Times New Roman" pitchFamily="18" charset="0"/>
            </a:endParaRPr>
          </a:p>
        </p:txBody>
      </p:sp>
      <p:sp>
        <p:nvSpPr>
          <p:cNvPr id="442378" name="Text Box 10"/>
          <p:cNvSpPr txBox="1">
            <a:spLocks noChangeArrowheads="1"/>
          </p:cNvSpPr>
          <p:nvPr/>
        </p:nvSpPr>
        <p:spPr bwMode="auto">
          <a:xfrm>
            <a:off x="7467600" y="1828800"/>
            <a:ext cx="1295400" cy="457200"/>
          </a:xfrm>
          <a:prstGeom prst="rect">
            <a:avLst/>
          </a:prstGeom>
          <a:noFill/>
          <a:ln w="9525">
            <a:noFill/>
            <a:miter lim="800000"/>
            <a:headEnd/>
            <a:tailEnd/>
          </a:ln>
          <a:effectLst/>
        </p:spPr>
        <p:txBody>
          <a:bodyPr>
            <a:spAutoFit/>
          </a:bodyPr>
          <a:lstStyle/>
          <a:p>
            <a:pPr>
              <a:spcBef>
                <a:spcPct val="50000"/>
              </a:spcBef>
            </a:pPr>
            <a:r>
              <a:rPr lang="en-US" altLang="ko-KR" dirty="0">
                <a:latin typeface="Times New Roman" pitchFamily="18" charset="0"/>
                <a:sym typeface="Symbol" pitchFamily="18" charset="2"/>
              </a:rPr>
              <a:t>H&gt;0</a:t>
            </a:r>
            <a:endParaRPr lang="en-US" altLang="ko-KR" dirty="0">
              <a:latin typeface="Times New Roman" pitchFamily="18" charset="0"/>
            </a:endParaRPr>
          </a:p>
        </p:txBody>
      </p:sp>
      <p:sp>
        <p:nvSpPr>
          <p:cNvPr id="442379" name="Text Box 11"/>
          <p:cNvSpPr txBox="1">
            <a:spLocks noChangeArrowheads="1"/>
          </p:cNvSpPr>
          <p:nvPr/>
        </p:nvSpPr>
        <p:spPr bwMode="auto">
          <a:xfrm>
            <a:off x="152400" y="4800600"/>
            <a:ext cx="8991600" cy="338554"/>
          </a:xfrm>
          <a:prstGeom prst="rect">
            <a:avLst/>
          </a:prstGeom>
          <a:noFill/>
          <a:ln w="9525">
            <a:noFill/>
            <a:miter lim="800000"/>
            <a:headEnd/>
            <a:tailEnd/>
          </a:ln>
          <a:effectLst/>
        </p:spPr>
        <p:txBody>
          <a:bodyPr wrap="square">
            <a:spAutoFit/>
          </a:bodyPr>
          <a:lstStyle/>
          <a:p>
            <a:pPr>
              <a:spcBef>
                <a:spcPct val="50000"/>
              </a:spcBef>
            </a:pPr>
            <a:r>
              <a:rPr lang="en-US" altLang="ko-KR" sz="1600" dirty="0">
                <a:latin typeface="Arial" pitchFamily="34" charset="0"/>
                <a:cs typeface="Arial" pitchFamily="34" charset="0"/>
              </a:rPr>
              <a:t>Hexane   CCl</a:t>
            </a:r>
            <a:r>
              <a:rPr lang="en-US" altLang="ko-KR" sz="1600" baseline="-25000" dirty="0">
                <a:latin typeface="Arial" pitchFamily="34" charset="0"/>
                <a:cs typeface="Arial" pitchFamily="34" charset="0"/>
              </a:rPr>
              <a:t>4 </a:t>
            </a:r>
            <a:r>
              <a:rPr lang="en-US" altLang="ko-KR" sz="1600" dirty="0">
                <a:latin typeface="Arial" pitchFamily="34" charset="0"/>
                <a:cs typeface="Arial" pitchFamily="34" charset="0"/>
              </a:rPr>
              <a:t>  Benzene   Toluene  CHCl</a:t>
            </a:r>
            <a:r>
              <a:rPr lang="en-US" altLang="ko-KR" sz="1600" baseline="-25000" dirty="0">
                <a:latin typeface="Arial" pitchFamily="34" charset="0"/>
                <a:cs typeface="Arial" pitchFamily="34" charset="0"/>
              </a:rPr>
              <a:t>3</a:t>
            </a:r>
            <a:r>
              <a:rPr lang="en-US" altLang="ko-KR" sz="1600" dirty="0">
                <a:latin typeface="Arial" pitchFamily="34" charset="0"/>
                <a:cs typeface="Arial" pitchFamily="34" charset="0"/>
              </a:rPr>
              <a:t>  Pyridine  HAC  Acetone  </a:t>
            </a:r>
            <a:r>
              <a:rPr lang="en-US" altLang="ko-KR" sz="1600" dirty="0" err="1">
                <a:latin typeface="Arial" pitchFamily="34" charset="0"/>
                <a:cs typeface="Arial" pitchFamily="34" charset="0"/>
              </a:rPr>
              <a:t>EtOH</a:t>
            </a:r>
            <a:r>
              <a:rPr lang="en-US" altLang="ko-KR" sz="1600" dirty="0">
                <a:latin typeface="Arial" pitchFamily="34" charset="0"/>
                <a:cs typeface="Arial" pitchFamily="34" charset="0"/>
              </a:rPr>
              <a:t>  </a:t>
            </a:r>
            <a:r>
              <a:rPr lang="en-US" altLang="ko-KR" sz="1600" dirty="0" err="1">
                <a:latin typeface="Arial" pitchFamily="34" charset="0"/>
                <a:cs typeface="Arial" pitchFamily="34" charset="0"/>
              </a:rPr>
              <a:t>MtOH</a:t>
            </a:r>
            <a:r>
              <a:rPr lang="en-US" altLang="ko-KR" sz="1600" dirty="0">
                <a:latin typeface="Arial" pitchFamily="34" charset="0"/>
                <a:cs typeface="Arial" pitchFamily="34" charset="0"/>
              </a:rPr>
              <a:t>  CH</a:t>
            </a:r>
            <a:r>
              <a:rPr lang="en-US" altLang="ko-KR" sz="1600" baseline="-25000" dirty="0">
                <a:latin typeface="Arial" pitchFamily="34" charset="0"/>
                <a:cs typeface="Arial" pitchFamily="34" charset="0"/>
              </a:rPr>
              <a:t>3</a:t>
            </a:r>
            <a:r>
              <a:rPr lang="en-US" altLang="ko-KR" sz="1600" dirty="0">
                <a:latin typeface="Arial" pitchFamily="34" charset="0"/>
                <a:cs typeface="Arial" pitchFamily="34" charset="0"/>
              </a:rPr>
              <a:t>CN   Water</a:t>
            </a:r>
          </a:p>
        </p:txBody>
      </p:sp>
      <p:sp>
        <p:nvSpPr>
          <p:cNvPr id="442380" name="Line 12"/>
          <p:cNvSpPr>
            <a:spLocks noChangeShapeType="1"/>
          </p:cNvSpPr>
          <p:nvPr/>
        </p:nvSpPr>
        <p:spPr bwMode="auto">
          <a:xfrm flipH="1">
            <a:off x="457200" y="5334000"/>
            <a:ext cx="3962400"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442381" name="Line 13"/>
          <p:cNvSpPr>
            <a:spLocks noChangeShapeType="1"/>
          </p:cNvSpPr>
          <p:nvPr/>
        </p:nvSpPr>
        <p:spPr bwMode="auto">
          <a:xfrm>
            <a:off x="4724400" y="5334000"/>
            <a:ext cx="3733800"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442382" name="Text Box 14"/>
          <p:cNvSpPr txBox="1">
            <a:spLocks noChangeArrowheads="1"/>
          </p:cNvSpPr>
          <p:nvPr/>
        </p:nvSpPr>
        <p:spPr bwMode="auto">
          <a:xfrm>
            <a:off x="685800" y="5562600"/>
            <a:ext cx="1219200" cy="376238"/>
          </a:xfrm>
          <a:prstGeom prst="rect">
            <a:avLst/>
          </a:prstGeom>
          <a:noFill/>
          <a:ln w="9525">
            <a:solidFill>
              <a:schemeClr val="tx1"/>
            </a:solidFill>
            <a:miter lim="800000"/>
            <a:headEnd/>
            <a:tailEnd/>
          </a:ln>
          <a:effectLst/>
        </p:spPr>
        <p:txBody>
          <a:bodyPr>
            <a:spAutoFit/>
          </a:bodyPr>
          <a:lstStyle/>
          <a:p>
            <a:pPr>
              <a:spcBef>
                <a:spcPct val="50000"/>
              </a:spcBef>
            </a:pPr>
            <a:r>
              <a:rPr lang="en-US" altLang="ko-KR" sz="1800">
                <a:latin typeface="Times New Roman" pitchFamily="18" charset="0"/>
              </a:rPr>
              <a:t>Non-polar</a:t>
            </a:r>
            <a:endParaRPr lang="en-US" altLang="ko-KR">
              <a:latin typeface="Times New Roman" pitchFamily="18" charset="0"/>
            </a:endParaRPr>
          </a:p>
        </p:txBody>
      </p:sp>
      <p:sp>
        <p:nvSpPr>
          <p:cNvPr id="442383" name="Text Box 15"/>
          <p:cNvSpPr txBox="1">
            <a:spLocks noChangeArrowheads="1"/>
          </p:cNvSpPr>
          <p:nvPr/>
        </p:nvSpPr>
        <p:spPr bwMode="auto">
          <a:xfrm>
            <a:off x="7543800" y="5491163"/>
            <a:ext cx="685800" cy="376237"/>
          </a:xfrm>
          <a:prstGeom prst="rect">
            <a:avLst/>
          </a:prstGeom>
          <a:noFill/>
          <a:ln w="9525">
            <a:solidFill>
              <a:schemeClr val="tx1"/>
            </a:solidFill>
            <a:miter lim="800000"/>
            <a:headEnd/>
            <a:tailEnd/>
          </a:ln>
          <a:effectLst/>
        </p:spPr>
        <p:txBody>
          <a:bodyPr>
            <a:spAutoFit/>
          </a:bodyPr>
          <a:lstStyle/>
          <a:p>
            <a:pPr>
              <a:spcBef>
                <a:spcPct val="50000"/>
              </a:spcBef>
            </a:pPr>
            <a:r>
              <a:rPr lang="en-US" altLang="ko-KR" sz="1800">
                <a:latin typeface="Times New Roman" pitchFamily="18" charset="0"/>
              </a:rPr>
              <a:t>Polar</a:t>
            </a:r>
          </a:p>
        </p:txBody>
      </p:sp>
      <p:sp>
        <p:nvSpPr>
          <p:cNvPr id="16" name="TextBox 15"/>
          <p:cNvSpPr txBox="1"/>
          <p:nvPr/>
        </p:nvSpPr>
        <p:spPr>
          <a:xfrm>
            <a:off x="533400" y="228600"/>
            <a:ext cx="5257800" cy="646331"/>
          </a:xfrm>
          <a:prstGeom prst="rect">
            <a:avLst/>
          </a:prstGeom>
          <a:noFill/>
        </p:spPr>
        <p:txBody>
          <a:bodyPr wrap="square" rtlCol="0">
            <a:spAutoFit/>
          </a:bodyPr>
          <a:lstStyle/>
          <a:p>
            <a:r>
              <a:rPr lang="en-US" altLang="ko-KR" sz="3600" b="1" i="1" dirty="0" smtClean="0">
                <a:solidFill>
                  <a:srgbClr val="0000FF"/>
                </a:solidFill>
                <a:latin typeface="Arial" pitchFamily="34" charset="0"/>
                <a:cs typeface="Arial" pitchFamily="34" charset="0"/>
              </a:rPr>
              <a:t>Solubility of precipitate</a:t>
            </a:r>
            <a:endParaRPr lang="en-US" sz="3600" dirty="0">
              <a:solidFill>
                <a:srgbClr val="0000FF"/>
              </a:solidFill>
              <a:latin typeface="Arial" pitchFamily="34" charset="0"/>
              <a:cs typeface="Arial" pitchFamily="34" charset="0"/>
            </a:endParaRPr>
          </a:p>
        </p:txBody>
      </p:sp>
      <p:pic>
        <p:nvPicPr>
          <p:cNvPr id="148482" name="Picture 2" descr=" \frac{d \ln K}{dT} = \frac{\Delta H^\ominus}{RT^2} "/>
          <p:cNvPicPr>
            <a:picLocks noChangeAspect="1" noChangeArrowheads="1"/>
          </p:cNvPicPr>
          <p:nvPr/>
        </p:nvPicPr>
        <p:blipFill>
          <a:blip r:embed="rId2" cstate="print"/>
          <a:srcRect/>
          <a:stretch>
            <a:fillRect/>
          </a:stretch>
        </p:blipFill>
        <p:spPr bwMode="auto">
          <a:xfrm>
            <a:off x="1219200" y="2209800"/>
            <a:ext cx="2209800" cy="748200"/>
          </a:xfrm>
          <a:prstGeom prst="rect">
            <a:avLst/>
          </a:prstGeom>
          <a:noFill/>
        </p:spPr>
      </p:pic>
      <p:sp>
        <p:nvSpPr>
          <p:cNvPr id="18" name="Slide Number Placeholder 17"/>
          <p:cNvSpPr>
            <a:spLocks noGrp="1"/>
          </p:cNvSpPr>
          <p:nvPr>
            <p:ph type="sldNum" sz="quarter" idx="12"/>
          </p:nvPr>
        </p:nvSpPr>
        <p:spPr/>
        <p:txBody>
          <a:bodyPr/>
          <a:lstStyle/>
          <a:p>
            <a:fld id="{45DC9A1E-1B4E-41EF-B39C-C05FFD273733}" type="slidenum">
              <a:rPr lang="en-US" smtClean="0"/>
              <a:pPr/>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Text Box 2"/>
          <p:cNvSpPr txBox="1">
            <a:spLocks noChangeArrowheads="1"/>
          </p:cNvSpPr>
          <p:nvPr/>
        </p:nvSpPr>
        <p:spPr bwMode="auto">
          <a:xfrm>
            <a:off x="152400" y="838200"/>
            <a:ext cx="8763000" cy="3170099"/>
          </a:xfrm>
          <a:prstGeom prst="rect">
            <a:avLst/>
          </a:prstGeom>
          <a:noFill/>
          <a:ln w="9525">
            <a:noFill/>
            <a:miter lim="800000"/>
            <a:headEnd/>
            <a:tailEnd/>
          </a:ln>
          <a:effectLst/>
        </p:spPr>
        <p:txBody>
          <a:bodyPr wrap="square">
            <a:spAutoFit/>
          </a:bodyPr>
          <a:lstStyle/>
          <a:p>
            <a:pPr>
              <a:spcBef>
                <a:spcPct val="50000"/>
              </a:spcBef>
            </a:pPr>
            <a:r>
              <a:rPr lang="en-US" altLang="ko-KR" sz="2400" dirty="0" smtClean="0">
                <a:latin typeface="Arial" pitchFamily="34" charset="0"/>
                <a:cs typeface="Arial" pitchFamily="34" charset="0"/>
              </a:rPr>
              <a:t>     </a:t>
            </a:r>
            <a:r>
              <a:rPr lang="en-US" altLang="ko-KR" sz="3200" b="1" dirty="0">
                <a:latin typeface="Arial" pitchFamily="34" charset="0"/>
                <a:cs typeface="Arial" pitchFamily="34" charset="0"/>
              </a:rPr>
              <a:t>Precipitation mechanism</a:t>
            </a:r>
          </a:p>
          <a:p>
            <a:pPr>
              <a:spcBef>
                <a:spcPct val="50000"/>
              </a:spcBef>
            </a:pPr>
            <a:r>
              <a:rPr lang="en-US" altLang="ko-KR" sz="2400" dirty="0">
                <a:latin typeface="Arial" pitchFamily="34" charset="0"/>
                <a:cs typeface="Arial" pitchFamily="34" charset="0"/>
                <a:sym typeface="HY특수문자3" pitchFamily="18" charset="2"/>
              </a:rPr>
              <a:t>     1) </a:t>
            </a:r>
            <a:r>
              <a:rPr lang="en-US" altLang="ko-KR" sz="2200" dirty="0">
                <a:solidFill>
                  <a:srgbClr val="FF0000"/>
                </a:solidFill>
                <a:latin typeface="Arial" pitchFamily="34" charset="0"/>
                <a:cs typeface="Arial" pitchFamily="34" charset="0"/>
                <a:sym typeface="HY특수문자3" pitchFamily="18" charset="2"/>
              </a:rPr>
              <a:t>Induction period</a:t>
            </a:r>
            <a:r>
              <a:rPr lang="en-US" altLang="ko-KR" sz="2200" dirty="0">
                <a:latin typeface="Arial" pitchFamily="34" charset="0"/>
                <a:cs typeface="Arial" pitchFamily="34" charset="0"/>
                <a:sym typeface="HY특수문자3" pitchFamily="18" charset="2"/>
              </a:rPr>
              <a:t> (few min) : </a:t>
            </a:r>
            <a:r>
              <a:rPr lang="en-US" altLang="ko-KR" sz="2200" dirty="0" smtClean="0">
                <a:latin typeface="Arial" pitchFamily="34" charset="0"/>
                <a:cs typeface="Arial" pitchFamily="34" charset="0"/>
                <a:sym typeface="HY특수문자3" pitchFamily="18" charset="2"/>
              </a:rPr>
              <a:t>A  precipitant (</a:t>
            </a:r>
            <a:r>
              <a:rPr lang="en-US" altLang="ko-KR" sz="2200" dirty="0" err="1" smtClean="0">
                <a:latin typeface="Arial" pitchFamily="34" charset="0"/>
                <a:cs typeface="Arial" pitchFamily="34" charset="0"/>
                <a:sym typeface="HY특수문자3" pitchFamily="18" charset="2"/>
              </a:rPr>
              <a:t>counterion</a:t>
            </a:r>
            <a:r>
              <a:rPr lang="en-US" altLang="ko-KR" sz="2200" dirty="0">
                <a:latin typeface="Arial" pitchFamily="34" charset="0"/>
                <a:cs typeface="Arial" pitchFamily="34" charset="0"/>
                <a:sym typeface="HY특수문자3" pitchFamily="18" charset="2"/>
              </a:rPr>
              <a:t>) is </a:t>
            </a:r>
            <a:r>
              <a:rPr lang="en-US" altLang="ko-KR" sz="2200" dirty="0" smtClean="0">
                <a:latin typeface="Arial" pitchFamily="34" charset="0"/>
                <a:cs typeface="Arial" pitchFamily="34" charset="0"/>
                <a:sym typeface="HY특수문자3" pitchFamily="18" charset="2"/>
              </a:rPr>
              <a:t>added</a:t>
            </a:r>
            <a:endParaRPr lang="en-US" altLang="ko-KR" sz="2200" dirty="0">
              <a:latin typeface="Arial" pitchFamily="34" charset="0"/>
              <a:cs typeface="Arial" pitchFamily="34" charset="0"/>
            </a:endParaRPr>
          </a:p>
          <a:p>
            <a:pPr>
              <a:spcBef>
                <a:spcPct val="50000"/>
              </a:spcBef>
            </a:pPr>
            <a:r>
              <a:rPr lang="en-US" altLang="ko-KR" sz="2200" dirty="0">
                <a:latin typeface="Arial" pitchFamily="34" charset="0"/>
                <a:cs typeface="Arial" pitchFamily="34" charset="0"/>
                <a:sym typeface="HY특수문자3" pitchFamily="18" charset="2"/>
              </a:rPr>
              <a:t>     2) </a:t>
            </a:r>
            <a:r>
              <a:rPr lang="en-US" altLang="ko-KR" sz="2200" dirty="0">
                <a:solidFill>
                  <a:srgbClr val="FF0000"/>
                </a:solidFill>
                <a:latin typeface="Arial" pitchFamily="34" charset="0"/>
                <a:cs typeface="Arial" pitchFamily="34" charset="0"/>
              </a:rPr>
              <a:t>Nucleation</a:t>
            </a:r>
            <a:r>
              <a:rPr lang="en-US" altLang="ko-KR" sz="2200" dirty="0">
                <a:latin typeface="Arial" pitchFamily="34" charset="0"/>
                <a:cs typeface="Arial" pitchFamily="34" charset="0"/>
              </a:rPr>
              <a:t> :  form small </a:t>
            </a:r>
            <a:r>
              <a:rPr lang="en-US" altLang="ko-KR" sz="2200" dirty="0" smtClean="0">
                <a:latin typeface="Arial" pitchFamily="34" charset="0"/>
                <a:cs typeface="Arial" pitchFamily="34" charset="0"/>
              </a:rPr>
              <a:t>aggregates</a:t>
            </a:r>
            <a:endParaRPr lang="en-US" altLang="ko-KR" sz="2200" dirty="0">
              <a:latin typeface="Arial" pitchFamily="34" charset="0"/>
              <a:cs typeface="Arial" pitchFamily="34" charset="0"/>
              <a:sym typeface="HY특수문자3" pitchFamily="18" charset="2"/>
            </a:endParaRPr>
          </a:p>
          <a:p>
            <a:pPr>
              <a:spcBef>
                <a:spcPct val="50000"/>
              </a:spcBef>
            </a:pPr>
            <a:r>
              <a:rPr lang="en-US" altLang="ko-KR" sz="2200" dirty="0">
                <a:latin typeface="Arial" pitchFamily="34" charset="0"/>
                <a:cs typeface="Arial" pitchFamily="34" charset="0"/>
                <a:sym typeface="HY특수문자3" pitchFamily="18" charset="2"/>
              </a:rPr>
              <a:t>     3) </a:t>
            </a:r>
            <a:r>
              <a:rPr lang="en-US" altLang="ko-KR" sz="2200" dirty="0">
                <a:solidFill>
                  <a:srgbClr val="FF0000"/>
                </a:solidFill>
                <a:latin typeface="Arial" pitchFamily="34" charset="0"/>
                <a:cs typeface="Arial" pitchFamily="34" charset="0"/>
                <a:sym typeface="HY특수문자3" pitchFamily="18" charset="2"/>
              </a:rPr>
              <a:t>Particle growth</a:t>
            </a:r>
            <a:r>
              <a:rPr lang="en-US" altLang="ko-KR" sz="2200" dirty="0">
                <a:latin typeface="Arial" pitchFamily="34" charset="0"/>
                <a:cs typeface="Arial" pitchFamily="34" charset="0"/>
                <a:sym typeface="HY특수문자3" pitchFamily="18" charset="2"/>
              </a:rPr>
              <a:t> to form larger crystal</a:t>
            </a:r>
          </a:p>
          <a:p>
            <a:pPr>
              <a:spcBef>
                <a:spcPct val="50000"/>
              </a:spcBef>
            </a:pPr>
            <a:r>
              <a:rPr lang="en-US" altLang="ko-KR" sz="2200" dirty="0">
                <a:latin typeface="Arial" pitchFamily="34" charset="0"/>
                <a:cs typeface="Arial" pitchFamily="34" charset="0"/>
                <a:sym typeface="HY특수문자3" pitchFamily="18" charset="2"/>
              </a:rPr>
              <a:t>     4) </a:t>
            </a:r>
            <a:r>
              <a:rPr lang="en-US" altLang="ko-KR" sz="2200" dirty="0">
                <a:solidFill>
                  <a:srgbClr val="FF0000"/>
                </a:solidFill>
                <a:latin typeface="Arial" pitchFamily="34" charset="0"/>
                <a:cs typeface="Arial" pitchFamily="34" charset="0"/>
                <a:sym typeface="HY특수문자3" pitchFamily="18" charset="2"/>
              </a:rPr>
              <a:t>Adsorption</a:t>
            </a:r>
          </a:p>
          <a:p>
            <a:pPr>
              <a:spcBef>
                <a:spcPct val="50000"/>
              </a:spcBef>
            </a:pPr>
            <a:r>
              <a:rPr lang="en-US" altLang="ko-KR" sz="2200" dirty="0">
                <a:latin typeface="Arial" pitchFamily="34" charset="0"/>
                <a:cs typeface="Arial" pitchFamily="34" charset="0"/>
                <a:sym typeface="HY특수문자3" pitchFamily="18" charset="2"/>
              </a:rPr>
              <a:t>     5) </a:t>
            </a:r>
            <a:r>
              <a:rPr lang="en-US" altLang="ko-KR" sz="2200" dirty="0">
                <a:solidFill>
                  <a:srgbClr val="FF0000"/>
                </a:solidFill>
                <a:latin typeface="Arial" pitchFamily="34" charset="0"/>
                <a:cs typeface="Arial" pitchFamily="34" charset="0"/>
                <a:sym typeface="HY특수문자3" pitchFamily="18" charset="2"/>
              </a:rPr>
              <a:t>Electrostatic attraction</a:t>
            </a:r>
            <a:r>
              <a:rPr lang="en-US" altLang="ko-KR" sz="2200" dirty="0">
                <a:latin typeface="Arial" pitchFamily="34" charset="0"/>
                <a:cs typeface="Arial" pitchFamily="34" charset="0"/>
                <a:sym typeface="HY특수문자3" pitchFamily="18" charset="2"/>
              </a:rPr>
              <a:t> to coalesce  :  </a:t>
            </a:r>
            <a:r>
              <a:rPr lang="en-US" altLang="ko-KR" sz="2200" dirty="0">
                <a:solidFill>
                  <a:srgbClr val="FF0000"/>
                </a:solidFill>
                <a:latin typeface="Arial" pitchFamily="34" charset="0"/>
                <a:cs typeface="Arial" pitchFamily="34" charset="0"/>
                <a:sym typeface="HY특수문자3" pitchFamily="18" charset="2"/>
              </a:rPr>
              <a:t>electric double layer</a:t>
            </a:r>
            <a:endParaRPr lang="en-US" altLang="ko-KR" sz="2200" dirty="0">
              <a:solidFill>
                <a:srgbClr val="FF0000"/>
              </a:solidFill>
              <a:latin typeface="Arial" pitchFamily="34" charset="0"/>
              <a:cs typeface="Arial" pitchFamily="34" charset="0"/>
            </a:endParaRPr>
          </a:p>
        </p:txBody>
      </p:sp>
      <p:grpSp>
        <p:nvGrpSpPr>
          <p:cNvPr id="2" name="Group 20"/>
          <p:cNvGrpSpPr>
            <a:grpSpLocks/>
          </p:cNvGrpSpPr>
          <p:nvPr/>
        </p:nvGrpSpPr>
        <p:grpSpPr bwMode="auto">
          <a:xfrm>
            <a:off x="1993900" y="4572000"/>
            <a:ext cx="4483100" cy="930275"/>
            <a:chOff x="528" y="3120"/>
            <a:chExt cx="2824" cy="586"/>
          </a:xfrm>
        </p:grpSpPr>
        <p:sp>
          <p:nvSpPr>
            <p:cNvPr id="446467" name="Oval 3"/>
            <p:cNvSpPr>
              <a:spLocks noChangeArrowheads="1"/>
            </p:cNvSpPr>
            <p:nvPr/>
          </p:nvSpPr>
          <p:spPr bwMode="auto">
            <a:xfrm>
              <a:off x="528" y="3360"/>
              <a:ext cx="48" cy="48"/>
            </a:xfrm>
            <a:prstGeom prst="ellipse">
              <a:avLst/>
            </a:prstGeom>
            <a:solidFill>
              <a:srgbClr val="C00000"/>
            </a:solidFill>
            <a:ln w="9525">
              <a:solidFill>
                <a:schemeClr val="tx1"/>
              </a:solidFill>
              <a:round/>
              <a:headEnd/>
              <a:tailEnd/>
            </a:ln>
            <a:effectLst/>
          </p:spPr>
          <p:txBody>
            <a:bodyPr wrap="none" anchor="ctr"/>
            <a:lstStyle/>
            <a:p>
              <a:endParaRPr lang="en-US"/>
            </a:p>
          </p:txBody>
        </p:sp>
        <p:sp>
          <p:nvSpPr>
            <p:cNvPr id="446468" name="Line 4"/>
            <p:cNvSpPr>
              <a:spLocks noChangeShapeType="1"/>
            </p:cNvSpPr>
            <p:nvPr/>
          </p:nvSpPr>
          <p:spPr bwMode="auto">
            <a:xfrm>
              <a:off x="768" y="3408"/>
              <a:ext cx="288"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446469" name="Oval 5"/>
            <p:cNvSpPr>
              <a:spLocks noChangeArrowheads="1"/>
            </p:cNvSpPr>
            <p:nvPr/>
          </p:nvSpPr>
          <p:spPr bwMode="auto">
            <a:xfrm>
              <a:off x="1344" y="3360"/>
              <a:ext cx="48" cy="48"/>
            </a:xfrm>
            <a:prstGeom prst="ellipse">
              <a:avLst/>
            </a:prstGeom>
            <a:solidFill>
              <a:srgbClr val="C00000"/>
            </a:solidFill>
            <a:ln w="9525">
              <a:solidFill>
                <a:schemeClr val="tx1"/>
              </a:solidFill>
              <a:round/>
              <a:headEnd/>
              <a:tailEnd/>
            </a:ln>
            <a:effectLst/>
          </p:spPr>
          <p:txBody>
            <a:bodyPr wrap="none" anchor="ctr"/>
            <a:lstStyle/>
            <a:p>
              <a:endParaRPr lang="en-US"/>
            </a:p>
          </p:txBody>
        </p:sp>
        <p:sp>
          <p:nvSpPr>
            <p:cNvPr id="446470" name="Oval 6"/>
            <p:cNvSpPr>
              <a:spLocks noChangeArrowheads="1"/>
            </p:cNvSpPr>
            <p:nvPr/>
          </p:nvSpPr>
          <p:spPr bwMode="auto">
            <a:xfrm>
              <a:off x="1248" y="3408"/>
              <a:ext cx="48" cy="48"/>
            </a:xfrm>
            <a:prstGeom prst="ellipse">
              <a:avLst/>
            </a:prstGeom>
            <a:solidFill>
              <a:srgbClr val="C00000"/>
            </a:solidFill>
            <a:ln w="9525">
              <a:solidFill>
                <a:schemeClr val="tx1"/>
              </a:solidFill>
              <a:round/>
              <a:headEnd/>
              <a:tailEnd/>
            </a:ln>
            <a:effectLst/>
          </p:spPr>
          <p:txBody>
            <a:bodyPr wrap="none" anchor="ctr"/>
            <a:lstStyle/>
            <a:p>
              <a:endParaRPr lang="en-US"/>
            </a:p>
          </p:txBody>
        </p:sp>
        <p:sp>
          <p:nvSpPr>
            <p:cNvPr id="446471" name="Oval 7"/>
            <p:cNvSpPr>
              <a:spLocks noChangeArrowheads="1"/>
            </p:cNvSpPr>
            <p:nvPr/>
          </p:nvSpPr>
          <p:spPr bwMode="auto">
            <a:xfrm>
              <a:off x="1344" y="3408"/>
              <a:ext cx="48" cy="48"/>
            </a:xfrm>
            <a:prstGeom prst="ellipse">
              <a:avLst/>
            </a:prstGeom>
            <a:solidFill>
              <a:srgbClr val="C00000"/>
            </a:solidFill>
            <a:ln w="9525">
              <a:solidFill>
                <a:schemeClr val="tx1"/>
              </a:solidFill>
              <a:round/>
              <a:headEnd/>
              <a:tailEnd/>
            </a:ln>
            <a:effectLst/>
          </p:spPr>
          <p:txBody>
            <a:bodyPr wrap="none" anchor="ctr"/>
            <a:lstStyle/>
            <a:p>
              <a:endParaRPr lang="en-US"/>
            </a:p>
          </p:txBody>
        </p:sp>
        <p:sp>
          <p:nvSpPr>
            <p:cNvPr id="446472" name="Oval 8"/>
            <p:cNvSpPr>
              <a:spLocks noChangeArrowheads="1"/>
            </p:cNvSpPr>
            <p:nvPr/>
          </p:nvSpPr>
          <p:spPr bwMode="auto">
            <a:xfrm>
              <a:off x="1296" y="3456"/>
              <a:ext cx="48" cy="48"/>
            </a:xfrm>
            <a:prstGeom prst="ellipse">
              <a:avLst/>
            </a:prstGeom>
            <a:solidFill>
              <a:srgbClr val="C00000"/>
            </a:solidFill>
            <a:ln w="9525">
              <a:solidFill>
                <a:schemeClr val="tx1"/>
              </a:solidFill>
              <a:round/>
              <a:headEnd/>
              <a:tailEnd/>
            </a:ln>
            <a:effectLst/>
          </p:spPr>
          <p:txBody>
            <a:bodyPr wrap="none" anchor="ctr"/>
            <a:lstStyle/>
            <a:p>
              <a:endParaRPr lang="en-US"/>
            </a:p>
          </p:txBody>
        </p:sp>
        <p:sp>
          <p:nvSpPr>
            <p:cNvPr id="446473" name="Oval 9"/>
            <p:cNvSpPr>
              <a:spLocks noChangeArrowheads="1"/>
            </p:cNvSpPr>
            <p:nvPr/>
          </p:nvSpPr>
          <p:spPr bwMode="auto">
            <a:xfrm>
              <a:off x="1200" y="3408"/>
              <a:ext cx="48" cy="48"/>
            </a:xfrm>
            <a:prstGeom prst="ellipse">
              <a:avLst/>
            </a:prstGeom>
            <a:solidFill>
              <a:srgbClr val="C00000"/>
            </a:solidFill>
            <a:ln w="9525">
              <a:solidFill>
                <a:schemeClr val="tx1"/>
              </a:solidFill>
              <a:round/>
              <a:headEnd/>
              <a:tailEnd/>
            </a:ln>
            <a:effectLst/>
          </p:spPr>
          <p:txBody>
            <a:bodyPr wrap="none" anchor="ctr"/>
            <a:lstStyle/>
            <a:p>
              <a:endParaRPr lang="en-US"/>
            </a:p>
          </p:txBody>
        </p:sp>
        <p:sp>
          <p:nvSpPr>
            <p:cNvPr id="446474" name="Oval 10"/>
            <p:cNvSpPr>
              <a:spLocks noChangeArrowheads="1"/>
            </p:cNvSpPr>
            <p:nvPr/>
          </p:nvSpPr>
          <p:spPr bwMode="auto">
            <a:xfrm>
              <a:off x="1296" y="3360"/>
              <a:ext cx="48" cy="48"/>
            </a:xfrm>
            <a:prstGeom prst="ellipse">
              <a:avLst/>
            </a:prstGeom>
            <a:solidFill>
              <a:srgbClr val="C00000"/>
            </a:solidFill>
            <a:ln w="9525">
              <a:solidFill>
                <a:schemeClr val="tx1"/>
              </a:solidFill>
              <a:round/>
              <a:headEnd/>
              <a:tailEnd/>
            </a:ln>
            <a:effectLst/>
          </p:spPr>
          <p:txBody>
            <a:bodyPr wrap="none" anchor="ctr"/>
            <a:lstStyle/>
            <a:p>
              <a:endParaRPr lang="en-US"/>
            </a:p>
          </p:txBody>
        </p:sp>
        <p:sp>
          <p:nvSpPr>
            <p:cNvPr id="446475" name="Line 11"/>
            <p:cNvSpPr>
              <a:spLocks noChangeShapeType="1"/>
            </p:cNvSpPr>
            <p:nvPr/>
          </p:nvSpPr>
          <p:spPr bwMode="auto">
            <a:xfrm>
              <a:off x="1488" y="3408"/>
              <a:ext cx="336"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446476" name="Freeform 12"/>
            <p:cNvSpPr>
              <a:spLocks/>
            </p:cNvSpPr>
            <p:nvPr/>
          </p:nvSpPr>
          <p:spPr bwMode="auto">
            <a:xfrm>
              <a:off x="1968" y="3408"/>
              <a:ext cx="267" cy="96"/>
            </a:xfrm>
            <a:custGeom>
              <a:avLst/>
              <a:gdLst/>
              <a:ahLst/>
              <a:cxnLst>
                <a:cxn ang="0">
                  <a:pos x="23" y="73"/>
                </a:cxn>
                <a:cxn ang="0">
                  <a:pos x="73" y="124"/>
                </a:cxn>
                <a:cxn ang="0">
                  <a:pos x="99" y="149"/>
                </a:cxn>
                <a:cxn ang="0">
                  <a:pos x="174" y="208"/>
                </a:cxn>
                <a:cxn ang="0">
                  <a:pos x="259" y="132"/>
                </a:cxn>
                <a:cxn ang="0">
                  <a:pos x="267" y="82"/>
                </a:cxn>
                <a:cxn ang="0">
                  <a:pos x="157" y="6"/>
                </a:cxn>
                <a:cxn ang="0">
                  <a:pos x="48" y="14"/>
                </a:cxn>
                <a:cxn ang="0">
                  <a:pos x="14" y="65"/>
                </a:cxn>
                <a:cxn ang="0">
                  <a:pos x="23" y="73"/>
                </a:cxn>
              </a:cxnLst>
              <a:rect l="0" t="0" r="r" b="b"/>
              <a:pathLst>
                <a:path w="267" h="231">
                  <a:moveTo>
                    <a:pt x="23" y="73"/>
                  </a:moveTo>
                  <a:cubicBezTo>
                    <a:pt x="40" y="90"/>
                    <a:pt x="56" y="107"/>
                    <a:pt x="73" y="124"/>
                  </a:cubicBezTo>
                  <a:cubicBezTo>
                    <a:pt x="82" y="133"/>
                    <a:pt x="99" y="149"/>
                    <a:pt x="99" y="149"/>
                  </a:cubicBezTo>
                  <a:cubicBezTo>
                    <a:pt x="121" y="219"/>
                    <a:pt x="97" y="198"/>
                    <a:pt x="174" y="208"/>
                  </a:cubicBezTo>
                  <a:cubicBezTo>
                    <a:pt x="248" y="231"/>
                    <a:pt x="240" y="186"/>
                    <a:pt x="259" y="132"/>
                  </a:cubicBezTo>
                  <a:cubicBezTo>
                    <a:pt x="262" y="115"/>
                    <a:pt x="267" y="99"/>
                    <a:pt x="267" y="82"/>
                  </a:cubicBezTo>
                  <a:cubicBezTo>
                    <a:pt x="267" y="26"/>
                    <a:pt x="199" y="19"/>
                    <a:pt x="157" y="6"/>
                  </a:cubicBezTo>
                  <a:cubicBezTo>
                    <a:pt x="121" y="9"/>
                    <a:pt x="82" y="0"/>
                    <a:pt x="48" y="14"/>
                  </a:cubicBezTo>
                  <a:cubicBezTo>
                    <a:pt x="29" y="22"/>
                    <a:pt x="14" y="65"/>
                    <a:pt x="14" y="65"/>
                  </a:cubicBezTo>
                  <a:cubicBezTo>
                    <a:pt x="4" y="98"/>
                    <a:pt x="0" y="96"/>
                    <a:pt x="23" y="73"/>
                  </a:cubicBezTo>
                  <a:close/>
                </a:path>
              </a:pathLst>
            </a:custGeom>
            <a:solidFill>
              <a:srgbClr val="C00000"/>
            </a:solidFill>
            <a:ln w="9525">
              <a:solidFill>
                <a:schemeClr val="tx1"/>
              </a:solidFill>
              <a:round/>
              <a:headEnd/>
              <a:tailEnd/>
            </a:ln>
            <a:effectLst/>
          </p:spPr>
          <p:txBody>
            <a:bodyPr wrap="none" anchor="ctr"/>
            <a:lstStyle/>
            <a:p>
              <a:endParaRPr lang="en-US"/>
            </a:p>
          </p:txBody>
        </p:sp>
        <p:sp>
          <p:nvSpPr>
            <p:cNvPr id="446477" name="Freeform 13"/>
            <p:cNvSpPr>
              <a:spLocks/>
            </p:cNvSpPr>
            <p:nvPr/>
          </p:nvSpPr>
          <p:spPr bwMode="auto">
            <a:xfrm>
              <a:off x="1920" y="3360"/>
              <a:ext cx="405" cy="339"/>
            </a:xfrm>
            <a:custGeom>
              <a:avLst/>
              <a:gdLst/>
              <a:ahLst/>
              <a:cxnLst>
                <a:cxn ang="0">
                  <a:pos x="73" y="27"/>
                </a:cxn>
                <a:cxn ang="0">
                  <a:pos x="6" y="153"/>
                </a:cxn>
                <a:cxn ang="0">
                  <a:pos x="23" y="263"/>
                </a:cxn>
                <a:cxn ang="0">
                  <a:pos x="98" y="296"/>
                </a:cxn>
                <a:cxn ang="0">
                  <a:pos x="258" y="338"/>
                </a:cxn>
                <a:cxn ang="0">
                  <a:pos x="326" y="330"/>
                </a:cxn>
                <a:cxn ang="0">
                  <a:pos x="334" y="305"/>
                </a:cxn>
                <a:cxn ang="0">
                  <a:pos x="368" y="254"/>
                </a:cxn>
                <a:cxn ang="0">
                  <a:pos x="385" y="229"/>
                </a:cxn>
                <a:cxn ang="0">
                  <a:pos x="309" y="10"/>
                </a:cxn>
                <a:cxn ang="0">
                  <a:pos x="242" y="1"/>
                </a:cxn>
                <a:cxn ang="0">
                  <a:pos x="98" y="10"/>
                </a:cxn>
                <a:cxn ang="0">
                  <a:pos x="73" y="27"/>
                </a:cxn>
              </a:cxnLst>
              <a:rect l="0" t="0" r="r" b="b"/>
              <a:pathLst>
                <a:path w="405" h="339">
                  <a:moveTo>
                    <a:pt x="73" y="27"/>
                  </a:moveTo>
                  <a:cubicBezTo>
                    <a:pt x="44" y="70"/>
                    <a:pt x="22" y="103"/>
                    <a:pt x="6" y="153"/>
                  </a:cubicBezTo>
                  <a:cubicBezTo>
                    <a:pt x="10" y="190"/>
                    <a:pt x="0" y="234"/>
                    <a:pt x="23" y="263"/>
                  </a:cubicBezTo>
                  <a:cubicBezTo>
                    <a:pt x="40" y="284"/>
                    <a:pt x="75" y="286"/>
                    <a:pt x="98" y="296"/>
                  </a:cubicBezTo>
                  <a:cubicBezTo>
                    <a:pt x="158" y="321"/>
                    <a:pt x="190" y="331"/>
                    <a:pt x="258" y="338"/>
                  </a:cubicBezTo>
                  <a:cubicBezTo>
                    <a:pt x="281" y="335"/>
                    <a:pt x="305" y="339"/>
                    <a:pt x="326" y="330"/>
                  </a:cubicBezTo>
                  <a:cubicBezTo>
                    <a:pt x="334" y="327"/>
                    <a:pt x="330" y="313"/>
                    <a:pt x="334" y="305"/>
                  </a:cubicBezTo>
                  <a:cubicBezTo>
                    <a:pt x="344" y="287"/>
                    <a:pt x="357" y="271"/>
                    <a:pt x="368" y="254"/>
                  </a:cubicBezTo>
                  <a:cubicBezTo>
                    <a:pt x="374" y="246"/>
                    <a:pt x="385" y="229"/>
                    <a:pt x="385" y="229"/>
                  </a:cubicBezTo>
                  <a:cubicBezTo>
                    <a:pt x="405" y="168"/>
                    <a:pt x="393" y="34"/>
                    <a:pt x="309" y="10"/>
                  </a:cubicBezTo>
                  <a:cubicBezTo>
                    <a:pt x="287" y="4"/>
                    <a:pt x="264" y="4"/>
                    <a:pt x="242" y="1"/>
                  </a:cubicBezTo>
                  <a:cubicBezTo>
                    <a:pt x="194" y="4"/>
                    <a:pt x="145" y="0"/>
                    <a:pt x="98" y="10"/>
                  </a:cubicBezTo>
                  <a:cubicBezTo>
                    <a:pt x="58" y="19"/>
                    <a:pt x="98" y="50"/>
                    <a:pt x="73" y="27"/>
                  </a:cubicBezTo>
                  <a:close/>
                </a:path>
              </a:pathLst>
            </a:custGeom>
            <a:noFill/>
            <a:ln w="9525">
              <a:solidFill>
                <a:schemeClr val="tx1"/>
              </a:solidFill>
              <a:round/>
              <a:headEnd/>
              <a:tailEnd/>
            </a:ln>
            <a:effectLst/>
          </p:spPr>
          <p:txBody>
            <a:bodyPr wrap="none" anchor="ctr"/>
            <a:lstStyle/>
            <a:p>
              <a:endParaRPr lang="en-US"/>
            </a:p>
          </p:txBody>
        </p:sp>
        <p:sp>
          <p:nvSpPr>
            <p:cNvPr id="446478" name="Line 14"/>
            <p:cNvSpPr>
              <a:spLocks noChangeShapeType="1"/>
            </p:cNvSpPr>
            <p:nvPr/>
          </p:nvSpPr>
          <p:spPr bwMode="auto">
            <a:xfrm>
              <a:off x="2448" y="3456"/>
              <a:ext cx="288"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446479" name="Freeform 15"/>
            <p:cNvSpPr>
              <a:spLocks/>
            </p:cNvSpPr>
            <p:nvPr/>
          </p:nvSpPr>
          <p:spPr bwMode="auto">
            <a:xfrm>
              <a:off x="2976" y="3312"/>
              <a:ext cx="267" cy="144"/>
            </a:xfrm>
            <a:custGeom>
              <a:avLst/>
              <a:gdLst/>
              <a:ahLst/>
              <a:cxnLst>
                <a:cxn ang="0">
                  <a:pos x="23" y="73"/>
                </a:cxn>
                <a:cxn ang="0">
                  <a:pos x="73" y="124"/>
                </a:cxn>
                <a:cxn ang="0">
                  <a:pos x="99" y="149"/>
                </a:cxn>
                <a:cxn ang="0">
                  <a:pos x="174" y="208"/>
                </a:cxn>
                <a:cxn ang="0">
                  <a:pos x="259" y="132"/>
                </a:cxn>
                <a:cxn ang="0">
                  <a:pos x="267" y="82"/>
                </a:cxn>
                <a:cxn ang="0">
                  <a:pos x="157" y="6"/>
                </a:cxn>
                <a:cxn ang="0">
                  <a:pos x="48" y="14"/>
                </a:cxn>
                <a:cxn ang="0">
                  <a:pos x="14" y="65"/>
                </a:cxn>
                <a:cxn ang="0">
                  <a:pos x="23" y="73"/>
                </a:cxn>
              </a:cxnLst>
              <a:rect l="0" t="0" r="r" b="b"/>
              <a:pathLst>
                <a:path w="267" h="231">
                  <a:moveTo>
                    <a:pt x="23" y="73"/>
                  </a:moveTo>
                  <a:cubicBezTo>
                    <a:pt x="40" y="90"/>
                    <a:pt x="56" y="107"/>
                    <a:pt x="73" y="124"/>
                  </a:cubicBezTo>
                  <a:cubicBezTo>
                    <a:pt x="82" y="133"/>
                    <a:pt x="99" y="149"/>
                    <a:pt x="99" y="149"/>
                  </a:cubicBezTo>
                  <a:cubicBezTo>
                    <a:pt x="121" y="219"/>
                    <a:pt x="97" y="198"/>
                    <a:pt x="174" y="208"/>
                  </a:cubicBezTo>
                  <a:cubicBezTo>
                    <a:pt x="248" y="231"/>
                    <a:pt x="240" y="186"/>
                    <a:pt x="259" y="132"/>
                  </a:cubicBezTo>
                  <a:cubicBezTo>
                    <a:pt x="262" y="115"/>
                    <a:pt x="267" y="99"/>
                    <a:pt x="267" y="82"/>
                  </a:cubicBezTo>
                  <a:cubicBezTo>
                    <a:pt x="267" y="26"/>
                    <a:pt x="199" y="19"/>
                    <a:pt x="157" y="6"/>
                  </a:cubicBezTo>
                  <a:cubicBezTo>
                    <a:pt x="121" y="9"/>
                    <a:pt x="82" y="0"/>
                    <a:pt x="48" y="14"/>
                  </a:cubicBezTo>
                  <a:cubicBezTo>
                    <a:pt x="29" y="22"/>
                    <a:pt x="14" y="65"/>
                    <a:pt x="14" y="65"/>
                  </a:cubicBezTo>
                  <a:cubicBezTo>
                    <a:pt x="4" y="98"/>
                    <a:pt x="0" y="96"/>
                    <a:pt x="23" y="73"/>
                  </a:cubicBezTo>
                  <a:close/>
                </a:path>
              </a:pathLst>
            </a:custGeom>
            <a:solidFill>
              <a:srgbClr val="C00000"/>
            </a:solidFill>
            <a:ln w="9525">
              <a:solidFill>
                <a:schemeClr val="tx1"/>
              </a:solidFill>
              <a:round/>
              <a:headEnd/>
              <a:tailEnd/>
            </a:ln>
            <a:effectLst/>
          </p:spPr>
          <p:txBody>
            <a:bodyPr wrap="none" anchor="ctr"/>
            <a:lstStyle/>
            <a:p>
              <a:endParaRPr lang="en-US"/>
            </a:p>
          </p:txBody>
        </p:sp>
        <p:sp>
          <p:nvSpPr>
            <p:cNvPr id="446480" name="Freeform 16"/>
            <p:cNvSpPr>
              <a:spLocks/>
            </p:cNvSpPr>
            <p:nvPr/>
          </p:nvSpPr>
          <p:spPr bwMode="auto">
            <a:xfrm>
              <a:off x="2880" y="3264"/>
              <a:ext cx="405" cy="339"/>
            </a:xfrm>
            <a:custGeom>
              <a:avLst/>
              <a:gdLst/>
              <a:ahLst/>
              <a:cxnLst>
                <a:cxn ang="0">
                  <a:pos x="73" y="27"/>
                </a:cxn>
                <a:cxn ang="0">
                  <a:pos x="6" y="153"/>
                </a:cxn>
                <a:cxn ang="0">
                  <a:pos x="23" y="263"/>
                </a:cxn>
                <a:cxn ang="0">
                  <a:pos x="98" y="296"/>
                </a:cxn>
                <a:cxn ang="0">
                  <a:pos x="258" y="338"/>
                </a:cxn>
                <a:cxn ang="0">
                  <a:pos x="326" y="330"/>
                </a:cxn>
                <a:cxn ang="0">
                  <a:pos x="334" y="305"/>
                </a:cxn>
                <a:cxn ang="0">
                  <a:pos x="368" y="254"/>
                </a:cxn>
                <a:cxn ang="0">
                  <a:pos x="385" y="229"/>
                </a:cxn>
                <a:cxn ang="0">
                  <a:pos x="309" y="10"/>
                </a:cxn>
                <a:cxn ang="0">
                  <a:pos x="242" y="1"/>
                </a:cxn>
                <a:cxn ang="0">
                  <a:pos x="98" y="10"/>
                </a:cxn>
                <a:cxn ang="0">
                  <a:pos x="73" y="27"/>
                </a:cxn>
              </a:cxnLst>
              <a:rect l="0" t="0" r="r" b="b"/>
              <a:pathLst>
                <a:path w="405" h="339">
                  <a:moveTo>
                    <a:pt x="73" y="27"/>
                  </a:moveTo>
                  <a:cubicBezTo>
                    <a:pt x="44" y="70"/>
                    <a:pt x="22" y="103"/>
                    <a:pt x="6" y="153"/>
                  </a:cubicBezTo>
                  <a:cubicBezTo>
                    <a:pt x="10" y="190"/>
                    <a:pt x="0" y="234"/>
                    <a:pt x="23" y="263"/>
                  </a:cubicBezTo>
                  <a:cubicBezTo>
                    <a:pt x="40" y="284"/>
                    <a:pt x="75" y="286"/>
                    <a:pt x="98" y="296"/>
                  </a:cubicBezTo>
                  <a:cubicBezTo>
                    <a:pt x="158" y="321"/>
                    <a:pt x="190" y="331"/>
                    <a:pt x="258" y="338"/>
                  </a:cubicBezTo>
                  <a:cubicBezTo>
                    <a:pt x="281" y="335"/>
                    <a:pt x="305" y="339"/>
                    <a:pt x="326" y="330"/>
                  </a:cubicBezTo>
                  <a:cubicBezTo>
                    <a:pt x="334" y="327"/>
                    <a:pt x="330" y="313"/>
                    <a:pt x="334" y="305"/>
                  </a:cubicBezTo>
                  <a:cubicBezTo>
                    <a:pt x="344" y="287"/>
                    <a:pt x="357" y="271"/>
                    <a:pt x="368" y="254"/>
                  </a:cubicBezTo>
                  <a:cubicBezTo>
                    <a:pt x="374" y="246"/>
                    <a:pt x="385" y="229"/>
                    <a:pt x="385" y="229"/>
                  </a:cubicBezTo>
                  <a:cubicBezTo>
                    <a:pt x="405" y="168"/>
                    <a:pt x="393" y="34"/>
                    <a:pt x="309" y="10"/>
                  </a:cubicBezTo>
                  <a:cubicBezTo>
                    <a:pt x="287" y="4"/>
                    <a:pt x="264" y="4"/>
                    <a:pt x="242" y="1"/>
                  </a:cubicBezTo>
                  <a:cubicBezTo>
                    <a:pt x="194" y="4"/>
                    <a:pt x="145" y="0"/>
                    <a:pt x="98" y="10"/>
                  </a:cubicBezTo>
                  <a:cubicBezTo>
                    <a:pt x="58" y="19"/>
                    <a:pt x="98" y="50"/>
                    <a:pt x="73" y="27"/>
                  </a:cubicBezTo>
                  <a:close/>
                </a:path>
              </a:pathLst>
            </a:custGeom>
            <a:noFill/>
            <a:ln w="9525">
              <a:solidFill>
                <a:schemeClr val="tx1"/>
              </a:solidFill>
              <a:round/>
              <a:headEnd/>
              <a:tailEnd/>
            </a:ln>
            <a:effectLst/>
          </p:spPr>
          <p:txBody>
            <a:bodyPr wrap="none" anchor="ctr"/>
            <a:lstStyle/>
            <a:p>
              <a:endParaRPr lang="en-US"/>
            </a:p>
          </p:txBody>
        </p:sp>
        <p:sp>
          <p:nvSpPr>
            <p:cNvPr id="446481" name="Freeform 17"/>
            <p:cNvSpPr>
              <a:spLocks/>
            </p:cNvSpPr>
            <p:nvPr/>
          </p:nvSpPr>
          <p:spPr bwMode="auto">
            <a:xfrm>
              <a:off x="2784" y="3120"/>
              <a:ext cx="568" cy="586"/>
            </a:xfrm>
            <a:custGeom>
              <a:avLst/>
              <a:gdLst/>
              <a:ahLst/>
              <a:cxnLst>
                <a:cxn ang="0">
                  <a:pos x="177" y="46"/>
                </a:cxn>
                <a:cxn ang="0">
                  <a:pos x="76" y="96"/>
                </a:cxn>
                <a:cxn ang="0">
                  <a:pos x="34" y="197"/>
                </a:cxn>
                <a:cxn ang="0">
                  <a:pos x="1" y="349"/>
                </a:cxn>
                <a:cxn ang="0">
                  <a:pos x="9" y="450"/>
                </a:cxn>
                <a:cxn ang="0">
                  <a:pos x="34" y="475"/>
                </a:cxn>
                <a:cxn ang="0">
                  <a:pos x="262" y="585"/>
                </a:cxn>
                <a:cxn ang="0">
                  <a:pos x="413" y="576"/>
                </a:cxn>
                <a:cxn ang="0">
                  <a:pos x="540" y="433"/>
                </a:cxn>
                <a:cxn ang="0">
                  <a:pos x="565" y="265"/>
                </a:cxn>
                <a:cxn ang="0">
                  <a:pos x="556" y="189"/>
                </a:cxn>
                <a:cxn ang="0">
                  <a:pos x="514" y="147"/>
                </a:cxn>
                <a:cxn ang="0">
                  <a:pos x="346" y="46"/>
                </a:cxn>
                <a:cxn ang="0">
                  <a:pos x="177" y="46"/>
                </a:cxn>
              </a:cxnLst>
              <a:rect l="0" t="0" r="r" b="b"/>
              <a:pathLst>
                <a:path w="568" h="586">
                  <a:moveTo>
                    <a:pt x="177" y="46"/>
                  </a:moveTo>
                  <a:cubicBezTo>
                    <a:pt x="120" y="54"/>
                    <a:pt x="106" y="51"/>
                    <a:pt x="76" y="96"/>
                  </a:cubicBezTo>
                  <a:cubicBezTo>
                    <a:pt x="65" y="129"/>
                    <a:pt x="42" y="164"/>
                    <a:pt x="34" y="197"/>
                  </a:cubicBezTo>
                  <a:cubicBezTo>
                    <a:pt x="21" y="247"/>
                    <a:pt x="11" y="298"/>
                    <a:pt x="1" y="349"/>
                  </a:cubicBezTo>
                  <a:cubicBezTo>
                    <a:pt x="4" y="383"/>
                    <a:pt x="0" y="417"/>
                    <a:pt x="9" y="450"/>
                  </a:cubicBezTo>
                  <a:cubicBezTo>
                    <a:pt x="12" y="461"/>
                    <a:pt x="26" y="466"/>
                    <a:pt x="34" y="475"/>
                  </a:cubicBezTo>
                  <a:cubicBezTo>
                    <a:pt x="93" y="545"/>
                    <a:pt x="174" y="569"/>
                    <a:pt x="262" y="585"/>
                  </a:cubicBezTo>
                  <a:cubicBezTo>
                    <a:pt x="312" y="582"/>
                    <a:pt x="364" y="586"/>
                    <a:pt x="413" y="576"/>
                  </a:cubicBezTo>
                  <a:cubicBezTo>
                    <a:pt x="478" y="562"/>
                    <a:pt x="508" y="479"/>
                    <a:pt x="540" y="433"/>
                  </a:cubicBezTo>
                  <a:cubicBezTo>
                    <a:pt x="568" y="345"/>
                    <a:pt x="555" y="400"/>
                    <a:pt x="565" y="265"/>
                  </a:cubicBezTo>
                  <a:cubicBezTo>
                    <a:pt x="562" y="240"/>
                    <a:pt x="562" y="214"/>
                    <a:pt x="556" y="189"/>
                  </a:cubicBezTo>
                  <a:cubicBezTo>
                    <a:pt x="549" y="162"/>
                    <a:pt x="533" y="163"/>
                    <a:pt x="514" y="147"/>
                  </a:cubicBezTo>
                  <a:cubicBezTo>
                    <a:pt x="469" y="109"/>
                    <a:pt x="410" y="52"/>
                    <a:pt x="346" y="46"/>
                  </a:cubicBezTo>
                  <a:cubicBezTo>
                    <a:pt x="187" y="32"/>
                    <a:pt x="223" y="0"/>
                    <a:pt x="177" y="46"/>
                  </a:cubicBezTo>
                  <a:close/>
                </a:path>
              </a:pathLst>
            </a:custGeom>
            <a:noFill/>
            <a:ln w="9525">
              <a:solidFill>
                <a:schemeClr val="tx1"/>
              </a:solidFill>
              <a:round/>
              <a:headEnd/>
              <a:tailEnd/>
            </a:ln>
            <a:effectLst/>
          </p:spPr>
          <p:txBody>
            <a:bodyPr wrap="none" anchor="ctr"/>
            <a:lstStyle/>
            <a:p>
              <a:endParaRPr lang="en-US"/>
            </a:p>
          </p:txBody>
        </p:sp>
        <p:sp>
          <p:nvSpPr>
            <p:cNvPr id="446482" name="Freeform 18"/>
            <p:cNvSpPr>
              <a:spLocks/>
            </p:cNvSpPr>
            <p:nvPr/>
          </p:nvSpPr>
          <p:spPr bwMode="auto">
            <a:xfrm rot="8211029">
              <a:off x="2016" y="3504"/>
              <a:ext cx="267" cy="96"/>
            </a:xfrm>
            <a:custGeom>
              <a:avLst/>
              <a:gdLst/>
              <a:ahLst/>
              <a:cxnLst>
                <a:cxn ang="0">
                  <a:pos x="23" y="73"/>
                </a:cxn>
                <a:cxn ang="0">
                  <a:pos x="73" y="124"/>
                </a:cxn>
                <a:cxn ang="0">
                  <a:pos x="99" y="149"/>
                </a:cxn>
                <a:cxn ang="0">
                  <a:pos x="174" y="208"/>
                </a:cxn>
                <a:cxn ang="0">
                  <a:pos x="259" y="132"/>
                </a:cxn>
                <a:cxn ang="0">
                  <a:pos x="267" y="82"/>
                </a:cxn>
                <a:cxn ang="0">
                  <a:pos x="157" y="6"/>
                </a:cxn>
                <a:cxn ang="0">
                  <a:pos x="48" y="14"/>
                </a:cxn>
                <a:cxn ang="0">
                  <a:pos x="14" y="65"/>
                </a:cxn>
                <a:cxn ang="0">
                  <a:pos x="23" y="73"/>
                </a:cxn>
              </a:cxnLst>
              <a:rect l="0" t="0" r="r" b="b"/>
              <a:pathLst>
                <a:path w="267" h="231">
                  <a:moveTo>
                    <a:pt x="23" y="73"/>
                  </a:moveTo>
                  <a:cubicBezTo>
                    <a:pt x="40" y="90"/>
                    <a:pt x="56" y="107"/>
                    <a:pt x="73" y="124"/>
                  </a:cubicBezTo>
                  <a:cubicBezTo>
                    <a:pt x="82" y="133"/>
                    <a:pt x="99" y="149"/>
                    <a:pt x="99" y="149"/>
                  </a:cubicBezTo>
                  <a:cubicBezTo>
                    <a:pt x="121" y="219"/>
                    <a:pt x="97" y="198"/>
                    <a:pt x="174" y="208"/>
                  </a:cubicBezTo>
                  <a:cubicBezTo>
                    <a:pt x="248" y="231"/>
                    <a:pt x="240" y="186"/>
                    <a:pt x="259" y="132"/>
                  </a:cubicBezTo>
                  <a:cubicBezTo>
                    <a:pt x="262" y="115"/>
                    <a:pt x="267" y="99"/>
                    <a:pt x="267" y="82"/>
                  </a:cubicBezTo>
                  <a:cubicBezTo>
                    <a:pt x="267" y="26"/>
                    <a:pt x="199" y="19"/>
                    <a:pt x="157" y="6"/>
                  </a:cubicBezTo>
                  <a:cubicBezTo>
                    <a:pt x="121" y="9"/>
                    <a:pt x="82" y="0"/>
                    <a:pt x="48" y="14"/>
                  </a:cubicBezTo>
                  <a:cubicBezTo>
                    <a:pt x="29" y="22"/>
                    <a:pt x="14" y="65"/>
                    <a:pt x="14" y="65"/>
                  </a:cubicBezTo>
                  <a:cubicBezTo>
                    <a:pt x="4" y="98"/>
                    <a:pt x="0" y="96"/>
                    <a:pt x="23" y="73"/>
                  </a:cubicBezTo>
                  <a:close/>
                </a:path>
              </a:pathLst>
            </a:custGeom>
            <a:solidFill>
              <a:srgbClr val="C00000"/>
            </a:solidFill>
            <a:ln w="9525">
              <a:solidFill>
                <a:schemeClr val="tx1"/>
              </a:solidFill>
              <a:round/>
              <a:headEnd/>
              <a:tailEnd/>
            </a:ln>
            <a:effectLst/>
          </p:spPr>
          <p:txBody>
            <a:bodyPr wrap="none" anchor="ctr"/>
            <a:lstStyle/>
            <a:p>
              <a:endParaRPr lang="en-US"/>
            </a:p>
          </p:txBody>
        </p:sp>
        <p:sp>
          <p:nvSpPr>
            <p:cNvPr id="446483" name="Freeform 19"/>
            <p:cNvSpPr>
              <a:spLocks/>
            </p:cNvSpPr>
            <p:nvPr/>
          </p:nvSpPr>
          <p:spPr bwMode="auto">
            <a:xfrm rot="-11018718">
              <a:off x="2928" y="3408"/>
              <a:ext cx="267" cy="144"/>
            </a:xfrm>
            <a:custGeom>
              <a:avLst/>
              <a:gdLst/>
              <a:ahLst/>
              <a:cxnLst>
                <a:cxn ang="0">
                  <a:pos x="23" y="73"/>
                </a:cxn>
                <a:cxn ang="0">
                  <a:pos x="73" y="124"/>
                </a:cxn>
                <a:cxn ang="0">
                  <a:pos x="99" y="149"/>
                </a:cxn>
                <a:cxn ang="0">
                  <a:pos x="174" y="208"/>
                </a:cxn>
                <a:cxn ang="0">
                  <a:pos x="259" y="132"/>
                </a:cxn>
                <a:cxn ang="0">
                  <a:pos x="267" y="82"/>
                </a:cxn>
                <a:cxn ang="0">
                  <a:pos x="157" y="6"/>
                </a:cxn>
                <a:cxn ang="0">
                  <a:pos x="48" y="14"/>
                </a:cxn>
                <a:cxn ang="0">
                  <a:pos x="14" y="65"/>
                </a:cxn>
                <a:cxn ang="0">
                  <a:pos x="23" y="73"/>
                </a:cxn>
              </a:cxnLst>
              <a:rect l="0" t="0" r="r" b="b"/>
              <a:pathLst>
                <a:path w="267" h="231">
                  <a:moveTo>
                    <a:pt x="23" y="73"/>
                  </a:moveTo>
                  <a:cubicBezTo>
                    <a:pt x="40" y="90"/>
                    <a:pt x="56" y="107"/>
                    <a:pt x="73" y="124"/>
                  </a:cubicBezTo>
                  <a:cubicBezTo>
                    <a:pt x="82" y="133"/>
                    <a:pt x="99" y="149"/>
                    <a:pt x="99" y="149"/>
                  </a:cubicBezTo>
                  <a:cubicBezTo>
                    <a:pt x="121" y="219"/>
                    <a:pt x="97" y="198"/>
                    <a:pt x="174" y="208"/>
                  </a:cubicBezTo>
                  <a:cubicBezTo>
                    <a:pt x="248" y="231"/>
                    <a:pt x="240" y="186"/>
                    <a:pt x="259" y="132"/>
                  </a:cubicBezTo>
                  <a:cubicBezTo>
                    <a:pt x="262" y="115"/>
                    <a:pt x="267" y="99"/>
                    <a:pt x="267" y="82"/>
                  </a:cubicBezTo>
                  <a:cubicBezTo>
                    <a:pt x="267" y="26"/>
                    <a:pt x="199" y="19"/>
                    <a:pt x="157" y="6"/>
                  </a:cubicBezTo>
                  <a:cubicBezTo>
                    <a:pt x="121" y="9"/>
                    <a:pt x="82" y="0"/>
                    <a:pt x="48" y="14"/>
                  </a:cubicBezTo>
                  <a:cubicBezTo>
                    <a:pt x="29" y="22"/>
                    <a:pt x="14" y="65"/>
                    <a:pt x="14" y="65"/>
                  </a:cubicBezTo>
                  <a:cubicBezTo>
                    <a:pt x="4" y="98"/>
                    <a:pt x="0" y="96"/>
                    <a:pt x="23" y="73"/>
                  </a:cubicBezTo>
                  <a:close/>
                </a:path>
              </a:pathLst>
            </a:custGeom>
            <a:solidFill>
              <a:srgbClr val="C00000"/>
            </a:solidFill>
            <a:ln w="9525">
              <a:solidFill>
                <a:schemeClr val="tx1"/>
              </a:solidFill>
              <a:round/>
              <a:headEnd/>
              <a:tailEnd/>
            </a:ln>
            <a:effectLst/>
          </p:spPr>
          <p:txBody>
            <a:bodyPr wrap="none" anchor="ctr"/>
            <a:lstStyle/>
            <a:p>
              <a:endParaRPr lang="en-US"/>
            </a:p>
          </p:txBody>
        </p:sp>
      </p:grpSp>
      <p:sp>
        <p:nvSpPr>
          <p:cNvPr id="21" name="TextBox 20"/>
          <p:cNvSpPr txBox="1"/>
          <p:nvPr/>
        </p:nvSpPr>
        <p:spPr>
          <a:xfrm>
            <a:off x="609600" y="76200"/>
            <a:ext cx="8001000" cy="707886"/>
          </a:xfrm>
          <a:prstGeom prst="rect">
            <a:avLst/>
          </a:prstGeom>
          <a:noFill/>
        </p:spPr>
        <p:txBody>
          <a:bodyPr wrap="square" rtlCol="0">
            <a:spAutoFit/>
          </a:bodyPr>
          <a:lstStyle/>
          <a:p>
            <a:r>
              <a:rPr lang="en-US" altLang="ko-KR" sz="4000" b="1" i="1" dirty="0" smtClean="0">
                <a:solidFill>
                  <a:srgbClr val="0000FF"/>
                </a:solidFill>
                <a:latin typeface="Arial" pitchFamily="34" charset="0"/>
                <a:cs typeface="Arial" pitchFamily="34" charset="0"/>
              </a:rPr>
              <a:t>Filterability </a:t>
            </a:r>
            <a:r>
              <a:rPr lang="en-US" altLang="ko-KR" sz="4000" b="1" dirty="0" smtClean="0">
                <a:solidFill>
                  <a:srgbClr val="0000FF"/>
                </a:solidFill>
                <a:latin typeface="Arial" pitchFamily="34" charset="0"/>
                <a:cs typeface="Arial" pitchFamily="34" charset="0"/>
              </a:rPr>
              <a:t>: </a:t>
            </a:r>
            <a:r>
              <a:rPr lang="en-US" altLang="ko-KR" sz="4000" b="1" i="1" dirty="0" smtClean="0">
                <a:solidFill>
                  <a:srgbClr val="0000FF"/>
                </a:solidFill>
                <a:latin typeface="Arial" pitchFamily="34" charset="0"/>
                <a:cs typeface="Arial" pitchFamily="34" charset="0"/>
              </a:rPr>
              <a:t> large particle size</a:t>
            </a:r>
            <a:endParaRPr lang="en-US" sz="4000" dirty="0">
              <a:solidFill>
                <a:srgbClr val="0000FF"/>
              </a:solidFill>
              <a:latin typeface="Arial" pitchFamily="34" charset="0"/>
              <a:cs typeface="Arial" pitchFamily="34" charset="0"/>
            </a:endParaRPr>
          </a:p>
        </p:txBody>
      </p:sp>
      <p:sp>
        <p:nvSpPr>
          <p:cNvPr id="22" name="Slide Number Placeholder 21"/>
          <p:cNvSpPr>
            <a:spLocks noGrp="1"/>
          </p:cNvSpPr>
          <p:nvPr>
            <p:ph type="sldNum" sz="quarter" idx="12"/>
          </p:nvPr>
        </p:nvSpPr>
        <p:spPr/>
        <p:txBody>
          <a:bodyPr/>
          <a:lstStyle/>
          <a:p>
            <a:fld id="{45DC9A1E-1B4E-41EF-B39C-C05FFD273733}" type="slidenum">
              <a:rPr lang="en-US" smtClean="0"/>
              <a:pPr/>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4343400" cy="944562"/>
          </a:xfrm>
        </p:spPr>
        <p:txBody>
          <a:bodyPr>
            <a:normAutofit/>
          </a:bodyPr>
          <a:lstStyle/>
          <a:p>
            <a:r>
              <a:rPr lang="en-US" sz="4000" b="1" i="1" dirty="0" smtClean="0">
                <a:solidFill>
                  <a:srgbClr val="0000FF"/>
                </a:solidFill>
                <a:latin typeface="Arial" pitchFamily="34" charset="0"/>
                <a:cs typeface="Arial" pitchFamily="34" charset="0"/>
              </a:rPr>
              <a:t>Filtration</a:t>
            </a:r>
            <a:endParaRPr lang="en-US" sz="4000" b="1" i="1" dirty="0">
              <a:solidFill>
                <a:srgbClr val="0000FF"/>
              </a:solidFill>
              <a:latin typeface="Arial" pitchFamily="34" charset="0"/>
              <a:cs typeface="Arial" pitchFamily="34" charset="0"/>
            </a:endParaRPr>
          </a:p>
        </p:txBody>
      </p:sp>
      <p:sp>
        <p:nvSpPr>
          <p:cNvPr id="3" name="Content Placeholder 2"/>
          <p:cNvSpPr>
            <a:spLocks noGrp="1"/>
          </p:cNvSpPr>
          <p:nvPr>
            <p:ph idx="1"/>
          </p:nvPr>
        </p:nvSpPr>
        <p:spPr>
          <a:xfrm>
            <a:off x="457200" y="914400"/>
            <a:ext cx="8229600" cy="4525963"/>
          </a:xfrm>
        </p:spPr>
        <p:txBody>
          <a:bodyPr>
            <a:noAutofit/>
          </a:bodyPr>
          <a:lstStyle/>
          <a:p>
            <a:pPr>
              <a:buClr>
                <a:srgbClr val="FF0000"/>
              </a:buClr>
              <a:buFont typeface="Wingdings" pitchFamily="2" charset="2"/>
              <a:buChar char="Ø"/>
            </a:pPr>
            <a:r>
              <a:rPr lang="en-US" sz="2400" dirty="0" smtClean="0">
                <a:latin typeface="Arial" pitchFamily="34" charset="0"/>
                <a:cs typeface="Arial" pitchFamily="34" charset="0"/>
              </a:rPr>
              <a:t>The size of the precipitate’s particles determines the ease and success of filtration.</a:t>
            </a:r>
          </a:p>
          <a:p>
            <a:pPr>
              <a:buClr>
                <a:srgbClr val="FF0000"/>
              </a:buClr>
              <a:buFont typeface="Wingdings" pitchFamily="2" charset="2"/>
              <a:buChar char="Ø"/>
            </a:pPr>
            <a:endParaRPr lang="en-US" sz="2400" dirty="0" smtClean="0">
              <a:latin typeface="Arial" pitchFamily="34" charset="0"/>
              <a:cs typeface="Arial" pitchFamily="34" charset="0"/>
            </a:endParaRPr>
          </a:p>
          <a:p>
            <a:pPr>
              <a:buClr>
                <a:srgbClr val="FF0000"/>
              </a:buClr>
              <a:buFont typeface="Wingdings" pitchFamily="2" charset="2"/>
              <a:buChar char="Ø"/>
            </a:pPr>
            <a:r>
              <a:rPr lang="en-US" sz="2400" dirty="0" smtClean="0">
                <a:latin typeface="Arial" pitchFamily="34" charset="0"/>
                <a:cs typeface="Arial" pitchFamily="34" charset="0"/>
              </a:rPr>
              <a:t>A solute’s relative </a:t>
            </a:r>
            <a:r>
              <a:rPr lang="en-US" sz="2400" dirty="0" err="1" smtClean="0">
                <a:latin typeface="Arial" pitchFamily="34" charset="0"/>
                <a:cs typeface="Arial" pitchFamily="34" charset="0"/>
              </a:rPr>
              <a:t>supersaturation</a:t>
            </a:r>
            <a:r>
              <a:rPr lang="en-US" sz="2400" dirty="0" smtClean="0">
                <a:latin typeface="Arial" pitchFamily="34" charset="0"/>
                <a:cs typeface="Arial" pitchFamily="34" charset="0"/>
              </a:rPr>
              <a:t>, RSS, can be expressed as</a:t>
            </a:r>
          </a:p>
          <a:p>
            <a:pPr>
              <a:buClr>
                <a:srgbClr val="FF0000"/>
              </a:buClr>
              <a:buFont typeface="Wingdings" pitchFamily="2" charset="2"/>
              <a:buChar char="Ø"/>
            </a:pPr>
            <a:endParaRPr lang="en-US" sz="2400" b="1" dirty="0" smtClean="0">
              <a:latin typeface="Arial" pitchFamily="34" charset="0"/>
              <a:cs typeface="Arial" pitchFamily="34" charset="0"/>
            </a:endParaRPr>
          </a:p>
          <a:p>
            <a:pPr>
              <a:buClr>
                <a:srgbClr val="FF0000"/>
              </a:buClr>
              <a:buFont typeface="Wingdings" pitchFamily="2" charset="2"/>
              <a:buChar char="Ø"/>
            </a:pPr>
            <a:endParaRPr lang="en-US" sz="2400" b="1" dirty="0" smtClean="0">
              <a:latin typeface="Arial" pitchFamily="34" charset="0"/>
              <a:cs typeface="Arial" pitchFamily="34" charset="0"/>
            </a:endParaRPr>
          </a:p>
          <a:p>
            <a:pPr>
              <a:buClr>
                <a:srgbClr val="FF0000"/>
              </a:buClr>
              <a:buNone/>
            </a:pPr>
            <a:r>
              <a:rPr lang="en-US" sz="2400" dirty="0" smtClean="0">
                <a:latin typeface="Arial" pitchFamily="34" charset="0"/>
                <a:cs typeface="Arial" pitchFamily="34" charset="0"/>
              </a:rPr>
              <a:t>	where Q is the solute’s actual concentration, S is the solute’s expected concentration at equilibrium, and </a:t>
            </a:r>
          </a:p>
          <a:p>
            <a:pPr>
              <a:buClr>
                <a:srgbClr val="FF0000"/>
              </a:buClr>
              <a:buNone/>
            </a:pPr>
            <a:r>
              <a:rPr lang="en-US" sz="2400" dirty="0" smtClean="0">
                <a:latin typeface="Arial" pitchFamily="34" charset="0"/>
                <a:cs typeface="Arial" pitchFamily="34" charset="0"/>
              </a:rPr>
              <a:t>	Q – S is a measure of the solute’s super-saturation when precipitation begins. </a:t>
            </a:r>
          </a:p>
          <a:p>
            <a:endParaRPr lang="en-US" sz="2400" dirty="0" smtClean="0">
              <a:latin typeface="Arial" pitchFamily="34" charset="0"/>
              <a:cs typeface="Arial" pitchFamily="34" charset="0"/>
            </a:endParaRPr>
          </a:p>
        </p:txBody>
      </p:sp>
      <p:graphicFrame>
        <p:nvGraphicFramePr>
          <p:cNvPr id="5" name="Object 4"/>
          <p:cNvGraphicFramePr>
            <a:graphicFrameLocks noChangeAspect="1"/>
          </p:cNvGraphicFramePr>
          <p:nvPr/>
        </p:nvGraphicFramePr>
        <p:xfrm>
          <a:off x="3352800" y="2819400"/>
          <a:ext cx="1828800" cy="787400"/>
        </p:xfrm>
        <a:graphic>
          <a:graphicData uri="http://schemas.openxmlformats.org/presentationml/2006/ole">
            <p:oleObj spid="_x0000_s64514" name="Equation" r:id="rId3" imgW="914400" imgH="393480" progId="Equation.3">
              <p:embed/>
            </p:oleObj>
          </a:graphicData>
        </a:graphic>
      </p:graphicFrame>
      <p:sp>
        <p:nvSpPr>
          <p:cNvPr id="6" name="Slide Number Placeholder 5"/>
          <p:cNvSpPr>
            <a:spLocks noGrp="1"/>
          </p:cNvSpPr>
          <p:nvPr>
            <p:ph type="sldNum" sz="quarter" idx="12"/>
          </p:nvPr>
        </p:nvSpPr>
        <p:spPr/>
        <p:txBody>
          <a:bodyPr/>
          <a:lstStyle/>
          <a:p>
            <a:fld id="{45DC9A1E-1B4E-41EF-B39C-C05FFD273733}" type="slidenum">
              <a:rPr lang="en-US" smtClean="0"/>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715000" cy="868362"/>
          </a:xfrm>
        </p:spPr>
        <p:txBody>
          <a:bodyPr>
            <a:normAutofit/>
          </a:bodyPr>
          <a:lstStyle/>
          <a:p>
            <a:r>
              <a:rPr lang="en-US" sz="4000" b="1" i="1" dirty="0" smtClean="0">
                <a:solidFill>
                  <a:srgbClr val="0000FF"/>
                </a:solidFill>
                <a:latin typeface="Arial" pitchFamily="34" charset="0"/>
                <a:cs typeface="Arial" pitchFamily="34" charset="0"/>
              </a:rPr>
              <a:t>Filtration</a:t>
            </a:r>
            <a:endParaRPr lang="en-US" sz="4000" b="1" i="1" dirty="0">
              <a:solidFill>
                <a:srgbClr val="0000FF"/>
              </a:solidFill>
              <a:latin typeface="Arial" pitchFamily="34" charset="0"/>
              <a:cs typeface="Arial" pitchFamily="34" charset="0"/>
            </a:endParaRPr>
          </a:p>
        </p:txBody>
      </p:sp>
      <p:sp>
        <p:nvSpPr>
          <p:cNvPr id="3" name="Content Placeholder 2"/>
          <p:cNvSpPr>
            <a:spLocks noGrp="1"/>
          </p:cNvSpPr>
          <p:nvPr>
            <p:ph idx="1"/>
          </p:nvPr>
        </p:nvSpPr>
        <p:spPr>
          <a:xfrm>
            <a:off x="381000" y="1143000"/>
            <a:ext cx="8229600" cy="4525963"/>
          </a:xfrm>
        </p:spPr>
        <p:txBody>
          <a:bodyPr>
            <a:normAutofit/>
          </a:bodyPr>
          <a:lstStyle/>
          <a:p>
            <a:pPr marL="627063" indent="-627063">
              <a:buClr>
                <a:srgbClr val="FF0000"/>
              </a:buClr>
              <a:buFont typeface="Wingdings" pitchFamily="2" charset="2"/>
              <a:buChar char="Ø"/>
            </a:pPr>
            <a:r>
              <a:rPr lang="en-US" sz="2400" dirty="0" smtClean="0">
                <a:latin typeface="Arial" pitchFamily="34" charset="0"/>
                <a:cs typeface="Arial" pitchFamily="34" charset="0"/>
              </a:rPr>
              <a:t>A large, positive value of RSS indicates that a solution is highly supersaturated. </a:t>
            </a:r>
          </a:p>
          <a:p>
            <a:pPr marL="627063" indent="-627063">
              <a:buClr>
                <a:srgbClr val="FF0000"/>
              </a:buClr>
              <a:buFont typeface="Wingdings" pitchFamily="2" charset="2"/>
              <a:buChar char="Ø"/>
            </a:pPr>
            <a:endParaRPr lang="en-US" sz="2400" dirty="0" smtClean="0">
              <a:latin typeface="Arial" pitchFamily="34" charset="0"/>
              <a:cs typeface="Arial" pitchFamily="34" charset="0"/>
            </a:endParaRPr>
          </a:p>
          <a:p>
            <a:pPr marL="627063" indent="-627063">
              <a:buClr>
                <a:srgbClr val="FF0000"/>
              </a:buClr>
              <a:buFont typeface="Wingdings" pitchFamily="2" charset="2"/>
              <a:buChar char="Ø"/>
            </a:pPr>
            <a:r>
              <a:rPr lang="en-US" sz="2400" dirty="0" smtClean="0">
                <a:latin typeface="Arial" pitchFamily="34" charset="0"/>
                <a:cs typeface="Arial" pitchFamily="34" charset="0"/>
              </a:rPr>
              <a:t>Such solutions are unstable and show high rates of nucleation, producing a precipitate consisting of numerous small particles. </a:t>
            </a:r>
          </a:p>
          <a:p>
            <a:pPr marL="627063" indent="-627063">
              <a:buClr>
                <a:srgbClr val="FF0000"/>
              </a:buClr>
              <a:buNone/>
            </a:pPr>
            <a:endParaRPr lang="en-US" sz="2400" dirty="0" smtClean="0">
              <a:latin typeface="Arial" pitchFamily="34" charset="0"/>
              <a:cs typeface="Arial" pitchFamily="34" charset="0"/>
            </a:endParaRPr>
          </a:p>
          <a:p>
            <a:pPr marL="627063" indent="-627063">
              <a:buClr>
                <a:srgbClr val="FF0000"/>
              </a:buClr>
              <a:buFont typeface="Wingdings" pitchFamily="2" charset="2"/>
              <a:buChar char="Ø"/>
            </a:pPr>
            <a:r>
              <a:rPr lang="en-US" sz="2400" dirty="0" smtClean="0">
                <a:latin typeface="Arial" pitchFamily="34" charset="0"/>
                <a:cs typeface="Arial" pitchFamily="34" charset="0"/>
              </a:rPr>
              <a:t>When RSS is small, precipitation is more likely to occur by particle growth than by nucleation.</a:t>
            </a:r>
          </a:p>
          <a:p>
            <a:endParaRPr lang="en-US" dirty="0"/>
          </a:p>
        </p:txBody>
      </p:sp>
      <p:sp>
        <p:nvSpPr>
          <p:cNvPr id="4" name="Rectangle 3"/>
          <p:cNvSpPr/>
          <p:nvPr/>
        </p:nvSpPr>
        <p:spPr>
          <a:xfrm>
            <a:off x="838200" y="5218093"/>
            <a:ext cx="7391400" cy="954107"/>
          </a:xfrm>
          <a:prstGeom prst="rect">
            <a:avLst/>
          </a:prstGeom>
        </p:spPr>
        <p:txBody>
          <a:bodyPr wrap="square">
            <a:spAutoFit/>
          </a:bodyPr>
          <a:lstStyle/>
          <a:p>
            <a:r>
              <a:rPr lang="en-US" sz="2800" dirty="0" smtClean="0">
                <a:latin typeface="Arial" pitchFamily="34" charset="0"/>
                <a:cs typeface="Arial" pitchFamily="34" charset="0"/>
              </a:rPr>
              <a:t>Larger particles form when the rate of particle growth exceeds the rate of nucleation.</a:t>
            </a:r>
            <a:endParaRPr lang="en-US" sz="2800" dirty="0">
              <a:latin typeface="Arial" pitchFamily="34" charset="0"/>
              <a:cs typeface="Arial" pitchFamily="34" charset="0"/>
            </a:endParaRPr>
          </a:p>
        </p:txBody>
      </p:sp>
      <p:sp>
        <p:nvSpPr>
          <p:cNvPr id="5" name="Rectangle 4"/>
          <p:cNvSpPr/>
          <p:nvPr/>
        </p:nvSpPr>
        <p:spPr>
          <a:xfrm>
            <a:off x="685800" y="5181600"/>
            <a:ext cx="76200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45DC9A1E-1B4E-41EF-B39C-C05FFD273733}" type="slidenum">
              <a:rPr lang="en-US" smtClean="0"/>
              <a:pPr/>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98438"/>
            <a:ext cx="6477000" cy="868362"/>
          </a:xfrm>
        </p:spPr>
        <p:txBody>
          <a:bodyPr>
            <a:noAutofit/>
          </a:bodyPr>
          <a:lstStyle/>
          <a:p>
            <a:r>
              <a:rPr lang="en-US" sz="4000" b="1" i="1" dirty="0" smtClean="0">
                <a:solidFill>
                  <a:srgbClr val="0000FF"/>
                </a:solidFill>
                <a:latin typeface="Arial" pitchFamily="34" charset="0"/>
                <a:cs typeface="Arial" pitchFamily="34" charset="0"/>
              </a:rPr>
              <a:t>Control of particle size</a:t>
            </a:r>
            <a:endParaRPr lang="en-US" sz="4000" b="1" i="1" dirty="0">
              <a:solidFill>
                <a:srgbClr val="0000FF"/>
              </a:solidFill>
              <a:latin typeface="Arial" pitchFamily="34" charset="0"/>
              <a:cs typeface="Arial" pitchFamily="34" charset="0"/>
            </a:endParaRPr>
          </a:p>
        </p:txBody>
      </p:sp>
      <p:sp>
        <p:nvSpPr>
          <p:cNvPr id="4" name="Rectangle 3"/>
          <p:cNvSpPr/>
          <p:nvPr/>
        </p:nvSpPr>
        <p:spPr>
          <a:xfrm>
            <a:off x="609600" y="1296412"/>
            <a:ext cx="8001000" cy="3416320"/>
          </a:xfrm>
          <a:prstGeom prst="rect">
            <a:avLst/>
          </a:prstGeom>
        </p:spPr>
        <p:txBody>
          <a:bodyPr wrap="square">
            <a:spAutoFit/>
          </a:bodyPr>
          <a:lstStyle/>
          <a:p>
            <a:pPr marL="463550" indent="-463550">
              <a:buClr>
                <a:srgbClr val="FF0000"/>
              </a:buClr>
              <a:buFont typeface="Wingdings" pitchFamily="2" charset="2"/>
              <a:buChar char="Ø"/>
            </a:pPr>
            <a:r>
              <a:rPr lang="en-US" sz="2400" dirty="0" smtClean="0">
                <a:latin typeface="Arial" pitchFamily="34" charset="0"/>
                <a:cs typeface="Arial" pitchFamily="34" charset="0"/>
              </a:rPr>
              <a:t>RSS can be minimized by either decreasing the solute’s concentration or increasing the precipitate’s solubility. </a:t>
            </a:r>
          </a:p>
          <a:p>
            <a:pPr marL="463550" indent="-463550">
              <a:buClr>
                <a:srgbClr val="FF0000"/>
              </a:buClr>
            </a:pPr>
            <a:endParaRPr lang="en-US" sz="2400" dirty="0" smtClean="0">
              <a:latin typeface="Arial" pitchFamily="34" charset="0"/>
              <a:cs typeface="Arial" pitchFamily="34" charset="0"/>
            </a:endParaRPr>
          </a:p>
          <a:p>
            <a:pPr marL="1377950" lvl="2" indent="-463550">
              <a:buClr>
                <a:srgbClr val="0000FF"/>
              </a:buClr>
              <a:buFont typeface="Wingdings" pitchFamily="2" charset="2"/>
              <a:buChar char="§"/>
            </a:pPr>
            <a:r>
              <a:rPr lang="en-US" sz="2400" dirty="0" smtClean="0">
                <a:latin typeface="Arial" pitchFamily="34" charset="0"/>
                <a:cs typeface="Arial" pitchFamily="34" charset="0"/>
              </a:rPr>
              <a:t>Temperature</a:t>
            </a:r>
          </a:p>
          <a:p>
            <a:pPr marL="1377950" lvl="2" indent="-463550">
              <a:buClr>
                <a:srgbClr val="0000FF"/>
              </a:buClr>
              <a:buFont typeface="Wingdings" pitchFamily="2" charset="2"/>
              <a:buChar char="§"/>
            </a:pPr>
            <a:r>
              <a:rPr lang="en-US" sz="2400" dirty="0" smtClean="0">
                <a:latin typeface="Arial" pitchFamily="34" charset="0"/>
                <a:cs typeface="Arial" pitchFamily="34" charset="0"/>
              </a:rPr>
              <a:t>pH</a:t>
            </a:r>
          </a:p>
          <a:p>
            <a:pPr marL="1377950" lvl="2" indent="-463550">
              <a:buClr>
                <a:srgbClr val="0000FF"/>
              </a:buClr>
              <a:buFont typeface="Wingdings" pitchFamily="2" charset="2"/>
              <a:buChar char="§"/>
            </a:pPr>
            <a:r>
              <a:rPr lang="en-US" sz="2400" dirty="0" smtClean="0">
                <a:latin typeface="Arial" pitchFamily="34" charset="0"/>
                <a:cs typeface="Arial" pitchFamily="34" charset="0"/>
              </a:rPr>
              <a:t> Precipitation in a dilute solution of </a:t>
            </a:r>
            <a:r>
              <a:rPr lang="en-US" sz="2400" dirty="0" err="1" smtClean="0">
                <a:latin typeface="Arial" pitchFamily="34" charset="0"/>
                <a:cs typeface="Arial" pitchFamily="34" charset="0"/>
              </a:rPr>
              <a:t>analyte</a:t>
            </a:r>
            <a:endParaRPr lang="en-US" sz="2400" dirty="0" smtClean="0">
              <a:latin typeface="Arial" pitchFamily="34" charset="0"/>
              <a:cs typeface="Arial" pitchFamily="34" charset="0"/>
            </a:endParaRPr>
          </a:p>
          <a:p>
            <a:pPr marL="1377950" lvl="2" indent="-463550">
              <a:buClr>
                <a:srgbClr val="0000FF"/>
              </a:buClr>
              <a:buFont typeface="Wingdings" pitchFamily="2" charset="2"/>
              <a:buChar char="§"/>
            </a:pPr>
            <a:r>
              <a:rPr lang="en-US" sz="2400" dirty="0" smtClean="0">
                <a:latin typeface="Arial" pitchFamily="34" charset="0"/>
                <a:cs typeface="Arial" pitchFamily="34" charset="0"/>
              </a:rPr>
              <a:t>Adding the precipitant slowly with vigorous stirring</a:t>
            </a: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45DC9A1E-1B4E-41EF-B39C-C05FFD273733}" type="slidenum">
              <a:rPr lang="en-US" smtClean="0"/>
              <a:pPr/>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29400" cy="792162"/>
          </a:xfrm>
        </p:spPr>
        <p:txBody>
          <a:bodyPr>
            <a:normAutofit/>
          </a:bodyPr>
          <a:lstStyle/>
          <a:p>
            <a:r>
              <a:rPr lang="en-US" sz="4000" b="1" i="1" dirty="0" smtClean="0">
                <a:solidFill>
                  <a:srgbClr val="0000FF"/>
                </a:solidFill>
                <a:latin typeface="Arial" pitchFamily="34" charset="0"/>
                <a:cs typeface="Arial" pitchFamily="34" charset="0"/>
              </a:rPr>
              <a:t>Practical limitations</a:t>
            </a:r>
            <a:endParaRPr lang="en-US" sz="4000" b="1" i="1" dirty="0">
              <a:solidFill>
                <a:srgbClr val="0000FF"/>
              </a:solidFill>
              <a:latin typeface="Arial" pitchFamily="34" charset="0"/>
              <a:cs typeface="Arial" pitchFamily="34" charset="0"/>
            </a:endParaRPr>
          </a:p>
        </p:txBody>
      </p:sp>
      <p:sp>
        <p:nvSpPr>
          <p:cNvPr id="4" name="Content Placeholder 3"/>
          <p:cNvSpPr txBox="1">
            <a:spLocks noGrp="1"/>
          </p:cNvSpPr>
          <p:nvPr>
            <p:ph idx="1"/>
          </p:nvPr>
        </p:nvSpPr>
        <p:spPr>
          <a:xfrm>
            <a:off x="457200" y="1600200"/>
            <a:ext cx="8229600" cy="3194721"/>
          </a:xfrm>
          <a:prstGeom prst="rect">
            <a:avLst/>
          </a:prstGeom>
          <a:noFill/>
        </p:spPr>
        <p:txBody>
          <a:bodyPr wrap="square" rtlCol="0">
            <a:spAutoFit/>
          </a:bodyPr>
          <a:lstStyle/>
          <a:p>
            <a:pPr marL="463550" indent="-463550">
              <a:buClr>
                <a:srgbClr val="FF0000"/>
              </a:buClr>
              <a:buFont typeface="Wingdings" pitchFamily="2" charset="2"/>
              <a:buChar char="Ø"/>
            </a:pPr>
            <a:r>
              <a:rPr lang="en-US" sz="2400" dirty="0" smtClean="0">
                <a:latin typeface="Arial" pitchFamily="34" charset="0"/>
                <a:cs typeface="Arial" pitchFamily="34" charset="0"/>
              </a:rPr>
              <a:t> Precipitates that are extremely insoluble, such as Fe(OH)</a:t>
            </a:r>
            <a:r>
              <a:rPr lang="en-US" sz="2400" baseline="-25000" dirty="0" smtClean="0">
                <a:latin typeface="Arial" pitchFamily="34" charset="0"/>
                <a:cs typeface="Arial" pitchFamily="34" charset="0"/>
              </a:rPr>
              <a:t>3</a:t>
            </a:r>
            <a:r>
              <a:rPr lang="en-US" sz="2400" dirty="0" smtClean="0">
                <a:latin typeface="Arial" pitchFamily="34" charset="0"/>
                <a:cs typeface="Arial" pitchFamily="34" charset="0"/>
              </a:rPr>
              <a:t> and </a:t>
            </a:r>
            <a:r>
              <a:rPr lang="en-US" sz="2400" dirty="0" err="1" smtClean="0">
                <a:latin typeface="Arial" pitchFamily="34" charset="0"/>
                <a:cs typeface="Arial" pitchFamily="34" charset="0"/>
              </a:rPr>
              <a:t>PbS</a:t>
            </a:r>
            <a:r>
              <a:rPr lang="en-US" sz="2400" dirty="0" smtClean="0">
                <a:latin typeface="Arial" pitchFamily="34" charset="0"/>
                <a:cs typeface="Arial" pitchFamily="34" charset="0"/>
              </a:rPr>
              <a:t>, have such small </a:t>
            </a:r>
            <a:r>
              <a:rPr lang="en-US" sz="2400" dirty="0" err="1" smtClean="0">
                <a:latin typeface="Arial" pitchFamily="34" charset="0"/>
                <a:cs typeface="Arial" pitchFamily="34" charset="0"/>
              </a:rPr>
              <a:t>solubilities</a:t>
            </a:r>
            <a:r>
              <a:rPr lang="en-US" sz="2400" dirty="0" smtClean="0">
                <a:latin typeface="Arial" pitchFamily="34" charset="0"/>
                <a:cs typeface="Arial" pitchFamily="34" charset="0"/>
              </a:rPr>
              <a:t> that a large RSS cannot be avoided. Such solutes inevitably form small particles. </a:t>
            </a:r>
          </a:p>
          <a:p>
            <a:pPr marL="463550" indent="-463550">
              <a:buClr>
                <a:srgbClr val="FF0000"/>
              </a:buClr>
              <a:buFont typeface="Wingdings" pitchFamily="2" charset="2"/>
              <a:buChar char="Ø"/>
            </a:pPr>
            <a:endParaRPr lang="en-US" sz="2400" dirty="0" smtClean="0">
              <a:latin typeface="Arial" pitchFamily="34" charset="0"/>
              <a:cs typeface="Arial" pitchFamily="34" charset="0"/>
            </a:endParaRPr>
          </a:p>
          <a:p>
            <a:pPr marL="463550" indent="-463550">
              <a:buClr>
                <a:srgbClr val="FF0000"/>
              </a:buClr>
              <a:buFont typeface="Wingdings" pitchFamily="2" charset="2"/>
              <a:buChar char="Ø"/>
            </a:pPr>
            <a:r>
              <a:rPr lang="en-US" sz="2400" dirty="0" smtClean="0">
                <a:latin typeface="Arial" pitchFamily="34" charset="0"/>
                <a:cs typeface="Arial" pitchFamily="34" charset="0"/>
              </a:rPr>
              <a:t>In addition, conditions that yield a small RSS may lead to a relatively stable supersaturated solution that requires a long time to fully precipitate. </a:t>
            </a: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45DC9A1E-1B4E-41EF-B39C-C05FFD273733}" type="slidenum">
              <a:rPr lang="en-US" smtClean="0"/>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7" name="Text Box 3"/>
          <p:cNvSpPr txBox="1">
            <a:spLocks noChangeArrowheads="1"/>
          </p:cNvSpPr>
          <p:nvPr/>
        </p:nvSpPr>
        <p:spPr bwMode="auto">
          <a:xfrm>
            <a:off x="228600" y="1066800"/>
            <a:ext cx="8610600" cy="4524315"/>
          </a:xfrm>
          <a:prstGeom prst="rect">
            <a:avLst/>
          </a:prstGeom>
          <a:noFill/>
          <a:ln w="9525">
            <a:noFill/>
            <a:miter lim="800000"/>
            <a:headEnd/>
            <a:tailEnd/>
          </a:ln>
          <a:effectLst/>
        </p:spPr>
        <p:txBody>
          <a:bodyPr wrap="square">
            <a:spAutoFit/>
          </a:bodyPr>
          <a:lstStyle/>
          <a:p>
            <a:pPr marL="463550" indent="-463550">
              <a:spcBef>
                <a:spcPct val="50000"/>
              </a:spcBef>
              <a:buClr>
                <a:srgbClr val="FF0000"/>
              </a:buClr>
              <a:buFont typeface="Wingdings" pitchFamily="2" charset="2"/>
              <a:buChar char="Ø"/>
            </a:pPr>
            <a:r>
              <a:rPr lang="en-US" altLang="ko-KR" sz="2400" dirty="0" smtClean="0">
                <a:latin typeface="Arial" pitchFamily="34" charset="0"/>
                <a:cs typeface="Arial" pitchFamily="34" charset="0"/>
              </a:rPr>
              <a:t>Colloids </a:t>
            </a:r>
            <a:r>
              <a:rPr lang="en-US" altLang="ko-KR" sz="2400" dirty="0">
                <a:latin typeface="Arial" pitchFamily="34" charset="0"/>
                <a:cs typeface="Arial" pitchFamily="34" charset="0"/>
              </a:rPr>
              <a:t>are particles with diameters in the range 1-100 nm</a:t>
            </a:r>
            <a:r>
              <a:rPr lang="en-US" altLang="ko-KR" sz="2400" dirty="0" smtClean="0">
                <a:latin typeface="Arial" pitchFamily="34" charset="0"/>
                <a:cs typeface="Arial" pitchFamily="34" charset="0"/>
              </a:rPr>
              <a:t>.</a:t>
            </a:r>
          </a:p>
          <a:p>
            <a:pPr marL="463550" indent="-463550">
              <a:spcBef>
                <a:spcPct val="50000"/>
              </a:spcBef>
              <a:buClr>
                <a:srgbClr val="FF0000"/>
              </a:buClr>
              <a:buFont typeface="Wingdings" pitchFamily="2" charset="2"/>
              <a:buChar char="Ø"/>
            </a:pPr>
            <a:r>
              <a:rPr lang="en-US" altLang="ko-KR" sz="2400" dirty="0" smtClean="0">
                <a:latin typeface="Arial" pitchFamily="34" charset="0"/>
                <a:cs typeface="Arial" pitchFamily="34" charset="0"/>
              </a:rPr>
              <a:t> </a:t>
            </a:r>
            <a:r>
              <a:rPr lang="en-US" altLang="ko-KR" sz="2400" dirty="0">
                <a:latin typeface="Arial" pitchFamily="34" charset="0"/>
                <a:cs typeface="Arial" pitchFamily="34" charset="0"/>
              </a:rPr>
              <a:t>They are larger than molecules, but too small to precipitate. </a:t>
            </a:r>
            <a:endParaRPr lang="en-US" altLang="ko-KR" sz="2400" dirty="0" smtClean="0">
              <a:latin typeface="Arial" pitchFamily="34" charset="0"/>
              <a:cs typeface="Arial" pitchFamily="34" charset="0"/>
            </a:endParaRPr>
          </a:p>
          <a:p>
            <a:pPr marL="463550" indent="-463550">
              <a:spcBef>
                <a:spcPct val="50000"/>
              </a:spcBef>
              <a:buClr>
                <a:srgbClr val="FF0000"/>
              </a:buClr>
              <a:buFont typeface="Wingdings" pitchFamily="2" charset="2"/>
              <a:buChar char="Ø"/>
            </a:pPr>
            <a:r>
              <a:rPr lang="en-US" altLang="ko-KR" sz="2400" dirty="0" smtClean="0">
                <a:latin typeface="Arial" pitchFamily="34" charset="0"/>
                <a:cs typeface="Arial" pitchFamily="34" charset="0"/>
              </a:rPr>
              <a:t>They </a:t>
            </a:r>
            <a:r>
              <a:rPr lang="en-US" altLang="ko-KR" sz="2400" dirty="0">
                <a:latin typeface="Arial" pitchFamily="34" charset="0"/>
                <a:cs typeface="Arial" pitchFamily="34" charset="0"/>
              </a:rPr>
              <a:t>remain in solution indefinitely, suspended by the Brownian motion (random movement) of solvent molecules. </a:t>
            </a:r>
            <a:endParaRPr lang="en-US" altLang="ko-KR" sz="2400" dirty="0" smtClean="0">
              <a:latin typeface="Arial" pitchFamily="34" charset="0"/>
              <a:cs typeface="Arial" pitchFamily="34" charset="0"/>
            </a:endParaRPr>
          </a:p>
          <a:p>
            <a:pPr marL="463550" indent="-463550">
              <a:spcBef>
                <a:spcPct val="50000"/>
              </a:spcBef>
              <a:buClr>
                <a:srgbClr val="FF0000"/>
              </a:buClr>
              <a:buFont typeface="Wingdings" pitchFamily="2" charset="2"/>
              <a:buChar char="Ø"/>
            </a:pPr>
            <a:r>
              <a:rPr lang="en-US" altLang="ko-KR" sz="2400" dirty="0" smtClean="0">
                <a:latin typeface="Arial" pitchFamily="34" charset="0"/>
                <a:cs typeface="Arial" pitchFamily="34" charset="0"/>
              </a:rPr>
              <a:t>Colloidal </a:t>
            </a:r>
            <a:r>
              <a:rPr lang="en-US" altLang="ko-KR" sz="2400" dirty="0">
                <a:latin typeface="Arial" pitchFamily="34" charset="0"/>
                <a:cs typeface="Arial" pitchFamily="34" charset="0"/>
              </a:rPr>
              <a:t>particles show no tendency to settle from solution and are not easily filtered.</a:t>
            </a:r>
          </a:p>
          <a:p>
            <a:pPr marL="463550" indent="-463550">
              <a:spcBef>
                <a:spcPct val="50000"/>
              </a:spcBef>
              <a:buClr>
                <a:srgbClr val="FF0000"/>
              </a:buClr>
              <a:buFont typeface="Wingdings" pitchFamily="2" charset="2"/>
              <a:buChar char="Ø"/>
            </a:pPr>
            <a:r>
              <a:rPr lang="en-US" altLang="ko-KR" sz="2400" dirty="0">
                <a:latin typeface="Arial" pitchFamily="34" charset="0"/>
                <a:cs typeface="Arial" pitchFamily="34" charset="0"/>
              </a:rPr>
              <a:t>The particles of crystalline suspension with the dimensions on the order of tenths of a millimeter or greater tend to settle spontaneously and are easily filtered</a:t>
            </a:r>
            <a:r>
              <a:rPr lang="en-US" altLang="ko-KR" sz="1800" dirty="0" smtClean="0">
                <a:latin typeface="Arial" pitchFamily="34" charset="0"/>
                <a:cs typeface="Arial" pitchFamily="34" charset="0"/>
              </a:rPr>
              <a:t>.</a:t>
            </a:r>
            <a:endParaRPr lang="en-US" altLang="ko-KR" sz="1800" dirty="0">
              <a:latin typeface="Arial" pitchFamily="34" charset="0"/>
              <a:cs typeface="Arial" pitchFamily="34" charset="0"/>
            </a:endParaRPr>
          </a:p>
        </p:txBody>
      </p:sp>
      <p:sp>
        <p:nvSpPr>
          <p:cNvPr id="3" name="TextBox 2"/>
          <p:cNvSpPr txBox="1"/>
          <p:nvPr/>
        </p:nvSpPr>
        <p:spPr>
          <a:xfrm>
            <a:off x="2819400" y="76200"/>
            <a:ext cx="2971800" cy="707886"/>
          </a:xfrm>
          <a:prstGeom prst="rect">
            <a:avLst/>
          </a:prstGeom>
          <a:noFill/>
        </p:spPr>
        <p:txBody>
          <a:bodyPr wrap="square" rtlCol="0">
            <a:spAutoFit/>
          </a:bodyPr>
          <a:lstStyle/>
          <a:p>
            <a:r>
              <a:rPr lang="en-US" altLang="ko-KR" sz="4000" b="1" i="1" dirty="0" smtClean="0">
                <a:solidFill>
                  <a:srgbClr val="0000FF"/>
                </a:solidFill>
                <a:latin typeface="Arial" pitchFamily="34" charset="0"/>
                <a:cs typeface="Arial" pitchFamily="34" charset="0"/>
              </a:rPr>
              <a:t>Colloids</a:t>
            </a:r>
          </a:p>
        </p:txBody>
      </p:sp>
      <p:sp>
        <p:nvSpPr>
          <p:cNvPr id="4" name="Slide Number Placeholder 3"/>
          <p:cNvSpPr>
            <a:spLocks noGrp="1"/>
          </p:cNvSpPr>
          <p:nvPr>
            <p:ph type="sldNum" sz="quarter" idx="12"/>
          </p:nvPr>
        </p:nvSpPr>
        <p:spPr/>
        <p:txBody>
          <a:bodyPr/>
          <a:lstStyle/>
          <a:p>
            <a:fld id="{45DC9A1E-1B4E-41EF-B39C-C05FFD273733}" type="slidenum">
              <a:rPr lang="en-US" smtClean="0"/>
              <a:pPr/>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52400"/>
            <a:ext cx="5867400" cy="715962"/>
          </a:xfrm>
        </p:spPr>
        <p:txBody>
          <a:bodyPr>
            <a:normAutofit fontScale="90000"/>
          </a:bodyPr>
          <a:lstStyle/>
          <a:p>
            <a:r>
              <a:rPr lang="en-US" b="1" i="1" dirty="0" smtClean="0">
                <a:solidFill>
                  <a:srgbClr val="0000FF"/>
                </a:solidFill>
                <a:latin typeface="Arial" pitchFamily="34" charset="0"/>
                <a:cs typeface="Arial" pitchFamily="34" charset="0"/>
              </a:rPr>
              <a:t>Particle size</a:t>
            </a:r>
            <a:endParaRPr lang="en-US" b="1" i="1" dirty="0">
              <a:solidFill>
                <a:srgbClr val="0000FF"/>
              </a:solidFill>
              <a:latin typeface="Arial" pitchFamily="34" charset="0"/>
              <a:cs typeface="Arial" pitchFamily="34" charset="0"/>
            </a:endParaRPr>
          </a:p>
        </p:txBody>
      </p:sp>
      <p:sp>
        <p:nvSpPr>
          <p:cNvPr id="4" name="Rectangle 3"/>
          <p:cNvSpPr/>
          <p:nvPr/>
        </p:nvSpPr>
        <p:spPr>
          <a:xfrm>
            <a:off x="0" y="1371600"/>
            <a:ext cx="9144000" cy="4893647"/>
          </a:xfrm>
          <a:prstGeom prst="rect">
            <a:avLst/>
          </a:prstGeom>
        </p:spPr>
        <p:txBody>
          <a:bodyPr wrap="square">
            <a:spAutoFit/>
          </a:bodyPr>
          <a:lstStyle/>
          <a:p>
            <a:pPr marL="463550" indent="-463550">
              <a:buClr>
                <a:srgbClr val="FF0000"/>
              </a:buClr>
              <a:buFont typeface="Wingdings" pitchFamily="2" charset="2"/>
              <a:buChar char="Ø"/>
            </a:pPr>
            <a:r>
              <a:rPr lang="en-US" sz="2400" dirty="0" smtClean="0">
                <a:latin typeface="Arial" pitchFamily="34" charset="0"/>
                <a:cs typeface="Arial" pitchFamily="34" charset="0"/>
              </a:rPr>
              <a:t>Another method for increasing particle size is by altering the charge on the surface of particles.</a:t>
            </a:r>
          </a:p>
          <a:p>
            <a:pPr marL="463550" indent="-463550">
              <a:buClr>
                <a:srgbClr val="FF0000"/>
              </a:buClr>
            </a:pPr>
            <a:r>
              <a:rPr lang="en-US" sz="2400" dirty="0" smtClean="0">
                <a:latin typeface="Arial" pitchFamily="34" charset="0"/>
                <a:cs typeface="Arial" pitchFamily="34" charset="0"/>
              </a:rPr>
              <a:t> </a:t>
            </a:r>
          </a:p>
          <a:p>
            <a:pPr marL="463550" indent="-463550">
              <a:buClr>
                <a:srgbClr val="FF0000"/>
              </a:buClr>
              <a:buFont typeface="Wingdings" pitchFamily="2" charset="2"/>
              <a:buChar char="Ø"/>
            </a:pPr>
            <a:r>
              <a:rPr lang="en-US" sz="2400" dirty="0" smtClean="0">
                <a:latin typeface="Arial" pitchFamily="34" charset="0"/>
                <a:cs typeface="Arial" pitchFamily="34" charset="0"/>
              </a:rPr>
              <a:t>When a precipitate’s particles are electrically neutral, they tend to coagulate into larger particles. </a:t>
            </a:r>
          </a:p>
          <a:p>
            <a:pPr marL="463550" indent="-463550">
              <a:buClr>
                <a:srgbClr val="FF0000"/>
              </a:buClr>
            </a:pPr>
            <a:endParaRPr lang="en-US" sz="2400" dirty="0" smtClean="0">
              <a:latin typeface="Arial" pitchFamily="34" charset="0"/>
              <a:cs typeface="Arial" pitchFamily="34" charset="0"/>
            </a:endParaRPr>
          </a:p>
          <a:p>
            <a:pPr marL="463550" indent="-463550">
              <a:buClr>
                <a:srgbClr val="FF0000"/>
              </a:buClr>
              <a:buFont typeface="Wingdings" pitchFamily="2" charset="2"/>
              <a:buChar char="Ø"/>
            </a:pPr>
            <a:r>
              <a:rPr lang="en-US" sz="2400" dirty="0" smtClean="0">
                <a:latin typeface="Arial" pitchFamily="34" charset="0"/>
                <a:cs typeface="Arial" pitchFamily="34" charset="0"/>
              </a:rPr>
              <a:t>Surface adsorption of excess lattice ions, however, provides the precipitate’s particles with a net positive or negative surface charge. </a:t>
            </a:r>
          </a:p>
          <a:p>
            <a:pPr marL="463550" indent="-463550">
              <a:buClr>
                <a:srgbClr val="FF0000"/>
              </a:buClr>
            </a:pPr>
            <a:endParaRPr lang="en-US" sz="2400" dirty="0" smtClean="0">
              <a:latin typeface="Arial" pitchFamily="34" charset="0"/>
              <a:cs typeface="Arial" pitchFamily="34" charset="0"/>
            </a:endParaRPr>
          </a:p>
          <a:p>
            <a:pPr marL="463550" indent="-463550">
              <a:buClr>
                <a:srgbClr val="FF0000"/>
              </a:buClr>
              <a:buFont typeface="Wingdings" pitchFamily="2" charset="2"/>
              <a:buChar char="Ø"/>
            </a:pPr>
            <a:r>
              <a:rPr lang="en-US" sz="2400" dirty="0" smtClean="0">
                <a:latin typeface="Arial" pitchFamily="34" charset="0"/>
                <a:cs typeface="Arial" pitchFamily="34" charset="0"/>
              </a:rPr>
              <a:t>Electrostatic repulsion between the particles prevents them from coagulating into larger particles.</a:t>
            </a:r>
          </a:p>
          <a:p>
            <a:endParaRPr lang="en-US" sz="2400" dirty="0" smtClean="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45DC9A1E-1B4E-41EF-B39C-C05FFD273733}" type="slidenum">
              <a:rPr lang="en-US" smtClean="0"/>
              <a:pPr/>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525963"/>
          </a:xfrm>
        </p:spPr>
        <p:txBody>
          <a:bodyPr>
            <a:noAutofit/>
          </a:bodyPr>
          <a:lstStyle/>
          <a:p>
            <a:pPr>
              <a:buClr>
                <a:srgbClr val="FF0000"/>
              </a:buClr>
              <a:buFont typeface="Wingdings" pitchFamily="2" charset="2"/>
              <a:buChar char="Ø"/>
            </a:pPr>
            <a:r>
              <a:rPr lang="en-US" sz="2000" dirty="0" smtClean="0">
                <a:latin typeface="Arial" pitchFamily="34" charset="0"/>
                <a:cs typeface="Arial" pitchFamily="34" charset="0"/>
              </a:rPr>
              <a:t>Consider, for instance, the precipitation of </a:t>
            </a:r>
            <a:r>
              <a:rPr lang="en-US" sz="2000" dirty="0" err="1" smtClean="0">
                <a:latin typeface="Arial" pitchFamily="34" charset="0"/>
                <a:cs typeface="Arial" pitchFamily="34" charset="0"/>
              </a:rPr>
              <a:t>AgCl</a:t>
            </a:r>
            <a:r>
              <a:rPr lang="en-US" sz="2000" dirty="0" smtClean="0">
                <a:latin typeface="Arial" pitchFamily="34" charset="0"/>
                <a:cs typeface="Arial" pitchFamily="34" charset="0"/>
              </a:rPr>
              <a:t> from a solution of AgNO</a:t>
            </a:r>
            <a:r>
              <a:rPr lang="en-US" sz="2000" baseline="-25000" dirty="0" smtClean="0">
                <a:latin typeface="Arial" pitchFamily="34" charset="0"/>
                <a:cs typeface="Arial" pitchFamily="34" charset="0"/>
              </a:rPr>
              <a:t>3</a:t>
            </a:r>
            <a:r>
              <a:rPr lang="en-US" sz="2000" dirty="0" smtClean="0">
                <a:latin typeface="Arial" pitchFamily="34" charset="0"/>
                <a:cs typeface="Arial" pitchFamily="34" charset="0"/>
              </a:rPr>
              <a:t>, using </a:t>
            </a:r>
            <a:r>
              <a:rPr lang="en-US" sz="2000" dirty="0" err="1" smtClean="0">
                <a:latin typeface="Arial" pitchFamily="34" charset="0"/>
                <a:cs typeface="Arial" pitchFamily="34" charset="0"/>
              </a:rPr>
              <a:t>NaCl</a:t>
            </a:r>
            <a:r>
              <a:rPr lang="en-US" sz="2000" dirty="0" smtClean="0">
                <a:latin typeface="Arial" pitchFamily="34" charset="0"/>
                <a:cs typeface="Arial" pitchFamily="34" charset="0"/>
              </a:rPr>
              <a:t> as a precipitant. </a:t>
            </a:r>
          </a:p>
          <a:p>
            <a:pPr>
              <a:buClr>
                <a:srgbClr val="FF0000"/>
              </a:buClr>
              <a:buNone/>
            </a:pPr>
            <a:endParaRPr lang="en-US" sz="2000" dirty="0" smtClean="0">
              <a:latin typeface="Arial" pitchFamily="34" charset="0"/>
              <a:cs typeface="Arial" pitchFamily="34" charset="0"/>
            </a:endParaRPr>
          </a:p>
          <a:p>
            <a:pPr>
              <a:buClr>
                <a:srgbClr val="FF0000"/>
              </a:buClr>
              <a:buFont typeface="Wingdings" pitchFamily="2" charset="2"/>
              <a:buChar char="Ø"/>
            </a:pPr>
            <a:r>
              <a:rPr lang="en-US" sz="2000" dirty="0" smtClean="0">
                <a:latin typeface="Arial" pitchFamily="34" charset="0"/>
                <a:cs typeface="Arial" pitchFamily="34" charset="0"/>
              </a:rPr>
              <a:t>Early in the precipitation, when </a:t>
            </a:r>
            <a:r>
              <a:rPr lang="en-US" sz="2000" dirty="0" err="1" smtClean="0">
                <a:latin typeface="Arial" pitchFamily="34" charset="0"/>
                <a:cs typeface="Arial" pitchFamily="34" charset="0"/>
              </a:rPr>
              <a:t>NaCl</a:t>
            </a:r>
            <a:r>
              <a:rPr lang="en-US" sz="2000" dirty="0" smtClean="0">
                <a:latin typeface="Arial" pitchFamily="34" charset="0"/>
                <a:cs typeface="Arial" pitchFamily="34" charset="0"/>
              </a:rPr>
              <a:t> is the limiting reagent, excess Ag</a:t>
            </a:r>
            <a:r>
              <a:rPr lang="en-US" sz="2000" baseline="30000" dirty="0" smtClean="0">
                <a:latin typeface="Arial" pitchFamily="34" charset="0"/>
                <a:cs typeface="Arial" pitchFamily="34" charset="0"/>
              </a:rPr>
              <a:t>+</a:t>
            </a:r>
            <a:r>
              <a:rPr lang="en-US" sz="2000" dirty="0" smtClean="0">
                <a:latin typeface="Arial" pitchFamily="34" charset="0"/>
                <a:cs typeface="Arial" pitchFamily="34" charset="0"/>
              </a:rPr>
              <a:t> ions chemically adsorb to the </a:t>
            </a:r>
            <a:r>
              <a:rPr lang="en-US" sz="2000" dirty="0" err="1" smtClean="0">
                <a:latin typeface="Arial" pitchFamily="34" charset="0"/>
                <a:cs typeface="Arial" pitchFamily="34" charset="0"/>
              </a:rPr>
              <a:t>AgCl</a:t>
            </a:r>
            <a:r>
              <a:rPr lang="en-US" sz="2000" dirty="0" smtClean="0">
                <a:latin typeface="Arial" pitchFamily="34" charset="0"/>
                <a:cs typeface="Arial" pitchFamily="34" charset="0"/>
              </a:rPr>
              <a:t> particles, forming a positively charged primary adsorption layer.</a:t>
            </a:r>
          </a:p>
          <a:p>
            <a:pPr>
              <a:buClr>
                <a:srgbClr val="FF0000"/>
              </a:buClr>
              <a:buNone/>
            </a:pPr>
            <a:endParaRPr lang="en-US" sz="2000" dirty="0" smtClean="0">
              <a:latin typeface="Arial" pitchFamily="34" charset="0"/>
              <a:cs typeface="Arial" pitchFamily="34" charset="0"/>
            </a:endParaRPr>
          </a:p>
          <a:p>
            <a:pPr>
              <a:buClr>
                <a:srgbClr val="FF0000"/>
              </a:buClr>
              <a:buFont typeface="Wingdings" pitchFamily="2" charset="2"/>
              <a:buChar char="Ø"/>
            </a:pPr>
            <a:r>
              <a:rPr lang="en-US" sz="2000" dirty="0" smtClean="0">
                <a:latin typeface="Arial" pitchFamily="34" charset="0"/>
                <a:cs typeface="Arial" pitchFamily="34" charset="0"/>
              </a:rPr>
              <a:t>Anions in solution, in this case NO </a:t>
            </a:r>
            <a:r>
              <a:rPr lang="en-US" sz="2000" baseline="30000" dirty="0" smtClean="0">
                <a:latin typeface="Arial" pitchFamily="34" charset="0"/>
                <a:cs typeface="Arial" pitchFamily="34" charset="0"/>
              </a:rPr>
              <a:t>3 –</a:t>
            </a:r>
            <a:r>
              <a:rPr lang="en-US" sz="2000" dirty="0" smtClean="0">
                <a:latin typeface="Arial" pitchFamily="34" charset="0"/>
                <a:cs typeface="Arial" pitchFamily="34" charset="0"/>
              </a:rPr>
              <a:t> and OH</a:t>
            </a:r>
            <a:r>
              <a:rPr lang="en-US" sz="2000" baseline="30000" dirty="0" smtClean="0">
                <a:latin typeface="Arial" pitchFamily="34" charset="0"/>
                <a:cs typeface="Arial" pitchFamily="34" charset="0"/>
              </a:rPr>
              <a:t>–</a:t>
            </a:r>
            <a:r>
              <a:rPr lang="en-US" sz="2000" dirty="0" smtClean="0">
                <a:latin typeface="Arial" pitchFamily="34" charset="0"/>
                <a:cs typeface="Arial" pitchFamily="34" charset="0"/>
              </a:rPr>
              <a:t>, are attracted toward the surface, forming a negatively charged secondary adsorption layer that balances the surface’s positive charge.</a:t>
            </a:r>
          </a:p>
          <a:p>
            <a:pPr>
              <a:buClr>
                <a:srgbClr val="FF0000"/>
              </a:buClr>
              <a:buNone/>
            </a:pPr>
            <a:endParaRPr lang="en-US" sz="2000" dirty="0" smtClean="0">
              <a:latin typeface="Arial" pitchFamily="34" charset="0"/>
              <a:cs typeface="Arial" pitchFamily="34" charset="0"/>
            </a:endParaRPr>
          </a:p>
          <a:p>
            <a:pPr>
              <a:buClr>
                <a:srgbClr val="FF0000"/>
              </a:buClr>
              <a:buFont typeface="Wingdings" pitchFamily="2" charset="2"/>
              <a:buChar char="Ø"/>
            </a:pPr>
            <a:r>
              <a:rPr lang="en-US" sz="2000" dirty="0" smtClean="0">
                <a:latin typeface="Arial" pitchFamily="34" charset="0"/>
                <a:cs typeface="Arial" pitchFamily="34" charset="0"/>
              </a:rPr>
              <a:t>The solution outside the secondary adsorption layer remains electrically neutral.</a:t>
            </a:r>
          </a:p>
          <a:p>
            <a:pPr>
              <a:buClr>
                <a:srgbClr val="FF0000"/>
              </a:buClr>
              <a:buNone/>
            </a:pPr>
            <a:endParaRPr lang="en-US" sz="2000" dirty="0" smtClean="0">
              <a:latin typeface="Arial" pitchFamily="34" charset="0"/>
              <a:cs typeface="Arial" pitchFamily="34" charset="0"/>
            </a:endParaRPr>
          </a:p>
          <a:p>
            <a:pPr>
              <a:buClr>
                <a:srgbClr val="FF0000"/>
              </a:buClr>
              <a:buFont typeface="Wingdings" pitchFamily="2" charset="2"/>
              <a:buChar char="Ø"/>
            </a:pPr>
            <a:r>
              <a:rPr lang="en-US" sz="2000" b="1" dirty="0" smtClean="0">
                <a:solidFill>
                  <a:srgbClr val="C00000"/>
                </a:solidFill>
                <a:latin typeface="Arial" pitchFamily="34" charset="0"/>
                <a:cs typeface="Arial" pitchFamily="34" charset="0"/>
              </a:rPr>
              <a:t>Coagulation</a:t>
            </a:r>
            <a:r>
              <a:rPr lang="en-US" sz="2000" b="1" dirty="0" smtClean="0">
                <a:latin typeface="Arial" pitchFamily="34" charset="0"/>
                <a:cs typeface="Arial" pitchFamily="34" charset="0"/>
              </a:rPr>
              <a:t> </a:t>
            </a:r>
            <a:r>
              <a:rPr lang="en-US" sz="2000" dirty="0" smtClean="0">
                <a:latin typeface="Arial" pitchFamily="34" charset="0"/>
                <a:cs typeface="Arial" pitchFamily="34" charset="0"/>
              </a:rPr>
              <a:t>cannot occur if the secondary adsorption layer is too thick because the individual particles of </a:t>
            </a:r>
            <a:r>
              <a:rPr lang="en-US" sz="2000" dirty="0" err="1" smtClean="0">
                <a:latin typeface="Arial" pitchFamily="34" charset="0"/>
                <a:cs typeface="Arial" pitchFamily="34" charset="0"/>
              </a:rPr>
              <a:t>AgCl</a:t>
            </a:r>
            <a:r>
              <a:rPr lang="en-US" sz="2000" dirty="0" smtClean="0">
                <a:latin typeface="Arial" pitchFamily="34" charset="0"/>
                <a:cs typeface="Arial" pitchFamily="34" charset="0"/>
              </a:rPr>
              <a:t> are unable to approach one another closely enough. </a:t>
            </a:r>
          </a:p>
          <a:p>
            <a:endParaRPr lang="en-US" sz="2000" dirty="0" smtClean="0">
              <a:latin typeface="Arial" pitchFamily="34" charset="0"/>
              <a:cs typeface="Arial" pitchFamily="34" charset="0"/>
            </a:endParaRPr>
          </a:p>
          <a:p>
            <a:pPr>
              <a:buClr>
                <a:srgbClr val="FF0000"/>
              </a:buClr>
              <a:buFont typeface="Wingdings" pitchFamily="2" charset="2"/>
              <a:buChar char="Ø"/>
            </a:pPr>
            <a:endParaRPr lang="en-US" sz="2000" dirty="0"/>
          </a:p>
        </p:txBody>
      </p:sp>
      <p:sp>
        <p:nvSpPr>
          <p:cNvPr id="4" name="Slide Number Placeholder 3"/>
          <p:cNvSpPr>
            <a:spLocks noGrp="1"/>
          </p:cNvSpPr>
          <p:nvPr>
            <p:ph type="sldNum" sz="quarter" idx="12"/>
          </p:nvPr>
        </p:nvSpPr>
        <p:spPr/>
        <p:txBody>
          <a:bodyPr/>
          <a:lstStyle/>
          <a:p>
            <a:fld id="{45DC9A1E-1B4E-41EF-B39C-C05FFD273733}" type="slidenum">
              <a:rPr lang="en-US" smtClean="0"/>
              <a:pPr/>
              <a:t>98</a:t>
            </a:fld>
            <a:endParaRPr lang="en-US"/>
          </a:p>
        </p:txBody>
      </p:sp>
      <p:sp>
        <p:nvSpPr>
          <p:cNvPr id="5" name="TextBox 4"/>
          <p:cNvSpPr txBox="1"/>
          <p:nvPr/>
        </p:nvSpPr>
        <p:spPr>
          <a:xfrm>
            <a:off x="1676400" y="76200"/>
            <a:ext cx="6019800" cy="707886"/>
          </a:xfrm>
          <a:prstGeom prst="rect">
            <a:avLst/>
          </a:prstGeom>
          <a:noFill/>
        </p:spPr>
        <p:txBody>
          <a:bodyPr wrap="square" rtlCol="0">
            <a:spAutoFit/>
          </a:bodyPr>
          <a:lstStyle/>
          <a:p>
            <a:r>
              <a:rPr lang="en-US" sz="4000" b="1" i="1" dirty="0" smtClean="0">
                <a:solidFill>
                  <a:srgbClr val="0000FF"/>
                </a:solidFill>
                <a:latin typeface="Arial" pitchFamily="34" charset="0"/>
                <a:cs typeface="Arial" pitchFamily="34" charset="0"/>
              </a:rPr>
              <a:t>Particle interaction</a:t>
            </a:r>
            <a:endParaRPr lang="en-US" sz="4000" b="1" i="1" dirty="0">
              <a:solidFill>
                <a:srgbClr val="0000FF"/>
              </a:solidFill>
              <a:latin typeface="Arial" pitchFamily="34" charset="0"/>
              <a:cs typeface="Arial"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15200" cy="792162"/>
          </a:xfrm>
        </p:spPr>
        <p:txBody>
          <a:bodyPr>
            <a:normAutofit/>
          </a:bodyPr>
          <a:lstStyle/>
          <a:p>
            <a:r>
              <a:rPr lang="en-US" sz="4000" b="1" i="1" dirty="0" smtClean="0">
                <a:solidFill>
                  <a:srgbClr val="0000FF"/>
                </a:solidFill>
                <a:latin typeface="Arial" pitchFamily="34" charset="0"/>
                <a:cs typeface="Arial" pitchFamily="34" charset="0"/>
              </a:rPr>
              <a:t>Electrical Double layer</a:t>
            </a:r>
            <a:endParaRPr lang="en-US" sz="4000" b="1" i="1" dirty="0">
              <a:solidFill>
                <a:srgbClr val="0000FF"/>
              </a:solidFill>
              <a:latin typeface="Arial" pitchFamily="34" charset="0"/>
              <a:cs typeface="Arial" pitchFamily="34" charset="0"/>
            </a:endParaRPr>
          </a:p>
        </p:txBody>
      </p:sp>
      <p:pic>
        <p:nvPicPr>
          <p:cNvPr id="173058" name="Picture 2"/>
          <p:cNvPicPr>
            <a:picLocks noGrp="1" noChangeAspect="1" noChangeArrowheads="1"/>
          </p:cNvPicPr>
          <p:nvPr>
            <p:ph idx="1"/>
          </p:nvPr>
        </p:nvPicPr>
        <p:blipFill>
          <a:blip r:embed="rId2" cstate="print"/>
          <a:srcRect/>
          <a:stretch>
            <a:fillRect/>
          </a:stretch>
        </p:blipFill>
        <p:spPr bwMode="auto">
          <a:xfrm>
            <a:off x="2062162" y="1753394"/>
            <a:ext cx="5019675" cy="421957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5DC9A1E-1B4E-41EF-B39C-C05FFD273733}" type="slidenum">
              <a:rPr lang="en-US" smtClean="0"/>
              <a:pPr/>
              <a:t>99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644</TotalTime>
  <Words>6209</Words>
  <Application>Microsoft Office PowerPoint</Application>
  <PresentationFormat>On-screen Show (4:3)</PresentationFormat>
  <Paragraphs>1031</Paragraphs>
  <Slides>123</Slides>
  <Notes>15</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123</vt:i4>
      </vt:variant>
    </vt:vector>
  </HeadingPairs>
  <TitlesOfParts>
    <vt:vector size="128" baseType="lpstr">
      <vt:lpstr>Office Theme</vt:lpstr>
      <vt:lpstr>Document</vt:lpstr>
      <vt:lpstr>Image</vt:lpstr>
      <vt:lpstr>Equation</vt:lpstr>
      <vt:lpstr>CS ChemDraw Drawing</vt:lpstr>
      <vt:lpstr>Slide 1</vt:lpstr>
      <vt:lpstr>Course Content</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Steps in a Typical Quantitative Analysis</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Normality</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Standardization and Calibration</vt:lpstr>
      <vt:lpstr>Calibration methods</vt:lpstr>
      <vt:lpstr>Slide 60</vt:lpstr>
      <vt:lpstr>Solutions</vt:lpstr>
      <vt:lpstr>Slide 62</vt:lpstr>
      <vt:lpstr>Working Curve method</vt:lpstr>
      <vt:lpstr>Working Curve method</vt:lpstr>
      <vt:lpstr>Slide 65</vt:lpstr>
      <vt:lpstr>Slide 66</vt:lpstr>
      <vt:lpstr>Standard addition method</vt:lpstr>
      <vt:lpstr>Slide 68</vt:lpstr>
      <vt:lpstr>Slide 69</vt:lpstr>
      <vt:lpstr>Slide 70</vt:lpstr>
      <vt:lpstr>Slide 71</vt:lpstr>
      <vt:lpstr>Slide 72</vt:lpstr>
      <vt:lpstr>Slide 73</vt:lpstr>
      <vt:lpstr>Gravimetry</vt:lpstr>
      <vt:lpstr>Slide 75</vt:lpstr>
      <vt:lpstr>Slide 76</vt:lpstr>
      <vt:lpstr>Slide 77</vt:lpstr>
      <vt:lpstr>Slide 78</vt:lpstr>
      <vt:lpstr>Solubility effects</vt:lpstr>
      <vt:lpstr>Solubility effects</vt:lpstr>
      <vt:lpstr>Solubility effects</vt:lpstr>
      <vt:lpstr>Effect of pH</vt:lpstr>
      <vt:lpstr>pH of solution</vt:lpstr>
      <vt:lpstr>Slide 84</vt:lpstr>
      <vt:lpstr>Slide 85</vt:lpstr>
      <vt:lpstr>Slide 86</vt:lpstr>
      <vt:lpstr>Slide 87</vt:lpstr>
      <vt:lpstr>Slide 88</vt:lpstr>
      <vt:lpstr>Solvent Effect</vt:lpstr>
      <vt:lpstr>Slide 90</vt:lpstr>
      <vt:lpstr>Slide 91</vt:lpstr>
      <vt:lpstr>Filtration</vt:lpstr>
      <vt:lpstr>Filtration</vt:lpstr>
      <vt:lpstr>Control of particle size</vt:lpstr>
      <vt:lpstr>Practical limitations</vt:lpstr>
      <vt:lpstr>Slide 96</vt:lpstr>
      <vt:lpstr>Particle size</vt:lpstr>
      <vt:lpstr>Slide 98</vt:lpstr>
      <vt:lpstr>Electrical Double layer</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EMMA</dc:creator>
  <cp:lastModifiedBy>Kweku</cp:lastModifiedBy>
  <cp:revision>36</cp:revision>
  <dcterms:created xsi:type="dcterms:W3CDTF">2008-09-24T06:24:17Z</dcterms:created>
  <dcterms:modified xsi:type="dcterms:W3CDTF">2013-11-01T10:09:13Z</dcterms:modified>
</cp:coreProperties>
</file>